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58"/>
  </p:notesMasterIdLst>
  <p:sldIdLst>
    <p:sldId id="307" r:id="rId2"/>
    <p:sldId id="308" r:id="rId3"/>
    <p:sldId id="310" r:id="rId4"/>
    <p:sldId id="606" r:id="rId5"/>
    <p:sldId id="624" r:id="rId6"/>
    <p:sldId id="275" r:id="rId7"/>
    <p:sldId id="625" r:id="rId8"/>
    <p:sldId id="311" r:id="rId9"/>
    <p:sldId id="610" r:id="rId10"/>
    <p:sldId id="623" r:id="rId11"/>
    <p:sldId id="636" r:id="rId12"/>
    <p:sldId id="637" r:id="rId13"/>
    <p:sldId id="619" r:id="rId14"/>
    <p:sldId id="620" r:id="rId15"/>
    <p:sldId id="312" r:id="rId16"/>
    <p:sldId id="257" r:id="rId17"/>
    <p:sldId id="282" r:id="rId18"/>
    <p:sldId id="291" r:id="rId19"/>
    <p:sldId id="262" r:id="rId20"/>
    <p:sldId id="309" r:id="rId21"/>
    <p:sldId id="277" r:id="rId22"/>
    <p:sldId id="299" r:id="rId23"/>
    <p:sldId id="258" r:id="rId24"/>
    <p:sldId id="267" r:id="rId25"/>
    <p:sldId id="301" r:id="rId26"/>
    <p:sldId id="300" r:id="rId27"/>
    <p:sldId id="264" r:id="rId28"/>
    <p:sldId id="268" r:id="rId29"/>
    <p:sldId id="278" r:id="rId30"/>
    <p:sldId id="266" r:id="rId31"/>
    <p:sldId id="272" r:id="rId32"/>
    <p:sldId id="279" r:id="rId33"/>
    <p:sldId id="280" r:id="rId34"/>
    <p:sldId id="302" r:id="rId35"/>
    <p:sldId id="303" r:id="rId36"/>
    <p:sldId id="263" r:id="rId37"/>
    <p:sldId id="304" r:id="rId38"/>
    <p:sldId id="292" r:id="rId39"/>
    <p:sldId id="626" r:id="rId40"/>
    <p:sldId id="627" r:id="rId41"/>
    <p:sldId id="628" r:id="rId42"/>
    <p:sldId id="621" r:id="rId43"/>
    <p:sldId id="294" r:id="rId44"/>
    <p:sldId id="297" r:id="rId45"/>
    <p:sldId id="313" r:id="rId46"/>
    <p:sldId id="298" r:id="rId47"/>
    <p:sldId id="638" r:id="rId48"/>
    <p:sldId id="639" r:id="rId49"/>
    <p:sldId id="640" r:id="rId50"/>
    <p:sldId id="641" r:id="rId51"/>
    <p:sldId id="642" r:id="rId52"/>
    <p:sldId id="643" r:id="rId53"/>
    <p:sldId id="644" r:id="rId54"/>
    <p:sldId id="645" r:id="rId55"/>
    <p:sldId id="314" r:id="rId56"/>
    <p:sldId id="315"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630BE806-7ED5-4747-908F-4827529F185C}">
          <p14:sldIdLst>
            <p14:sldId id="307"/>
            <p14:sldId id="308"/>
            <p14:sldId id="310"/>
            <p14:sldId id="606"/>
            <p14:sldId id="624"/>
            <p14:sldId id="275"/>
            <p14:sldId id="625"/>
            <p14:sldId id="311"/>
            <p14:sldId id="610"/>
            <p14:sldId id="623"/>
            <p14:sldId id="636"/>
            <p14:sldId id="637"/>
            <p14:sldId id="619"/>
            <p14:sldId id="620"/>
            <p14:sldId id="312"/>
            <p14:sldId id="257"/>
            <p14:sldId id="282"/>
            <p14:sldId id="291"/>
            <p14:sldId id="262"/>
            <p14:sldId id="309"/>
            <p14:sldId id="277"/>
            <p14:sldId id="299"/>
            <p14:sldId id="258"/>
            <p14:sldId id="267"/>
            <p14:sldId id="301"/>
            <p14:sldId id="300"/>
            <p14:sldId id="264"/>
            <p14:sldId id="268"/>
            <p14:sldId id="278"/>
            <p14:sldId id="266"/>
            <p14:sldId id="272"/>
            <p14:sldId id="279"/>
            <p14:sldId id="280"/>
            <p14:sldId id="302"/>
            <p14:sldId id="303"/>
            <p14:sldId id="263"/>
            <p14:sldId id="304"/>
            <p14:sldId id="292"/>
            <p14:sldId id="626"/>
            <p14:sldId id="627"/>
            <p14:sldId id="628"/>
            <p14:sldId id="621"/>
            <p14:sldId id="294"/>
            <p14:sldId id="297"/>
            <p14:sldId id="313"/>
            <p14:sldId id="298"/>
            <p14:sldId id="638"/>
            <p14:sldId id="639"/>
            <p14:sldId id="640"/>
            <p14:sldId id="641"/>
            <p14:sldId id="642"/>
            <p14:sldId id="643"/>
            <p14:sldId id="644"/>
            <p14:sldId id="645"/>
            <p14:sldId id="314"/>
            <p14:sldId id="315"/>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Sophie MORIZOT" initials="ASM"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9AAE"/>
    <a:srgbClr val="FFCDC1"/>
    <a:srgbClr val="FF896D"/>
    <a:srgbClr val="21B3E5"/>
    <a:srgbClr val="FFFF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Style léger 1 - Accentuation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64" autoAdjust="0"/>
    <p:restoredTop sz="88042" autoAdjust="0"/>
  </p:normalViewPr>
  <p:slideViewPr>
    <p:cSldViewPr snapToGrid="0">
      <p:cViewPr varScale="1">
        <p:scale>
          <a:sx n="101" d="100"/>
          <a:sy n="101" d="100"/>
        </p:scale>
        <p:origin x="1064" y="19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62" d="100"/>
          <a:sy n="62" d="100"/>
        </p:scale>
        <p:origin x="2299"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4F1A70-A0B5-44F6-8282-036AFA6E45E5}" type="datetimeFigureOut">
              <a:rPr lang="fr-FR" smtClean="0"/>
              <a:t>15/10/2020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A9269D-0C0E-4C0E-8EC9-41D935F90772}" type="slidenum">
              <a:rPr lang="fr-FR" smtClean="0"/>
              <a:t>‹N°›</a:t>
            </a:fld>
            <a:endParaRPr lang="fr-FR"/>
          </a:p>
        </p:txBody>
      </p:sp>
    </p:spTree>
    <p:extLst>
      <p:ext uri="{BB962C8B-B14F-4D97-AF65-F5344CB8AC3E}">
        <p14:creationId xmlns:p14="http://schemas.microsoft.com/office/powerpoint/2010/main" val="4145865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4A9269D-0C0E-4C0E-8EC9-41D935F90772}" type="slidenum">
              <a:rPr lang="fr-FR" smtClean="0"/>
              <a:t>1</a:t>
            </a:fld>
            <a:endParaRPr lang="fr-FR"/>
          </a:p>
        </p:txBody>
      </p:sp>
    </p:spTree>
    <p:extLst>
      <p:ext uri="{BB962C8B-B14F-4D97-AF65-F5344CB8AC3E}">
        <p14:creationId xmlns:p14="http://schemas.microsoft.com/office/powerpoint/2010/main" val="3920839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4A9269D-0C0E-4C0E-8EC9-41D935F90772}" type="slidenum">
              <a:rPr lang="fr-FR" smtClean="0"/>
              <a:t>16</a:t>
            </a:fld>
            <a:endParaRPr lang="fr-FR"/>
          </a:p>
        </p:txBody>
      </p:sp>
    </p:spTree>
    <p:extLst>
      <p:ext uri="{BB962C8B-B14F-4D97-AF65-F5344CB8AC3E}">
        <p14:creationId xmlns:p14="http://schemas.microsoft.com/office/powerpoint/2010/main" val="791208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2 bulles BD</a:t>
            </a:r>
          </a:p>
        </p:txBody>
      </p:sp>
      <p:sp>
        <p:nvSpPr>
          <p:cNvPr id="4" name="Espace réservé du numéro de diapositive 3"/>
          <p:cNvSpPr>
            <a:spLocks noGrp="1"/>
          </p:cNvSpPr>
          <p:nvPr>
            <p:ph type="sldNum" sz="quarter" idx="5"/>
          </p:nvPr>
        </p:nvSpPr>
        <p:spPr/>
        <p:txBody>
          <a:bodyPr/>
          <a:lstStyle/>
          <a:p>
            <a:fld id="{94A9269D-0C0E-4C0E-8EC9-41D935F90772}" type="slidenum">
              <a:rPr lang="fr-FR" smtClean="0"/>
              <a:t>17</a:t>
            </a:fld>
            <a:endParaRPr lang="fr-FR"/>
          </a:p>
        </p:txBody>
      </p:sp>
    </p:spTree>
    <p:extLst>
      <p:ext uri="{BB962C8B-B14F-4D97-AF65-F5344CB8AC3E}">
        <p14:creationId xmlns:p14="http://schemas.microsoft.com/office/powerpoint/2010/main" val="1751187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4A9269D-0C0E-4C0E-8EC9-41D935F90772}" type="slidenum">
              <a:rPr lang="fr-FR" smtClean="0"/>
              <a:t>19</a:t>
            </a:fld>
            <a:endParaRPr lang="fr-FR"/>
          </a:p>
        </p:txBody>
      </p:sp>
    </p:spTree>
    <p:extLst>
      <p:ext uri="{BB962C8B-B14F-4D97-AF65-F5344CB8AC3E}">
        <p14:creationId xmlns:p14="http://schemas.microsoft.com/office/powerpoint/2010/main" val="1280748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Présentation méthodo Drees</a:t>
            </a:r>
          </a:p>
        </p:txBody>
      </p:sp>
      <p:sp>
        <p:nvSpPr>
          <p:cNvPr id="4" name="Espace réservé du numéro de diapositive 3"/>
          <p:cNvSpPr>
            <a:spLocks noGrp="1"/>
          </p:cNvSpPr>
          <p:nvPr>
            <p:ph type="sldNum" sz="quarter" idx="5"/>
          </p:nvPr>
        </p:nvSpPr>
        <p:spPr/>
        <p:txBody>
          <a:bodyPr/>
          <a:lstStyle/>
          <a:p>
            <a:fld id="{94A9269D-0C0E-4C0E-8EC9-41D935F90772}" type="slidenum">
              <a:rPr lang="fr-FR" smtClean="0"/>
              <a:t>23</a:t>
            </a:fld>
            <a:endParaRPr lang="fr-FR"/>
          </a:p>
        </p:txBody>
      </p:sp>
    </p:spTree>
    <p:extLst>
      <p:ext uri="{BB962C8B-B14F-4D97-AF65-F5344CB8AC3E}">
        <p14:creationId xmlns:p14="http://schemas.microsoft.com/office/powerpoint/2010/main" val="542125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4A9269D-0C0E-4C0E-8EC9-41D935F90772}" type="slidenum">
              <a:rPr lang="fr-FR" smtClean="0"/>
              <a:t>25</a:t>
            </a:fld>
            <a:endParaRPr lang="fr-FR"/>
          </a:p>
        </p:txBody>
      </p:sp>
    </p:spTree>
    <p:extLst>
      <p:ext uri="{BB962C8B-B14F-4D97-AF65-F5344CB8AC3E}">
        <p14:creationId xmlns:p14="http://schemas.microsoft.com/office/powerpoint/2010/main" val="2822231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4A9269D-0C0E-4C0E-8EC9-41D935F90772}" type="slidenum">
              <a:rPr lang="fr-FR" smtClean="0"/>
              <a:t>26</a:t>
            </a:fld>
            <a:endParaRPr lang="fr-FR"/>
          </a:p>
        </p:txBody>
      </p:sp>
    </p:spTree>
    <p:extLst>
      <p:ext uri="{BB962C8B-B14F-4D97-AF65-F5344CB8AC3E}">
        <p14:creationId xmlns:p14="http://schemas.microsoft.com/office/powerpoint/2010/main" val="1431384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625475" lvl="2">
              <a:spcBef>
                <a:spcPts val="300"/>
              </a:spcBef>
            </a:pPr>
            <a:r>
              <a:rPr lang="fr-FR" dirty="0"/>
              <a:t>Pour les régions : </a:t>
            </a:r>
            <a:r>
              <a:rPr lang="fr-FR" sz="1200" b="1" dirty="0"/>
              <a:t>Bretagne (-66 j), </a:t>
            </a:r>
          </a:p>
          <a:p>
            <a:pPr marL="625475" lvl="2">
              <a:spcBef>
                <a:spcPts val="300"/>
              </a:spcBef>
            </a:pPr>
            <a:r>
              <a:rPr lang="fr-FR" sz="1200" b="1" dirty="0"/>
              <a:t>Normandie (-21 j.), </a:t>
            </a:r>
          </a:p>
          <a:p>
            <a:pPr marL="625475" lvl="2">
              <a:spcBef>
                <a:spcPts val="300"/>
              </a:spcBef>
            </a:pPr>
            <a:r>
              <a:rPr lang="fr-FR" sz="1200" b="1" dirty="0"/>
              <a:t>Grand Est (-60 j.), </a:t>
            </a:r>
          </a:p>
          <a:p>
            <a:pPr marL="625475" lvl="2">
              <a:spcBef>
                <a:spcPts val="300"/>
              </a:spcBef>
            </a:pPr>
            <a:r>
              <a:rPr lang="fr-FR" sz="1200" b="1" dirty="0"/>
              <a:t>Occitanie (-19 j.),</a:t>
            </a:r>
            <a:r>
              <a:rPr lang="fr-FR" sz="1200" dirty="0"/>
              <a:t> </a:t>
            </a:r>
          </a:p>
          <a:p>
            <a:pPr marL="625475" lvl="2">
              <a:spcBef>
                <a:spcPts val="300"/>
              </a:spcBef>
            </a:pPr>
            <a:r>
              <a:rPr lang="fr-FR" sz="1200" b="1" dirty="0"/>
              <a:t>Centre-Val de Loire (-14 j.).</a:t>
            </a:r>
          </a:p>
          <a:p>
            <a:endParaRPr lang="fr-FR" dirty="0"/>
          </a:p>
        </p:txBody>
      </p:sp>
      <p:sp>
        <p:nvSpPr>
          <p:cNvPr id="4" name="Espace réservé du numéro de diapositive 3"/>
          <p:cNvSpPr>
            <a:spLocks noGrp="1"/>
          </p:cNvSpPr>
          <p:nvPr>
            <p:ph type="sldNum" sz="quarter" idx="5"/>
          </p:nvPr>
        </p:nvSpPr>
        <p:spPr/>
        <p:txBody>
          <a:bodyPr/>
          <a:lstStyle/>
          <a:p>
            <a:fld id="{94A9269D-0C0E-4C0E-8EC9-41D935F90772}" type="slidenum">
              <a:rPr lang="fr-FR" smtClean="0"/>
              <a:t>37</a:t>
            </a:fld>
            <a:endParaRPr lang="fr-FR"/>
          </a:p>
        </p:txBody>
      </p:sp>
    </p:spTree>
    <p:extLst>
      <p:ext uri="{BB962C8B-B14F-4D97-AF65-F5344CB8AC3E}">
        <p14:creationId xmlns:p14="http://schemas.microsoft.com/office/powerpoint/2010/main" val="796273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4A9269D-0C0E-4C0E-8EC9-41D935F90772}" type="slidenum">
              <a:rPr lang="fr-FR" smtClean="0"/>
              <a:t>43</a:t>
            </a:fld>
            <a:endParaRPr lang="fr-FR"/>
          </a:p>
        </p:txBody>
      </p:sp>
    </p:spTree>
    <p:extLst>
      <p:ext uri="{BB962C8B-B14F-4D97-AF65-F5344CB8AC3E}">
        <p14:creationId xmlns:p14="http://schemas.microsoft.com/office/powerpoint/2010/main" val="1318582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Méthodologie rigoureuse proposant une référence pour les prochaines études (demande de rdv effectuée par un organisme indépendant, analyse des délais à l’aide des quantiles, prendre en compte la proportion de rdv obtenus  et les motifs d’échec, intégrer les délais à partir des sites de rdv sur Internet.</a:t>
            </a:r>
          </a:p>
        </p:txBody>
      </p:sp>
      <p:sp>
        <p:nvSpPr>
          <p:cNvPr id="4" name="Espace réservé du numéro de diapositive 3"/>
          <p:cNvSpPr>
            <a:spLocks noGrp="1"/>
          </p:cNvSpPr>
          <p:nvPr>
            <p:ph type="sldNum" sz="quarter" idx="5"/>
          </p:nvPr>
        </p:nvSpPr>
        <p:spPr/>
        <p:txBody>
          <a:bodyPr/>
          <a:lstStyle/>
          <a:p>
            <a:fld id="{94A9269D-0C0E-4C0E-8EC9-41D935F90772}" type="slidenum">
              <a:rPr lang="fr-FR" smtClean="0"/>
              <a:t>44</a:t>
            </a:fld>
            <a:endParaRPr lang="fr-FR"/>
          </a:p>
        </p:txBody>
      </p:sp>
    </p:spTree>
    <p:extLst>
      <p:ext uri="{BB962C8B-B14F-4D97-AF65-F5344CB8AC3E}">
        <p14:creationId xmlns:p14="http://schemas.microsoft.com/office/powerpoint/2010/main" val="1754006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5199FF-18E2-4E28-922E-8DA5B3996E7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8083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4A9269D-0C0E-4C0E-8EC9-41D935F90772}" type="slidenum">
              <a:rPr lang="fr-FR" smtClean="0"/>
              <a:t>4</a:t>
            </a:fld>
            <a:endParaRPr lang="fr-FR"/>
          </a:p>
        </p:txBody>
      </p:sp>
    </p:spTree>
    <p:extLst>
      <p:ext uri="{BB962C8B-B14F-4D97-AF65-F5344CB8AC3E}">
        <p14:creationId xmlns:p14="http://schemas.microsoft.com/office/powerpoint/2010/main" val="1338544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4A9269D-0C0E-4C0E-8EC9-41D935F90772}" type="slidenum">
              <a:rPr lang="fr-FR" smtClean="0"/>
              <a:t>5</a:t>
            </a:fld>
            <a:endParaRPr lang="fr-FR"/>
          </a:p>
        </p:txBody>
      </p:sp>
    </p:spTree>
    <p:extLst>
      <p:ext uri="{BB962C8B-B14F-4D97-AF65-F5344CB8AC3E}">
        <p14:creationId xmlns:p14="http://schemas.microsoft.com/office/powerpoint/2010/main" val="3162093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4A9269D-0C0E-4C0E-8EC9-41D935F90772}" type="slidenum">
              <a:rPr lang="fr-FR" smtClean="0"/>
              <a:t>7</a:t>
            </a:fld>
            <a:endParaRPr lang="fr-FR"/>
          </a:p>
        </p:txBody>
      </p:sp>
    </p:spTree>
    <p:extLst>
      <p:ext uri="{BB962C8B-B14F-4D97-AF65-F5344CB8AC3E}">
        <p14:creationId xmlns:p14="http://schemas.microsoft.com/office/powerpoint/2010/main" val="570841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Les hypothèses testées à la demande de la mission montrent que la démographie est sensiblement et rapidement impactée par l’augmentation du nombre d’OPH étrangers validés et la prolongation d’activité.</a:t>
            </a:r>
          </a:p>
          <a:p>
            <a:endParaRPr lang="fr-FR" dirty="0"/>
          </a:p>
        </p:txBody>
      </p:sp>
      <p:sp>
        <p:nvSpPr>
          <p:cNvPr id="4" name="Espace réservé du numéro de diapositive 3"/>
          <p:cNvSpPr>
            <a:spLocks noGrp="1"/>
          </p:cNvSpPr>
          <p:nvPr>
            <p:ph type="sldNum" sz="quarter" idx="5"/>
          </p:nvPr>
        </p:nvSpPr>
        <p:spPr/>
        <p:txBody>
          <a:bodyPr/>
          <a:lstStyle/>
          <a:p>
            <a:fld id="{94A9269D-0C0E-4C0E-8EC9-41D935F90772}" type="slidenum">
              <a:rPr lang="fr-FR" smtClean="0"/>
              <a:t>9</a:t>
            </a:fld>
            <a:endParaRPr lang="fr-FR"/>
          </a:p>
        </p:txBody>
      </p:sp>
    </p:spTree>
    <p:extLst>
      <p:ext uri="{BB962C8B-B14F-4D97-AF65-F5344CB8AC3E}">
        <p14:creationId xmlns:p14="http://schemas.microsoft.com/office/powerpoint/2010/main" val="868278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Par ailleurs </a:t>
            </a:r>
            <a:r>
              <a:rPr lang="fr-FR" sz="1200" b="1" dirty="0"/>
              <a:t>les projections de la Drees ont toujours très mal anticipé l’évolution réelle en étant exagérément pessimistes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t>Les projections moyennes du SNOF se sont toujours montrées nettement plus proches de  l’évolution réelle que celles de la Drees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t>Les projections hautes du SNOF se sont révélées être les plus proches de l’évolution réelle .</a:t>
            </a:r>
          </a:p>
          <a:p>
            <a:endParaRPr lang="fr-FR" dirty="0"/>
          </a:p>
        </p:txBody>
      </p:sp>
      <p:sp>
        <p:nvSpPr>
          <p:cNvPr id="4" name="Espace réservé du numéro de diapositive 3"/>
          <p:cNvSpPr>
            <a:spLocks noGrp="1"/>
          </p:cNvSpPr>
          <p:nvPr>
            <p:ph type="sldNum" sz="quarter" idx="5"/>
          </p:nvPr>
        </p:nvSpPr>
        <p:spPr/>
        <p:txBody>
          <a:bodyPr/>
          <a:lstStyle/>
          <a:p>
            <a:fld id="{94A9269D-0C0E-4C0E-8EC9-41D935F90772}" type="slidenum">
              <a:rPr lang="fr-FR" smtClean="0"/>
              <a:t>10</a:t>
            </a:fld>
            <a:endParaRPr lang="fr-FR"/>
          </a:p>
        </p:txBody>
      </p:sp>
    </p:spTree>
    <p:extLst>
      <p:ext uri="{BB962C8B-B14F-4D97-AF65-F5344CB8AC3E}">
        <p14:creationId xmlns:p14="http://schemas.microsoft.com/office/powerpoint/2010/main" val="2854698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4A9269D-0C0E-4C0E-8EC9-41D935F90772}" type="slidenum">
              <a:rPr lang="fr-FR" smtClean="0"/>
              <a:t>13</a:t>
            </a:fld>
            <a:endParaRPr lang="fr-FR"/>
          </a:p>
        </p:txBody>
      </p:sp>
    </p:spTree>
    <p:extLst>
      <p:ext uri="{BB962C8B-B14F-4D97-AF65-F5344CB8AC3E}">
        <p14:creationId xmlns:p14="http://schemas.microsoft.com/office/powerpoint/2010/main" val="271642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4A9269D-0C0E-4C0E-8EC9-41D935F90772}" type="slidenum">
              <a:rPr lang="fr-FR" smtClean="0"/>
              <a:t>14</a:t>
            </a:fld>
            <a:endParaRPr lang="fr-FR"/>
          </a:p>
        </p:txBody>
      </p:sp>
    </p:spTree>
    <p:extLst>
      <p:ext uri="{BB962C8B-B14F-4D97-AF65-F5344CB8AC3E}">
        <p14:creationId xmlns:p14="http://schemas.microsoft.com/office/powerpoint/2010/main" val="3743227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A224409B-BB93-4648-9617-08161BF0FE85}" type="datetime1">
              <a:rPr lang="fr-FR" smtClean="0"/>
              <a:t>15/10/2020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428713F-B67B-40CC-85DD-1D86B6204E19}" type="slidenum">
              <a:rPr lang="fr-FR" smtClean="0"/>
              <a:t>‹N°›</a:t>
            </a:fld>
            <a:endParaRPr lang="fr-FR"/>
          </a:p>
        </p:txBody>
      </p:sp>
      <p:grpSp>
        <p:nvGrpSpPr>
          <p:cNvPr id="17" name="Group 43">
            <a:extLst>
              <a:ext uri="{FF2B5EF4-FFF2-40B4-BE49-F238E27FC236}">
                <a16:creationId xmlns:a16="http://schemas.microsoft.com/office/drawing/2014/main" id="{30609E7B-DBE0-41F4-8FE7-D2B3EAC7CBC3}"/>
              </a:ext>
            </a:extLst>
          </p:cNvPr>
          <p:cNvGrpSpPr/>
          <p:nvPr userDrawn="1"/>
        </p:nvGrpSpPr>
        <p:grpSpPr>
          <a:xfrm>
            <a:off x="1" y="-8467"/>
            <a:ext cx="12191999" cy="6874934"/>
            <a:chOff x="1" y="-8467"/>
            <a:chExt cx="12191999" cy="6874934"/>
          </a:xfrm>
        </p:grpSpPr>
        <p:cxnSp>
          <p:nvCxnSpPr>
            <p:cNvPr id="18" name="Straight Connector 19">
              <a:extLst>
                <a:ext uri="{FF2B5EF4-FFF2-40B4-BE49-F238E27FC236}">
                  <a16:creationId xmlns:a16="http://schemas.microsoft.com/office/drawing/2014/main" id="{69F21003-3EF2-464C-BD65-38AA16E6BA60}"/>
                </a:ext>
              </a:extLst>
            </p:cNvPr>
            <p:cNvCxnSpPr>
              <a:cxnSpLocks/>
            </p:cNvCxnSpPr>
            <p:nvPr/>
          </p:nvCxnSpPr>
          <p:spPr>
            <a:xfrm>
              <a:off x="9747593" y="0"/>
              <a:ext cx="1958737" cy="686646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9" name="Straight Connector 20">
              <a:extLst>
                <a:ext uri="{FF2B5EF4-FFF2-40B4-BE49-F238E27FC236}">
                  <a16:creationId xmlns:a16="http://schemas.microsoft.com/office/drawing/2014/main" id="{C25E7172-6229-4388-8981-D359AFC1BFB3}"/>
                </a:ext>
              </a:extLst>
            </p:cNvPr>
            <p:cNvCxnSpPr>
              <a:cxnSpLocks/>
            </p:cNvCxnSpPr>
            <p:nvPr/>
          </p:nvCxnSpPr>
          <p:spPr>
            <a:xfrm flipH="1">
              <a:off x="10277536" y="3949002"/>
              <a:ext cx="1911289" cy="2917465"/>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0" name="Rectangle 23">
              <a:extLst>
                <a:ext uri="{FF2B5EF4-FFF2-40B4-BE49-F238E27FC236}">
                  <a16:creationId xmlns:a16="http://schemas.microsoft.com/office/drawing/2014/main" id="{39973140-2BBF-47AB-88B1-AB1F54BAA18C}"/>
                </a:ext>
              </a:extLst>
            </p:cNvPr>
            <p:cNvSpPr/>
            <p:nvPr/>
          </p:nvSpPr>
          <p:spPr>
            <a:xfrm>
              <a:off x="10751127" y="-8467"/>
              <a:ext cx="1437698"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5">
              <a:extLst>
                <a:ext uri="{FF2B5EF4-FFF2-40B4-BE49-F238E27FC236}">
                  <a16:creationId xmlns:a16="http://schemas.microsoft.com/office/drawing/2014/main" id="{646FB804-6F58-47EB-B781-B69F289795F5}"/>
                </a:ext>
              </a:extLst>
            </p:cNvPr>
            <p:cNvSpPr/>
            <p:nvPr/>
          </p:nvSpPr>
          <p:spPr>
            <a:xfrm>
              <a:off x="10233263" y="0"/>
              <a:ext cx="1958737" cy="685800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7FA82AFB-4E86-4A9D-85AC-4289C2762097}"/>
                </a:ext>
              </a:extLst>
            </p:cNvPr>
            <p:cNvSpPr/>
            <p:nvPr/>
          </p:nvSpPr>
          <p:spPr>
            <a:xfrm>
              <a:off x="10570866" y="0"/>
              <a:ext cx="1617960"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3" name="Rectangle 28">
              <a:extLst>
                <a:ext uri="{FF2B5EF4-FFF2-40B4-BE49-F238E27FC236}">
                  <a16:creationId xmlns:a16="http://schemas.microsoft.com/office/drawing/2014/main" id="{50E53065-CCAF-4FD5-A985-BEAF636DEA95}"/>
                </a:ext>
              </a:extLst>
            </p:cNvPr>
            <p:cNvSpPr/>
            <p:nvPr/>
          </p:nvSpPr>
          <p:spPr>
            <a:xfrm>
              <a:off x="11055927" y="2660073"/>
              <a:ext cx="1132896" cy="419792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5">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79A7B6DD-B30A-4838-AEFC-58E4978C68D4}"/>
                </a:ext>
              </a:extLst>
            </p:cNvPr>
            <p:cNvSpPr/>
            <p:nvPr/>
          </p:nvSpPr>
          <p:spPr>
            <a:xfrm>
              <a:off x="11274251" y="-8467"/>
              <a:ext cx="914573" cy="6874934"/>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dirty="0"/>
            </a:p>
          </p:txBody>
        </p:sp>
        <p:sp>
          <p:nvSpPr>
            <p:cNvPr id="25" name="Isosceles Triangle 18">
              <a:extLst>
                <a:ext uri="{FF2B5EF4-FFF2-40B4-BE49-F238E27FC236}">
                  <a16:creationId xmlns:a16="http://schemas.microsoft.com/office/drawing/2014/main" id="{DB51671D-2AE4-4E9B-93CC-C343E4DF2F07}"/>
                </a:ext>
              </a:extLst>
            </p:cNvPr>
            <p:cNvSpPr/>
            <p:nvPr/>
          </p:nvSpPr>
          <p:spPr>
            <a:xfrm>
              <a:off x="1" y="3326004"/>
              <a:ext cx="456270" cy="3531996"/>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1161427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C91A4663-C35F-49DB-95B6-3E888B926BB0}" type="datetime1">
              <a:rPr lang="fr-FR" smtClean="0"/>
              <a:t>15/10/2020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428713F-B67B-40CC-85DD-1D86B6204E19}" type="slidenum">
              <a:rPr lang="fr-FR" smtClean="0"/>
              <a:t>‹N°›</a:t>
            </a:fld>
            <a:endParaRPr lang="fr-FR"/>
          </a:p>
        </p:txBody>
      </p:sp>
    </p:spTree>
    <p:extLst>
      <p:ext uri="{BB962C8B-B14F-4D97-AF65-F5344CB8AC3E}">
        <p14:creationId xmlns:p14="http://schemas.microsoft.com/office/powerpoint/2010/main" val="1977375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60BAF05-78E5-44CB-90BB-82EAFCFB2141}" type="datetime1">
              <a:rPr lang="fr-FR" smtClean="0"/>
              <a:t>15/10/2020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428713F-B67B-40CC-85DD-1D86B6204E19}" type="slidenum">
              <a:rPr lang="fr-FR" smtClean="0"/>
              <a:t>‹N°›</a:t>
            </a:fld>
            <a:endParaRPr lang="fr-F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69839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C3E95A75-1798-4FC9-B9E6-02CDE044AAEE}" type="datetime1">
              <a:rPr lang="fr-FR" smtClean="0"/>
              <a:t>15/10/2020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428713F-B67B-40CC-85DD-1D86B6204E19}" type="slidenum">
              <a:rPr lang="fr-FR" smtClean="0"/>
              <a:t>‹N°›</a:t>
            </a:fld>
            <a:endParaRPr lang="fr-FR"/>
          </a:p>
        </p:txBody>
      </p:sp>
    </p:spTree>
    <p:extLst>
      <p:ext uri="{BB962C8B-B14F-4D97-AF65-F5344CB8AC3E}">
        <p14:creationId xmlns:p14="http://schemas.microsoft.com/office/powerpoint/2010/main" val="1370474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7B55B30A-3790-48F9-9DF2-B9B9210EA1F2}" type="datetime1">
              <a:rPr lang="fr-FR" smtClean="0"/>
              <a:t>15/10/2020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428713F-B67B-40CC-85DD-1D86B6204E19}" type="slidenum">
              <a:rPr lang="fr-FR" smtClean="0"/>
              <a:t>‹N°›</a:t>
            </a:fld>
            <a:endParaRPr lang="fr-F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85396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B3DD598-0E96-4778-9507-77D4A7F56D2D}" type="datetime1">
              <a:rPr lang="fr-FR" smtClean="0"/>
              <a:t>15/10/2020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428713F-B67B-40CC-85DD-1D86B6204E19}" type="slidenum">
              <a:rPr lang="fr-FR" smtClean="0"/>
              <a:t>‹N°›</a:t>
            </a:fld>
            <a:endParaRPr lang="fr-FR"/>
          </a:p>
        </p:txBody>
      </p:sp>
    </p:spTree>
    <p:extLst>
      <p:ext uri="{BB962C8B-B14F-4D97-AF65-F5344CB8AC3E}">
        <p14:creationId xmlns:p14="http://schemas.microsoft.com/office/powerpoint/2010/main" val="2404666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D2D70C1-EEBE-40D4-84F7-7C19855A72B6}" type="datetime1">
              <a:rPr lang="fr-FR" smtClean="0"/>
              <a:t>15/10/2020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428713F-B67B-40CC-85DD-1D86B6204E19}" type="slidenum">
              <a:rPr lang="fr-FR" smtClean="0"/>
              <a:t>‹N°›</a:t>
            </a:fld>
            <a:endParaRPr lang="fr-FR"/>
          </a:p>
        </p:txBody>
      </p:sp>
    </p:spTree>
    <p:extLst>
      <p:ext uri="{BB962C8B-B14F-4D97-AF65-F5344CB8AC3E}">
        <p14:creationId xmlns:p14="http://schemas.microsoft.com/office/powerpoint/2010/main" val="41510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F634517-306B-42C9-A386-94333B09BADA}" type="datetime1">
              <a:rPr lang="fr-FR" smtClean="0"/>
              <a:t>15/10/2020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428713F-B67B-40CC-85DD-1D86B6204E19}" type="slidenum">
              <a:rPr lang="fr-FR" smtClean="0"/>
              <a:t>‹N°›</a:t>
            </a:fld>
            <a:endParaRPr lang="fr-FR"/>
          </a:p>
        </p:txBody>
      </p:sp>
    </p:spTree>
    <p:extLst>
      <p:ext uri="{BB962C8B-B14F-4D97-AF65-F5344CB8AC3E}">
        <p14:creationId xmlns:p14="http://schemas.microsoft.com/office/powerpoint/2010/main" val="2444112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1"/>
            <a:ext cx="8596668" cy="600364"/>
          </a:xfrm>
        </p:spPr>
        <p:txBody>
          <a:bodyPr>
            <a:normAutofit/>
          </a:bodyPr>
          <a:lstStyle>
            <a:lvl1pPr>
              <a:defRPr sz="2800">
                <a:solidFill>
                  <a:schemeClr val="tx2"/>
                </a:solidFill>
              </a:defRPr>
            </a:lvl1pPr>
          </a:lstStyle>
          <a:p>
            <a:r>
              <a:rPr lang="fr-FR" dirty="0"/>
              <a:t>Modifiez le style du titre</a:t>
            </a:r>
            <a:endParaRPr lang="en-US" dirty="0"/>
          </a:p>
        </p:txBody>
      </p:sp>
      <p:sp>
        <p:nvSpPr>
          <p:cNvPr id="3" name="Content Placeholder 2"/>
          <p:cNvSpPr>
            <a:spLocks noGrp="1"/>
          </p:cNvSpPr>
          <p:nvPr>
            <p:ph idx="1"/>
          </p:nvPr>
        </p:nvSpPr>
        <p:spPr>
          <a:xfrm>
            <a:off x="677334" y="1459344"/>
            <a:ext cx="8596668" cy="4582017"/>
          </a:xfrm>
        </p:spPr>
        <p:txBody>
          <a:bodyPr>
            <a:normAutofit/>
          </a:bodyPr>
          <a:lstStyle>
            <a:lvl1pPr>
              <a:defRPr sz="2000"/>
            </a:lvl1pPr>
            <a:lvl2pPr>
              <a:buClr>
                <a:schemeClr val="accent5"/>
              </a:buClr>
              <a:defRPr sz="1800"/>
            </a:lvl2pPr>
            <a:lvl3pPr>
              <a:defRPr sz="1600"/>
            </a:lvl3pPr>
            <a:lvl4pPr>
              <a:defRPr sz="1400"/>
            </a:lvl4pPr>
            <a:lvl5pPr>
              <a:defRPr sz="140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p:txBody>
          <a:bodyPr/>
          <a:lstStyle/>
          <a:p>
            <a:fld id="{41B1C0BF-2534-49C9-9532-851AB4A01E6D}" type="datetime1">
              <a:rPr lang="fr-FR" smtClean="0"/>
              <a:t>15/10/2020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a:xfrm>
            <a:off x="11195317" y="6461328"/>
            <a:ext cx="683339" cy="365125"/>
          </a:xfrm>
        </p:spPr>
        <p:txBody>
          <a:bodyPr/>
          <a:lstStyle>
            <a:lvl1pPr>
              <a:defRPr sz="1400" b="1">
                <a:solidFill>
                  <a:schemeClr val="tx2"/>
                </a:solidFill>
              </a:defRPr>
            </a:lvl1pPr>
          </a:lstStyle>
          <a:p>
            <a:fld id="{F428713F-B67B-40CC-85DD-1D86B6204E19}" type="slidenum">
              <a:rPr lang="fr-FR" smtClean="0"/>
              <a:pPr/>
              <a:t>‹N°›</a:t>
            </a:fld>
            <a:endParaRPr lang="fr-FR" dirty="0"/>
          </a:p>
        </p:txBody>
      </p:sp>
    </p:spTree>
    <p:extLst>
      <p:ext uri="{BB962C8B-B14F-4D97-AF65-F5344CB8AC3E}">
        <p14:creationId xmlns:p14="http://schemas.microsoft.com/office/powerpoint/2010/main" val="2251833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solidFill>
                  <a:schemeClr val="accent1">
                    <a:lumMod val="7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C58330D1-3AB6-4835-B97B-FF230F6BF3A1}" type="datetime1">
              <a:rPr lang="fr-FR" smtClean="0"/>
              <a:t>15/10/2020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428713F-B67B-40CC-85DD-1D86B6204E19}" type="slidenum">
              <a:rPr lang="fr-FR" smtClean="0"/>
              <a:t>‹N°›</a:t>
            </a:fld>
            <a:endParaRPr lang="fr-FR"/>
          </a:p>
        </p:txBody>
      </p:sp>
    </p:spTree>
    <p:extLst>
      <p:ext uri="{BB962C8B-B14F-4D97-AF65-F5344CB8AC3E}">
        <p14:creationId xmlns:p14="http://schemas.microsoft.com/office/powerpoint/2010/main" val="492944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F54E850C-AF21-4AE7-A3BB-66717D212029}" type="datetime1">
              <a:rPr lang="fr-FR" smtClean="0"/>
              <a:t>15/10/2020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428713F-B67B-40CC-85DD-1D86B6204E19}" type="slidenum">
              <a:rPr lang="fr-FR" smtClean="0"/>
              <a:t>‹N°›</a:t>
            </a:fld>
            <a:endParaRPr lang="fr-FR"/>
          </a:p>
        </p:txBody>
      </p:sp>
    </p:spTree>
    <p:extLst>
      <p:ext uri="{BB962C8B-B14F-4D97-AF65-F5344CB8AC3E}">
        <p14:creationId xmlns:p14="http://schemas.microsoft.com/office/powerpoint/2010/main" val="3928661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E2D75348-0A09-4972-BCAD-6A90A99A323C}" type="datetime1">
              <a:rPr lang="fr-FR" smtClean="0"/>
              <a:t>15/10/2020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428713F-B67B-40CC-85DD-1D86B6204E19}" type="slidenum">
              <a:rPr lang="fr-FR" smtClean="0"/>
              <a:t>‹N°›</a:t>
            </a:fld>
            <a:endParaRPr lang="fr-FR"/>
          </a:p>
        </p:txBody>
      </p:sp>
    </p:spTree>
    <p:extLst>
      <p:ext uri="{BB962C8B-B14F-4D97-AF65-F5344CB8AC3E}">
        <p14:creationId xmlns:p14="http://schemas.microsoft.com/office/powerpoint/2010/main" val="3206631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33C0517A-EBBB-49F5-A6C6-71D3B8E63C6A}" type="datetime1">
              <a:rPr lang="fr-FR" smtClean="0"/>
              <a:t>15/10/2020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428713F-B67B-40CC-85DD-1D86B6204E19}" type="slidenum">
              <a:rPr lang="fr-FR" smtClean="0"/>
              <a:t>‹N°›</a:t>
            </a:fld>
            <a:endParaRPr lang="fr-FR"/>
          </a:p>
        </p:txBody>
      </p:sp>
    </p:spTree>
    <p:extLst>
      <p:ext uri="{BB962C8B-B14F-4D97-AF65-F5344CB8AC3E}">
        <p14:creationId xmlns:p14="http://schemas.microsoft.com/office/powerpoint/2010/main" val="3672922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726DBD-EE87-4409-AC5A-287BDDF9BC08}" type="datetime1">
              <a:rPr lang="fr-FR" smtClean="0"/>
              <a:t>15/10/2020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F428713F-B67B-40CC-85DD-1D86B6204E19}" type="slidenum">
              <a:rPr lang="fr-FR" smtClean="0"/>
              <a:t>‹N°›</a:t>
            </a:fld>
            <a:endParaRPr lang="fr-FR"/>
          </a:p>
        </p:txBody>
      </p:sp>
    </p:spTree>
    <p:extLst>
      <p:ext uri="{BB962C8B-B14F-4D97-AF65-F5344CB8AC3E}">
        <p14:creationId xmlns:p14="http://schemas.microsoft.com/office/powerpoint/2010/main" val="1183354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97283E9-B335-4068-85E1-110BCC7989EC}" type="datetime1">
              <a:rPr lang="fr-FR" smtClean="0"/>
              <a:t>15/10/2020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428713F-B67B-40CC-85DD-1D86B6204E19}" type="slidenum">
              <a:rPr lang="fr-FR" smtClean="0"/>
              <a:t>‹N°›</a:t>
            </a:fld>
            <a:endParaRPr lang="fr-FR"/>
          </a:p>
        </p:txBody>
      </p:sp>
    </p:spTree>
    <p:extLst>
      <p:ext uri="{BB962C8B-B14F-4D97-AF65-F5344CB8AC3E}">
        <p14:creationId xmlns:p14="http://schemas.microsoft.com/office/powerpoint/2010/main" val="3614364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428713F-B67B-40CC-85DD-1D86B6204E19}" type="slidenum">
              <a:rPr lang="fr-FR" smtClean="0"/>
              <a:t>‹N°›</a:t>
            </a:fld>
            <a:endParaRPr lang="fr-FR"/>
          </a:p>
        </p:txBody>
      </p:sp>
      <p:sp>
        <p:nvSpPr>
          <p:cNvPr id="5" name="Date Placeholder 4"/>
          <p:cNvSpPr>
            <a:spLocks noGrp="1"/>
          </p:cNvSpPr>
          <p:nvPr>
            <p:ph type="dt" sz="half" idx="10"/>
          </p:nvPr>
        </p:nvSpPr>
        <p:spPr/>
        <p:txBody>
          <a:bodyPr/>
          <a:lstStyle/>
          <a:p>
            <a:fld id="{1AEA04A9-A4C3-463B-BC6C-F97C6438CE1D}" type="datetime1">
              <a:rPr lang="fr-FR" smtClean="0"/>
              <a:t>15/10/2020</a:t>
            </a:fld>
            <a:endParaRPr lang="fr-FR"/>
          </a:p>
        </p:txBody>
      </p:sp>
    </p:spTree>
    <p:extLst>
      <p:ext uri="{BB962C8B-B14F-4D97-AF65-F5344CB8AC3E}">
        <p14:creationId xmlns:p14="http://schemas.microsoft.com/office/powerpoint/2010/main" val="3056336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dirty="0"/>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BB85F13-6504-48ED-B3FE-94466ABB49F0}" type="datetime1">
              <a:rPr lang="fr-FR" smtClean="0"/>
              <a:t>15/10/2020</a:t>
            </a:fld>
            <a:endParaRPr lang="fr-F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428713F-B67B-40CC-85DD-1D86B6204E19}" type="slidenum">
              <a:rPr lang="fr-FR" smtClean="0"/>
              <a:t>‹N°›</a:t>
            </a:fld>
            <a:endParaRPr lang="fr-FR"/>
          </a:p>
        </p:txBody>
      </p:sp>
      <p:grpSp>
        <p:nvGrpSpPr>
          <p:cNvPr id="34" name="Group 43">
            <a:extLst>
              <a:ext uri="{FF2B5EF4-FFF2-40B4-BE49-F238E27FC236}">
                <a16:creationId xmlns:a16="http://schemas.microsoft.com/office/drawing/2014/main" id="{FAAC6308-3382-4863-B2D6-D3EC7E9DBAA6}"/>
              </a:ext>
            </a:extLst>
          </p:cNvPr>
          <p:cNvGrpSpPr/>
          <p:nvPr userDrawn="1"/>
        </p:nvGrpSpPr>
        <p:grpSpPr>
          <a:xfrm>
            <a:off x="1" y="-8467"/>
            <a:ext cx="12191999" cy="6874934"/>
            <a:chOff x="1" y="-8467"/>
            <a:chExt cx="12191999" cy="6874934"/>
          </a:xfrm>
        </p:grpSpPr>
        <p:cxnSp>
          <p:nvCxnSpPr>
            <p:cNvPr id="35" name="Straight Connector 19">
              <a:extLst>
                <a:ext uri="{FF2B5EF4-FFF2-40B4-BE49-F238E27FC236}">
                  <a16:creationId xmlns:a16="http://schemas.microsoft.com/office/drawing/2014/main" id="{151DF8C2-CABE-4179-A232-1EF7A79D0D88}"/>
                </a:ext>
              </a:extLst>
            </p:cNvPr>
            <p:cNvCxnSpPr>
              <a:cxnSpLocks/>
            </p:cNvCxnSpPr>
            <p:nvPr/>
          </p:nvCxnSpPr>
          <p:spPr>
            <a:xfrm>
              <a:off x="9747593" y="0"/>
              <a:ext cx="1958737" cy="686646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36" name="Straight Connector 20">
              <a:extLst>
                <a:ext uri="{FF2B5EF4-FFF2-40B4-BE49-F238E27FC236}">
                  <a16:creationId xmlns:a16="http://schemas.microsoft.com/office/drawing/2014/main" id="{FF9EE2DF-CD9F-4EA0-AD0D-09CCEF64CEC7}"/>
                </a:ext>
              </a:extLst>
            </p:cNvPr>
            <p:cNvCxnSpPr>
              <a:cxnSpLocks/>
            </p:cNvCxnSpPr>
            <p:nvPr/>
          </p:nvCxnSpPr>
          <p:spPr>
            <a:xfrm flipH="1">
              <a:off x="10277536" y="3949002"/>
              <a:ext cx="1911289" cy="2917465"/>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7" name="Rectangle 23">
              <a:extLst>
                <a:ext uri="{FF2B5EF4-FFF2-40B4-BE49-F238E27FC236}">
                  <a16:creationId xmlns:a16="http://schemas.microsoft.com/office/drawing/2014/main" id="{A7FA6A8A-7CD3-4DD4-A86C-D5BE1DD395CA}"/>
                </a:ext>
              </a:extLst>
            </p:cNvPr>
            <p:cNvSpPr/>
            <p:nvPr/>
          </p:nvSpPr>
          <p:spPr>
            <a:xfrm>
              <a:off x="10751127" y="-8467"/>
              <a:ext cx="1437698"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5">
              <a:extLst>
                <a:ext uri="{FF2B5EF4-FFF2-40B4-BE49-F238E27FC236}">
                  <a16:creationId xmlns:a16="http://schemas.microsoft.com/office/drawing/2014/main" id="{C9689723-2EA3-484C-BA21-0D29F24F7871}"/>
                </a:ext>
              </a:extLst>
            </p:cNvPr>
            <p:cNvSpPr/>
            <p:nvPr/>
          </p:nvSpPr>
          <p:spPr>
            <a:xfrm>
              <a:off x="10233263" y="0"/>
              <a:ext cx="1958737" cy="685800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7">
              <a:extLst>
                <a:ext uri="{FF2B5EF4-FFF2-40B4-BE49-F238E27FC236}">
                  <a16:creationId xmlns:a16="http://schemas.microsoft.com/office/drawing/2014/main" id="{2D8A2CE1-ED67-413A-BB50-3ACCD86B071D}"/>
                </a:ext>
              </a:extLst>
            </p:cNvPr>
            <p:cNvSpPr/>
            <p:nvPr/>
          </p:nvSpPr>
          <p:spPr>
            <a:xfrm>
              <a:off x="10570866" y="0"/>
              <a:ext cx="1617960"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40" name="Rectangle 28">
              <a:extLst>
                <a:ext uri="{FF2B5EF4-FFF2-40B4-BE49-F238E27FC236}">
                  <a16:creationId xmlns:a16="http://schemas.microsoft.com/office/drawing/2014/main" id="{CC444E40-D617-479C-9C8D-7BF1EFCF2607}"/>
                </a:ext>
              </a:extLst>
            </p:cNvPr>
            <p:cNvSpPr/>
            <p:nvPr/>
          </p:nvSpPr>
          <p:spPr>
            <a:xfrm>
              <a:off x="11055927" y="2660073"/>
              <a:ext cx="1132896" cy="419792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5">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dirty="0"/>
            </a:p>
          </p:txBody>
        </p:sp>
        <p:sp>
          <p:nvSpPr>
            <p:cNvPr id="41" name="Rectangle 29">
              <a:extLst>
                <a:ext uri="{FF2B5EF4-FFF2-40B4-BE49-F238E27FC236}">
                  <a16:creationId xmlns:a16="http://schemas.microsoft.com/office/drawing/2014/main" id="{7855F741-6F2D-4B76-9EB4-ED9B16871C6B}"/>
                </a:ext>
              </a:extLst>
            </p:cNvPr>
            <p:cNvSpPr/>
            <p:nvPr/>
          </p:nvSpPr>
          <p:spPr>
            <a:xfrm>
              <a:off x="11274251" y="-8467"/>
              <a:ext cx="914573" cy="6874934"/>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dirty="0"/>
            </a:p>
          </p:txBody>
        </p:sp>
        <p:sp>
          <p:nvSpPr>
            <p:cNvPr id="42" name="Isosceles Triangle 18">
              <a:extLst>
                <a:ext uri="{FF2B5EF4-FFF2-40B4-BE49-F238E27FC236}">
                  <a16:creationId xmlns:a16="http://schemas.microsoft.com/office/drawing/2014/main" id="{2722CF03-4BF0-400F-ADEE-FEF6710C7740}"/>
                </a:ext>
              </a:extLst>
            </p:cNvPr>
            <p:cNvSpPr/>
            <p:nvPr/>
          </p:nvSpPr>
          <p:spPr>
            <a:xfrm>
              <a:off x="1" y="3326004"/>
              <a:ext cx="456270" cy="3531996"/>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107779066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hf hdr="0" ftr="0" dt="0"/>
  <p:txStyles>
    <p:titleStyle>
      <a:lvl1pPr algn="l" defTabSz="457200" rtl="0" eaLnBrk="1" latinLnBrk="0" hangingPunct="1">
        <a:spcBef>
          <a:spcPct val="0"/>
        </a:spcBef>
        <a:buNone/>
        <a:defRPr sz="36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tx2"/>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tx2"/>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5"/>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31371" y="2409883"/>
            <a:ext cx="9678709" cy="1232690"/>
          </a:xfrm>
        </p:spPr>
        <p:txBody>
          <a:bodyPr>
            <a:noAutofit/>
          </a:bodyPr>
          <a:lstStyle/>
          <a:p>
            <a:pPr algn="ctr"/>
            <a:r>
              <a:rPr lang="fr-FR" sz="3200" dirty="0">
                <a:solidFill>
                  <a:schemeClr val="tx2"/>
                </a:solidFill>
              </a:rPr>
              <a:t>Quels sont les délais d’attente actuels pour obtenir un RDV chez un ophtalmologiste en France ?</a:t>
            </a:r>
            <a:br>
              <a:rPr lang="fr-FR" sz="3200" dirty="0">
                <a:solidFill>
                  <a:schemeClr val="accent1">
                    <a:lumMod val="75000"/>
                  </a:schemeClr>
                </a:solidFill>
              </a:rPr>
            </a:br>
            <a:br>
              <a:rPr lang="fr-FR" sz="3200" dirty="0">
                <a:solidFill>
                  <a:schemeClr val="accent1">
                    <a:lumMod val="75000"/>
                  </a:schemeClr>
                </a:solidFill>
              </a:rPr>
            </a:br>
            <a:r>
              <a:rPr lang="fr-FR" sz="2400" dirty="0">
                <a:solidFill>
                  <a:schemeClr val="accent5"/>
                </a:solidFill>
              </a:rPr>
              <a:t>Conférence de presse du 16 octobre 2020 </a:t>
            </a:r>
            <a:br>
              <a:rPr lang="fr-FR" sz="2400" dirty="0">
                <a:solidFill>
                  <a:schemeClr val="accent5"/>
                </a:solidFill>
              </a:rPr>
            </a:br>
            <a:br>
              <a:rPr lang="fr-FR" sz="2400" dirty="0">
                <a:solidFill>
                  <a:schemeClr val="accent5"/>
                </a:solidFill>
              </a:rPr>
            </a:br>
            <a:r>
              <a:rPr lang="fr-FR" sz="2400" dirty="0">
                <a:solidFill>
                  <a:schemeClr val="accent5"/>
                </a:solidFill>
              </a:rPr>
              <a:t>#ZéroDélai #Ophtalmologie #SNOF</a:t>
            </a:r>
            <a:br>
              <a:rPr lang="fr-FR" sz="2400" dirty="0">
                <a:solidFill>
                  <a:schemeClr val="accent5"/>
                </a:solidFill>
              </a:rPr>
            </a:br>
            <a:br>
              <a:rPr lang="fr-FR" sz="2400" dirty="0">
                <a:solidFill>
                  <a:schemeClr val="accent5"/>
                </a:solidFill>
              </a:rPr>
            </a:br>
            <a:r>
              <a:rPr lang="fr-FR" sz="2400" dirty="0">
                <a:solidFill>
                  <a:schemeClr val="accent5"/>
                </a:solidFill>
              </a:rPr>
              <a:t>@snof_org @snof_presidence</a:t>
            </a:r>
            <a:br>
              <a:rPr lang="fr-FR" sz="2400" dirty="0">
                <a:solidFill>
                  <a:schemeClr val="accent5"/>
                </a:solidFill>
              </a:rPr>
            </a:br>
            <a:endParaRPr lang="fr-FR" sz="2400" dirty="0">
              <a:solidFill>
                <a:schemeClr val="accent5"/>
              </a:solidFill>
            </a:endParaRPr>
          </a:p>
        </p:txBody>
      </p:sp>
      <p:sp>
        <p:nvSpPr>
          <p:cNvPr id="3" name="Espace réservé du numéro de diapositive 2">
            <a:extLst>
              <a:ext uri="{FF2B5EF4-FFF2-40B4-BE49-F238E27FC236}">
                <a16:creationId xmlns:a16="http://schemas.microsoft.com/office/drawing/2014/main" id="{EFEBCE39-DA45-4F36-A348-C50B4C5D1D05}"/>
              </a:ext>
            </a:extLst>
          </p:cNvPr>
          <p:cNvSpPr>
            <a:spLocks noGrp="1"/>
          </p:cNvSpPr>
          <p:nvPr>
            <p:ph type="sldNum" sz="quarter" idx="12"/>
          </p:nvPr>
        </p:nvSpPr>
        <p:spPr/>
        <p:txBody>
          <a:bodyPr/>
          <a:lstStyle/>
          <a:p>
            <a:fld id="{F428713F-B67B-40CC-85DD-1D86B6204E19}" type="slidenum">
              <a:rPr lang="fr-FR" smtClean="0"/>
              <a:pPr/>
              <a:t>1</a:t>
            </a:fld>
            <a:endParaRPr lang="fr-FR" dirty="0"/>
          </a:p>
        </p:txBody>
      </p:sp>
      <p:pic>
        <p:nvPicPr>
          <p:cNvPr id="5" name="Image 4" descr="Une image contenant objet&#10;&#10;Description générée automatiquement">
            <a:extLst>
              <a:ext uri="{FF2B5EF4-FFF2-40B4-BE49-F238E27FC236}">
                <a16:creationId xmlns:a16="http://schemas.microsoft.com/office/drawing/2014/main" id="{C72A0B6B-D80D-4C25-9BED-53BAB2E05680}"/>
              </a:ext>
            </a:extLst>
          </p:cNvPr>
          <p:cNvPicPr>
            <a:picLocks noChangeAspect="1"/>
          </p:cNvPicPr>
          <p:nvPr/>
        </p:nvPicPr>
        <p:blipFill>
          <a:blip r:embed="rId3"/>
          <a:stretch>
            <a:fillRect/>
          </a:stretch>
        </p:blipFill>
        <p:spPr>
          <a:xfrm>
            <a:off x="3857181" y="532557"/>
            <a:ext cx="3227088" cy="1056758"/>
          </a:xfrm>
          <a:prstGeom prst="rect">
            <a:avLst/>
          </a:prstGeom>
        </p:spPr>
      </p:pic>
    </p:spTree>
    <p:extLst>
      <p:ext uri="{BB962C8B-B14F-4D97-AF65-F5344CB8AC3E}">
        <p14:creationId xmlns:p14="http://schemas.microsoft.com/office/powerpoint/2010/main" val="4176406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2046" y="244006"/>
            <a:ext cx="9705372" cy="1202783"/>
          </a:xfrm>
        </p:spPr>
        <p:txBody>
          <a:bodyPr>
            <a:normAutofit/>
          </a:bodyPr>
          <a:lstStyle/>
          <a:p>
            <a:pPr>
              <a:lnSpc>
                <a:spcPct val="100000"/>
              </a:lnSpc>
            </a:pPr>
            <a:r>
              <a:rPr lang="fr-FR" dirty="0"/>
              <a:t>Les ophtalmologistes encore actifs à 70 ans et plus sont de plus en plus nombreux</a:t>
            </a:r>
          </a:p>
        </p:txBody>
      </p:sp>
      <p:pic>
        <p:nvPicPr>
          <p:cNvPr id="5" name="Image 4"/>
          <p:cNvPicPr>
            <a:picLocks noChangeAspect="1"/>
          </p:cNvPicPr>
          <p:nvPr/>
        </p:nvPicPr>
        <p:blipFill>
          <a:blip r:embed="rId3"/>
          <a:stretch>
            <a:fillRect/>
          </a:stretch>
        </p:blipFill>
        <p:spPr>
          <a:xfrm>
            <a:off x="3878639" y="1728141"/>
            <a:ext cx="6509640" cy="3278930"/>
          </a:xfrm>
          <a:prstGeom prst="rect">
            <a:avLst/>
          </a:prstGeom>
        </p:spPr>
      </p:pic>
      <p:sp>
        <p:nvSpPr>
          <p:cNvPr id="3" name="ZoneTexte 2"/>
          <p:cNvSpPr txBox="1"/>
          <p:nvPr/>
        </p:nvSpPr>
        <p:spPr>
          <a:xfrm>
            <a:off x="416688" y="2430429"/>
            <a:ext cx="2824223" cy="2585323"/>
          </a:xfrm>
          <a:prstGeom prst="rect">
            <a:avLst/>
          </a:prstGeom>
          <a:noFill/>
        </p:spPr>
        <p:txBody>
          <a:bodyPr wrap="square" rtlCol="0">
            <a:spAutoFit/>
          </a:bodyPr>
          <a:lstStyle/>
          <a:p>
            <a:pPr algn="just"/>
            <a:r>
              <a:rPr lang="fr-FR" dirty="0">
                <a:solidFill>
                  <a:schemeClr val="tx1">
                    <a:lumMod val="75000"/>
                    <a:lumOff val="25000"/>
                  </a:schemeClr>
                </a:solidFill>
              </a:rPr>
              <a:t>En libéral : 268 en 2016, 355 en 2018 et 412 en 2019</a:t>
            </a:r>
          </a:p>
          <a:p>
            <a:pPr algn="just"/>
            <a:endParaRPr lang="fr-FR" dirty="0">
              <a:solidFill>
                <a:schemeClr val="tx1">
                  <a:lumMod val="75000"/>
                  <a:lumOff val="25000"/>
                </a:schemeClr>
              </a:solidFill>
            </a:endParaRPr>
          </a:p>
          <a:p>
            <a:pPr algn="just"/>
            <a:r>
              <a:rPr lang="fr-FR" b="1" dirty="0">
                <a:solidFill>
                  <a:schemeClr val="tx1">
                    <a:lumMod val="75000"/>
                    <a:lumOff val="25000"/>
                  </a:schemeClr>
                </a:solidFill>
              </a:rPr>
              <a:t>Leur activité est loin d’être négligeable :</a:t>
            </a:r>
          </a:p>
          <a:p>
            <a:pPr algn="just"/>
            <a:r>
              <a:rPr lang="fr-FR" b="1" dirty="0">
                <a:solidFill>
                  <a:schemeClr val="tx1">
                    <a:lumMod val="75000"/>
                    <a:lumOff val="25000"/>
                  </a:schemeClr>
                </a:solidFill>
              </a:rPr>
              <a:t>environ la moitié d’un OPH de moins de 60 ans</a:t>
            </a:r>
            <a:r>
              <a:rPr lang="fr-FR" sz="1600" dirty="0"/>
              <a:t>		</a:t>
            </a:r>
          </a:p>
        </p:txBody>
      </p:sp>
      <p:sp>
        <p:nvSpPr>
          <p:cNvPr id="4" name="ZoneTexte 3">
            <a:extLst>
              <a:ext uri="{FF2B5EF4-FFF2-40B4-BE49-F238E27FC236}">
                <a16:creationId xmlns:a16="http://schemas.microsoft.com/office/drawing/2014/main" id="{F67A1015-11BC-409B-9813-A25B01C0BE56}"/>
              </a:ext>
            </a:extLst>
          </p:cNvPr>
          <p:cNvSpPr txBox="1"/>
          <p:nvPr/>
        </p:nvSpPr>
        <p:spPr>
          <a:xfrm>
            <a:off x="416688" y="5291506"/>
            <a:ext cx="9852949" cy="707886"/>
          </a:xfrm>
          <a:prstGeom prst="rect">
            <a:avLst/>
          </a:prstGeom>
          <a:noFill/>
        </p:spPr>
        <p:txBody>
          <a:bodyPr wrap="square">
            <a:spAutoFit/>
          </a:bodyPr>
          <a:lstStyle/>
          <a:p>
            <a:r>
              <a:rPr lang="fr-FR" sz="2000" dirty="0">
                <a:solidFill>
                  <a:schemeClr val="tx1">
                    <a:lumMod val="75000"/>
                    <a:lumOff val="25000"/>
                  </a:schemeClr>
                </a:solidFill>
              </a:rPr>
              <a:t>Les Ophtalmologistes actifs de 65 ans et plus continuent à progresser en nombre. Cela devrait se poursuivre jusqu’en 2024, avant inversion du processus. </a:t>
            </a:r>
          </a:p>
        </p:txBody>
      </p:sp>
    </p:spTree>
    <p:extLst>
      <p:ext uri="{BB962C8B-B14F-4D97-AF65-F5344CB8AC3E}">
        <p14:creationId xmlns:p14="http://schemas.microsoft.com/office/powerpoint/2010/main" val="1676090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F428713F-B67B-40CC-85DD-1D86B6204E19}" type="slidenum">
              <a:rPr lang="fr-FR" smtClean="0"/>
              <a:pPr/>
              <a:t>11</a:t>
            </a:fld>
            <a:endParaRPr lang="fr-FR" dirty="0"/>
          </a:p>
        </p:txBody>
      </p:sp>
      <p:grpSp>
        <p:nvGrpSpPr>
          <p:cNvPr id="5" name="Groupe 17">
            <a:extLst>
              <a:ext uri="{FF2B5EF4-FFF2-40B4-BE49-F238E27FC236}">
                <a16:creationId xmlns:a16="http://schemas.microsoft.com/office/drawing/2014/main" id="{72CE7A27-2AFC-42EF-A3BE-8DC90E473003}"/>
              </a:ext>
            </a:extLst>
          </p:cNvPr>
          <p:cNvGrpSpPr/>
          <p:nvPr/>
        </p:nvGrpSpPr>
        <p:grpSpPr>
          <a:xfrm>
            <a:off x="727693" y="1610333"/>
            <a:ext cx="5879620" cy="3771900"/>
            <a:chOff x="719127" y="1864540"/>
            <a:chExt cx="5879620" cy="3771900"/>
          </a:xfrm>
        </p:grpSpPr>
        <p:pic>
          <p:nvPicPr>
            <p:cNvPr id="6" name="Image 5">
              <a:extLst>
                <a:ext uri="{FF2B5EF4-FFF2-40B4-BE49-F238E27FC236}">
                  <a16:creationId xmlns:a16="http://schemas.microsoft.com/office/drawing/2014/main" id="{2945C73D-8A27-49F7-A350-137B57BB284A}"/>
                </a:ext>
              </a:extLst>
            </p:cNvPr>
            <p:cNvPicPr>
              <a:picLocks noChangeAspect="1"/>
            </p:cNvPicPr>
            <p:nvPr/>
          </p:nvPicPr>
          <p:blipFill>
            <a:blip r:embed="rId2"/>
            <a:stretch>
              <a:fillRect/>
            </a:stretch>
          </p:blipFill>
          <p:spPr>
            <a:xfrm>
              <a:off x="719127" y="1864540"/>
              <a:ext cx="5778500" cy="3771900"/>
            </a:xfrm>
            <a:prstGeom prst="rect">
              <a:avLst/>
            </a:prstGeom>
          </p:spPr>
        </p:pic>
        <p:sp>
          <p:nvSpPr>
            <p:cNvPr id="7" name="ZoneTexte 6">
              <a:extLst>
                <a:ext uri="{FF2B5EF4-FFF2-40B4-BE49-F238E27FC236}">
                  <a16:creationId xmlns:a16="http://schemas.microsoft.com/office/drawing/2014/main" id="{5269986F-DEBE-413F-BE13-E6D0CF079A4D}"/>
                </a:ext>
              </a:extLst>
            </p:cNvPr>
            <p:cNvSpPr txBox="1"/>
            <p:nvPr/>
          </p:nvSpPr>
          <p:spPr>
            <a:xfrm>
              <a:off x="5101973" y="4687987"/>
              <a:ext cx="1496774" cy="276999"/>
            </a:xfrm>
            <a:prstGeom prst="rect">
              <a:avLst/>
            </a:prstGeom>
            <a:noFill/>
          </p:spPr>
          <p:txBody>
            <a:bodyPr wrap="none" rtlCol="0">
              <a:spAutoFit/>
            </a:bodyPr>
            <a:lstStyle/>
            <a:p>
              <a:r>
                <a:rPr lang="fr-FR" sz="1200" dirty="0"/>
                <a:t>Source Drees-RPPS</a:t>
              </a:r>
            </a:p>
          </p:txBody>
        </p:sp>
      </p:grpSp>
      <p:pic>
        <p:nvPicPr>
          <p:cNvPr id="8" name="Image 7">
            <a:extLst>
              <a:ext uri="{FF2B5EF4-FFF2-40B4-BE49-F238E27FC236}">
                <a16:creationId xmlns:a16="http://schemas.microsoft.com/office/drawing/2014/main" id="{F9FDE3D7-973F-40C8-A90D-631A3F755FC4}"/>
              </a:ext>
            </a:extLst>
          </p:cNvPr>
          <p:cNvPicPr>
            <a:picLocks noChangeAspect="1"/>
          </p:cNvPicPr>
          <p:nvPr/>
        </p:nvPicPr>
        <p:blipFill>
          <a:blip r:embed="rId3"/>
          <a:stretch>
            <a:fillRect/>
          </a:stretch>
        </p:blipFill>
        <p:spPr>
          <a:xfrm>
            <a:off x="7343773" y="1658575"/>
            <a:ext cx="2638428" cy="2166656"/>
          </a:xfrm>
          <a:prstGeom prst="rect">
            <a:avLst/>
          </a:prstGeom>
        </p:spPr>
      </p:pic>
      <p:sp>
        <p:nvSpPr>
          <p:cNvPr id="9" name="Rectangle 8">
            <a:extLst>
              <a:ext uri="{FF2B5EF4-FFF2-40B4-BE49-F238E27FC236}">
                <a16:creationId xmlns:a16="http://schemas.microsoft.com/office/drawing/2014/main" id="{93AC1561-893F-410B-BD81-70F7A20F385E}"/>
              </a:ext>
            </a:extLst>
          </p:cNvPr>
          <p:cNvSpPr/>
          <p:nvPr/>
        </p:nvSpPr>
        <p:spPr>
          <a:xfrm>
            <a:off x="7403724" y="4404947"/>
            <a:ext cx="2621827" cy="738664"/>
          </a:xfrm>
          <a:prstGeom prst="rect">
            <a:avLst/>
          </a:prstGeom>
        </p:spPr>
        <p:txBody>
          <a:bodyPr wrap="square">
            <a:spAutoFit/>
          </a:bodyPr>
          <a:lstStyle/>
          <a:p>
            <a:pPr algn="just"/>
            <a:r>
              <a:rPr lang="fr-FR" sz="1400" dirty="0">
                <a:solidFill>
                  <a:srgbClr val="000000"/>
                </a:solidFill>
                <a:latin typeface="Arial"/>
                <a:ea typeface="Lucida Grande"/>
                <a:cs typeface="Arial"/>
              </a:rPr>
              <a:t>Ils évitent la dégradation de l’offre de soins et augmentent le nombre de remplaçants. </a:t>
            </a:r>
            <a:endParaRPr lang="fr-FR" sz="1400" dirty="0"/>
          </a:p>
        </p:txBody>
      </p:sp>
      <p:sp>
        <p:nvSpPr>
          <p:cNvPr id="10" name="ZoneTexte 9">
            <a:extLst>
              <a:ext uri="{FF2B5EF4-FFF2-40B4-BE49-F238E27FC236}">
                <a16:creationId xmlns:a16="http://schemas.microsoft.com/office/drawing/2014/main" id="{A9488A26-B56B-4359-B1B2-0B429F3FA7B0}"/>
              </a:ext>
            </a:extLst>
          </p:cNvPr>
          <p:cNvSpPr txBox="1"/>
          <p:nvPr/>
        </p:nvSpPr>
        <p:spPr>
          <a:xfrm>
            <a:off x="7365624" y="3988545"/>
            <a:ext cx="1715459" cy="307777"/>
          </a:xfrm>
          <a:prstGeom prst="rect">
            <a:avLst/>
          </a:prstGeom>
          <a:noFill/>
        </p:spPr>
        <p:txBody>
          <a:bodyPr wrap="none" rtlCol="0">
            <a:spAutoFit/>
          </a:bodyPr>
          <a:lstStyle/>
          <a:p>
            <a:r>
              <a:rPr lang="fr-FR" sz="1400" dirty="0"/>
              <a:t>Source Drees-RPPS</a:t>
            </a:r>
          </a:p>
        </p:txBody>
      </p:sp>
      <p:sp>
        <p:nvSpPr>
          <p:cNvPr id="11" name="Titre 1"/>
          <p:cNvSpPr>
            <a:spLocks noGrp="1"/>
          </p:cNvSpPr>
          <p:nvPr>
            <p:ph type="title"/>
          </p:nvPr>
        </p:nvSpPr>
        <p:spPr>
          <a:xfrm>
            <a:off x="162046" y="244006"/>
            <a:ext cx="9705372" cy="1202783"/>
          </a:xfrm>
        </p:spPr>
        <p:txBody>
          <a:bodyPr>
            <a:normAutofit/>
          </a:bodyPr>
          <a:lstStyle/>
          <a:p>
            <a:r>
              <a:rPr lang="fr-FR" sz="2800" dirty="0">
                <a:solidFill>
                  <a:schemeClr val="tx2"/>
                </a:solidFill>
                <a:latin typeface="+mj-lt"/>
                <a:ea typeface="+mj-ea"/>
                <a:cs typeface="+mj-cs"/>
              </a:rPr>
              <a:t>Projections de démographie ophtalmologique du SNOF </a:t>
            </a:r>
            <a:br>
              <a:rPr lang="fr-FR" sz="2800" dirty="0">
                <a:solidFill>
                  <a:schemeClr val="tx2"/>
                </a:solidFill>
                <a:latin typeface="+mj-lt"/>
                <a:ea typeface="+mj-ea"/>
                <a:cs typeface="+mj-cs"/>
              </a:rPr>
            </a:br>
            <a:r>
              <a:rPr lang="fr-FR" sz="2000" dirty="0">
                <a:solidFill>
                  <a:schemeClr val="tx2"/>
                </a:solidFill>
                <a:latin typeface="+mj-lt"/>
                <a:ea typeface="+mj-ea"/>
                <a:cs typeface="+mj-cs"/>
              </a:rPr>
              <a:t>Septembre 2020 </a:t>
            </a:r>
          </a:p>
        </p:txBody>
      </p:sp>
      <p:sp>
        <p:nvSpPr>
          <p:cNvPr id="12" name="ZoneTexte 11"/>
          <p:cNvSpPr txBox="1"/>
          <p:nvPr/>
        </p:nvSpPr>
        <p:spPr>
          <a:xfrm>
            <a:off x="698500" y="5956300"/>
            <a:ext cx="9652966" cy="369332"/>
          </a:xfrm>
          <a:prstGeom prst="rect">
            <a:avLst/>
          </a:prstGeom>
          <a:noFill/>
        </p:spPr>
        <p:txBody>
          <a:bodyPr wrap="none" rtlCol="0">
            <a:spAutoFit/>
          </a:bodyPr>
          <a:lstStyle/>
          <a:p>
            <a:r>
              <a:rPr lang="fr-FR" dirty="0"/>
              <a:t>Des décisions récentes sur la validation des PADHUE (médecins étrangers à diplôme hors UE)</a:t>
            </a:r>
          </a:p>
        </p:txBody>
      </p:sp>
    </p:spTree>
    <p:extLst>
      <p:ext uri="{BB962C8B-B14F-4D97-AF65-F5344CB8AC3E}">
        <p14:creationId xmlns:p14="http://schemas.microsoft.com/office/powerpoint/2010/main" val="2478377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734292" y="1197265"/>
            <a:ext cx="8585200" cy="646331"/>
          </a:xfrm>
          <a:prstGeom prst="rect">
            <a:avLst/>
          </a:prstGeom>
          <a:noFill/>
        </p:spPr>
        <p:txBody>
          <a:bodyPr wrap="square" rtlCol="0">
            <a:spAutoFit/>
          </a:bodyPr>
          <a:lstStyle/>
          <a:p>
            <a:r>
              <a:rPr lang="fr-FR" dirty="0"/>
              <a:t>Des pics moins élevés dans les 4 prochaines années, du fait qu’une partie des départs a déjà eu lieu.</a:t>
            </a:r>
          </a:p>
        </p:txBody>
      </p:sp>
      <p:pic>
        <p:nvPicPr>
          <p:cNvPr id="7" name="Image 6"/>
          <p:cNvPicPr>
            <a:picLocks noChangeAspect="1"/>
          </p:cNvPicPr>
          <p:nvPr/>
        </p:nvPicPr>
        <p:blipFill>
          <a:blip r:embed="rId2"/>
          <a:stretch>
            <a:fillRect/>
          </a:stretch>
        </p:blipFill>
        <p:spPr>
          <a:xfrm>
            <a:off x="756329" y="1939636"/>
            <a:ext cx="8904324" cy="4307611"/>
          </a:xfrm>
          <a:prstGeom prst="rect">
            <a:avLst/>
          </a:prstGeom>
        </p:spPr>
      </p:pic>
      <p:sp>
        <p:nvSpPr>
          <p:cNvPr id="4" name="ZoneTexte 3"/>
          <p:cNvSpPr txBox="1"/>
          <p:nvPr/>
        </p:nvSpPr>
        <p:spPr>
          <a:xfrm>
            <a:off x="6456736" y="6356624"/>
            <a:ext cx="3028037" cy="307777"/>
          </a:xfrm>
          <a:prstGeom prst="rect">
            <a:avLst/>
          </a:prstGeom>
          <a:noFill/>
        </p:spPr>
        <p:txBody>
          <a:bodyPr wrap="none" rtlCol="0">
            <a:spAutoFit/>
          </a:bodyPr>
          <a:lstStyle/>
          <a:p>
            <a:r>
              <a:rPr lang="fr-FR" sz="1400" i="1" dirty="0"/>
              <a:t>Sources : CARMF 2020, DREES 2020</a:t>
            </a:r>
          </a:p>
        </p:txBody>
      </p:sp>
      <p:sp>
        <p:nvSpPr>
          <p:cNvPr id="5" name="Titre 1"/>
          <p:cNvSpPr>
            <a:spLocks noGrp="1"/>
          </p:cNvSpPr>
          <p:nvPr>
            <p:ph type="title"/>
          </p:nvPr>
        </p:nvSpPr>
        <p:spPr>
          <a:xfrm>
            <a:off x="600773" y="174733"/>
            <a:ext cx="9705372" cy="1202783"/>
          </a:xfrm>
        </p:spPr>
        <p:txBody>
          <a:bodyPr>
            <a:normAutofit/>
          </a:bodyPr>
          <a:lstStyle/>
          <a:p>
            <a:r>
              <a:rPr lang="fr-FR" sz="2800" dirty="0">
                <a:solidFill>
                  <a:schemeClr val="tx2"/>
                </a:solidFill>
                <a:latin typeface="+mj-lt"/>
                <a:ea typeface="+mj-ea"/>
                <a:cs typeface="+mj-cs"/>
              </a:rPr>
              <a:t>Projections de démographie ophtalmologique du SNOF </a:t>
            </a:r>
            <a:br>
              <a:rPr lang="fr-FR" sz="2800" dirty="0">
                <a:solidFill>
                  <a:schemeClr val="tx2"/>
                </a:solidFill>
                <a:latin typeface="+mj-lt"/>
                <a:ea typeface="+mj-ea"/>
                <a:cs typeface="+mj-cs"/>
              </a:rPr>
            </a:br>
            <a:r>
              <a:rPr lang="fr-FR" sz="2000" dirty="0">
                <a:solidFill>
                  <a:schemeClr val="tx2"/>
                </a:solidFill>
                <a:latin typeface="+mj-lt"/>
                <a:ea typeface="+mj-ea"/>
                <a:cs typeface="+mj-cs"/>
              </a:rPr>
              <a:t>Septembre 2020 </a:t>
            </a:r>
          </a:p>
        </p:txBody>
      </p:sp>
    </p:spTree>
    <p:extLst>
      <p:ext uri="{BB962C8B-B14F-4D97-AF65-F5344CB8AC3E}">
        <p14:creationId xmlns:p14="http://schemas.microsoft.com/office/powerpoint/2010/main" val="3505668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2046" y="244006"/>
            <a:ext cx="9705372" cy="1202783"/>
          </a:xfrm>
        </p:spPr>
        <p:txBody>
          <a:bodyPr>
            <a:normAutofit/>
          </a:bodyPr>
          <a:lstStyle/>
          <a:p>
            <a:r>
              <a:rPr lang="fr-FR" sz="2800" dirty="0">
                <a:solidFill>
                  <a:schemeClr val="tx2"/>
                </a:solidFill>
                <a:latin typeface="+mj-lt"/>
                <a:ea typeface="+mj-ea"/>
                <a:cs typeface="+mj-cs"/>
              </a:rPr>
              <a:t>Projections de démographie ophtalmologique du SNOF </a:t>
            </a:r>
            <a:br>
              <a:rPr lang="fr-FR" sz="2800" dirty="0">
                <a:solidFill>
                  <a:schemeClr val="tx2"/>
                </a:solidFill>
                <a:latin typeface="+mj-lt"/>
                <a:ea typeface="+mj-ea"/>
                <a:cs typeface="+mj-cs"/>
              </a:rPr>
            </a:br>
            <a:r>
              <a:rPr lang="fr-FR" sz="2000" dirty="0">
                <a:solidFill>
                  <a:schemeClr val="tx2"/>
                </a:solidFill>
                <a:latin typeface="+mj-lt"/>
                <a:ea typeface="+mj-ea"/>
                <a:cs typeface="+mj-cs"/>
              </a:rPr>
              <a:t>Septembre 2020 </a:t>
            </a:r>
          </a:p>
        </p:txBody>
      </p:sp>
      <p:sp>
        <p:nvSpPr>
          <p:cNvPr id="9" name="ZoneTexte 8">
            <a:extLst>
              <a:ext uri="{FF2B5EF4-FFF2-40B4-BE49-F238E27FC236}">
                <a16:creationId xmlns:a16="http://schemas.microsoft.com/office/drawing/2014/main" id="{AD3B9F1C-4776-4741-985D-3428E47D9E31}"/>
              </a:ext>
            </a:extLst>
          </p:cNvPr>
          <p:cNvSpPr txBox="1"/>
          <p:nvPr/>
        </p:nvSpPr>
        <p:spPr>
          <a:xfrm>
            <a:off x="309620" y="1321950"/>
            <a:ext cx="9852949" cy="1631216"/>
          </a:xfrm>
          <a:prstGeom prst="rect">
            <a:avLst/>
          </a:prstGeom>
          <a:noFill/>
        </p:spPr>
        <p:txBody>
          <a:bodyPr wrap="square">
            <a:spAutoFit/>
          </a:bodyPr>
          <a:lstStyle/>
          <a:p>
            <a:pPr algn="ctr"/>
            <a:r>
              <a:rPr lang="fr-FR" sz="2000" dirty="0">
                <a:solidFill>
                  <a:schemeClr val="tx1">
                    <a:lumMod val="75000"/>
                    <a:lumOff val="25000"/>
                  </a:schemeClr>
                </a:solidFill>
              </a:rPr>
              <a:t>Le creux démographique annoncé entre 2020 et 2030 n’aura pas lieu : si les effectifs d’entrée restent identiques à aujourd’hui, le scénario le plus probable est une augmentation des effectifs de 5% dès 2023</a:t>
            </a:r>
          </a:p>
          <a:p>
            <a:pPr algn="ctr"/>
            <a:endParaRPr lang="fr-FR" sz="2000" dirty="0">
              <a:solidFill>
                <a:schemeClr val="tx1">
                  <a:lumMod val="75000"/>
                  <a:lumOff val="25000"/>
                </a:schemeClr>
              </a:solidFill>
            </a:endParaRPr>
          </a:p>
          <a:p>
            <a:pPr algn="just"/>
            <a:endParaRPr lang="fr-FR" sz="2000" dirty="0"/>
          </a:p>
        </p:txBody>
      </p:sp>
      <p:pic>
        <p:nvPicPr>
          <p:cNvPr id="3" name="Image 2">
            <a:extLst>
              <a:ext uri="{FF2B5EF4-FFF2-40B4-BE49-F238E27FC236}">
                <a16:creationId xmlns:a16="http://schemas.microsoft.com/office/drawing/2014/main" id="{3E031107-DF10-4B6E-ACB3-196B95D0D072}"/>
              </a:ext>
            </a:extLst>
          </p:cNvPr>
          <p:cNvPicPr>
            <a:picLocks noChangeAspect="1"/>
          </p:cNvPicPr>
          <p:nvPr/>
        </p:nvPicPr>
        <p:blipFill>
          <a:blip r:embed="rId3"/>
          <a:stretch>
            <a:fillRect/>
          </a:stretch>
        </p:blipFill>
        <p:spPr>
          <a:xfrm>
            <a:off x="3477121" y="2524733"/>
            <a:ext cx="6685448" cy="4246457"/>
          </a:xfrm>
          <a:prstGeom prst="rect">
            <a:avLst/>
          </a:prstGeom>
        </p:spPr>
      </p:pic>
      <p:sp>
        <p:nvSpPr>
          <p:cNvPr id="11" name="ZoneTexte 10">
            <a:extLst>
              <a:ext uri="{FF2B5EF4-FFF2-40B4-BE49-F238E27FC236}">
                <a16:creationId xmlns:a16="http://schemas.microsoft.com/office/drawing/2014/main" id="{AA7BD571-0597-4EB1-B0C4-3D97B7C3DBB3}"/>
              </a:ext>
            </a:extLst>
          </p:cNvPr>
          <p:cNvSpPr txBox="1"/>
          <p:nvPr/>
        </p:nvSpPr>
        <p:spPr>
          <a:xfrm>
            <a:off x="271529" y="2953166"/>
            <a:ext cx="3220655" cy="3139321"/>
          </a:xfrm>
          <a:prstGeom prst="rect">
            <a:avLst/>
          </a:prstGeom>
          <a:noFill/>
        </p:spPr>
        <p:txBody>
          <a:bodyPr wrap="square">
            <a:spAutoFit/>
          </a:bodyPr>
          <a:lstStyle/>
          <a:p>
            <a:pPr marL="342900" indent="-342900">
              <a:buFont typeface="Arial" panose="020B0604020202020204" pitchFamily="34" charset="0"/>
              <a:buChar char="•"/>
            </a:pPr>
            <a:r>
              <a:rPr lang="fr-FR" dirty="0"/>
              <a:t>Croissance des effectifs jusqu’à 2024, puis plateau jusqu’en 2028, augmentation plus franche ensuite.</a:t>
            </a:r>
          </a:p>
          <a:p>
            <a:endParaRPr lang="fr-FR" dirty="0"/>
          </a:p>
          <a:p>
            <a:pPr marL="342900" indent="-342900">
              <a:buFont typeface="Arial" panose="020B0604020202020204" pitchFamily="34" charset="0"/>
              <a:buChar char="•"/>
            </a:pPr>
            <a:r>
              <a:rPr lang="fr-FR" dirty="0"/>
              <a:t>La validation d’OPH étrangers, ajoutée à la poursuite d’activité au-delà de 65 ans, ont des effets importants</a:t>
            </a:r>
          </a:p>
        </p:txBody>
      </p:sp>
    </p:spTree>
    <p:extLst>
      <p:ext uri="{BB962C8B-B14F-4D97-AF65-F5344CB8AC3E}">
        <p14:creationId xmlns:p14="http://schemas.microsoft.com/office/powerpoint/2010/main" val="3073884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2046" y="244006"/>
            <a:ext cx="9705372" cy="1202783"/>
          </a:xfrm>
        </p:spPr>
        <p:txBody>
          <a:bodyPr>
            <a:normAutofit/>
          </a:bodyPr>
          <a:lstStyle/>
          <a:p>
            <a:r>
              <a:rPr lang="fr-FR" sz="2800" dirty="0">
                <a:solidFill>
                  <a:schemeClr val="tx2"/>
                </a:solidFill>
                <a:latin typeface="+mj-lt"/>
                <a:ea typeface="+mj-ea"/>
                <a:cs typeface="+mj-cs"/>
              </a:rPr>
              <a:t>Conclusions</a:t>
            </a:r>
            <a:endParaRPr lang="fr-FR" sz="2000" dirty="0">
              <a:solidFill>
                <a:schemeClr val="tx2"/>
              </a:solidFill>
              <a:latin typeface="+mj-lt"/>
              <a:ea typeface="+mj-ea"/>
              <a:cs typeface="+mj-cs"/>
            </a:endParaRPr>
          </a:p>
        </p:txBody>
      </p:sp>
      <p:sp>
        <p:nvSpPr>
          <p:cNvPr id="9" name="ZoneTexte 8">
            <a:extLst>
              <a:ext uri="{FF2B5EF4-FFF2-40B4-BE49-F238E27FC236}">
                <a16:creationId xmlns:a16="http://schemas.microsoft.com/office/drawing/2014/main" id="{AD3B9F1C-4776-4741-985D-3428E47D9E31}"/>
              </a:ext>
            </a:extLst>
          </p:cNvPr>
          <p:cNvSpPr txBox="1"/>
          <p:nvPr/>
        </p:nvSpPr>
        <p:spPr>
          <a:xfrm>
            <a:off x="286470" y="1021008"/>
            <a:ext cx="9852949" cy="6386364"/>
          </a:xfrm>
          <a:prstGeom prst="rect">
            <a:avLst/>
          </a:prstGeom>
          <a:noFill/>
        </p:spPr>
        <p:txBody>
          <a:bodyPr wrap="square">
            <a:spAutoFit/>
          </a:bodyPr>
          <a:lstStyle/>
          <a:p>
            <a:pPr algn="just">
              <a:spcAft>
                <a:spcPts val="600"/>
              </a:spcAft>
            </a:pPr>
            <a:r>
              <a:rPr lang="fr-FR" dirty="0">
                <a:solidFill>
                  <a:schemeClr val="accent5"/>
                </a:solidFill>
              </a:rPr>
              <a:t>Il ne devrait pas y avoir une chute brutale prochaine de la démographie des ophtalmologistes comme indiqué dans le rapport IGAS-IGAESR et faisant craindre une contraction de l’offre de soins en Ophtalmologie.</a:t>
            </a:r>
          </a:p>
          <a:p>
            <a:pPr algn="just">
              <a:spcAft>
                <a:spcPts val="600"/>
              </a:spcAft>
            </a:pPr>
            <a:r>
              <a:rPr lang="fr-FR" dirty="0">
                <a:solidFill>
                  <a:schemeClr val="tx1">
                    <a:lumMod val="75000"/>
                    <a:lumOff val="25000"/>
                  </a:schemeClr>
                </a:solidFill>
              </a:rPr>
              <a:t>Au contraire, le développement continu du travail aidé, de protocoles à distance sur des sites secondaires, de l’exercice </a:t>
            </a:r>
            <a:r>
              <a:rPr lang="fr-FR" dirty="0" err="1">
                <a:solidFill>
                  <a:schemeClr val="tx1">
                    <a:lumMod val="75000"/>
                    <a:lumOff val="25000"/>
                  </a:schemeClr>
                </a:solidFill>
              </a:rPr>
              <a:t>multi-sites</a:t>
            </a:r>
            <a:r>
              <a:rPr lang="fr-FR" dirty="0">
                <a:solidFill>
                  <a:schemeClr val="tx1">
                    <a:lumMod val="75000"/>
                    <a:lumOff val="25000"/>
                  </a:schemeClr>
                </a:solidFill>
              </a:rPr>
              <a:t>, </a:t>
            </a:r>
            <a:r>
              <a:rPr lang="fr-FR" dirty="0">
                <a:solidFill>
                  <a:schemeClr val="accent5"/>
                </a:solidFill>
              </a:rPr>
              <a:t>doit améliorer cette offre.</a:t>
            </a:r>
          </a:p>
          <a:p>
            <a:pPr algn="just">
              <a:spcAft>
                <a:spcPts val="600"/>
              </a:spcAft>
            </a:pPr>
            <a:endParaRPr lang="fr-FR" dirty="0">
              <a:solidFill>
                <a:schemeClr val="accent5"/>
              </a:solidFill>
            </a:endParaRPr>
          </a:p>
          <a:p>
            <a:pPr algn="just">
              <a:spcAft>
                <a:spcPts val="600"/>
              </a:spcAft>
            </a:pPr>
            <a:r>
              <a:rPr lang="fr-FR" dirty="0">
                <a:solidFill>
                  <a:schemeClr val="tx1">
                    <a:lumMod val="75000"/>
                    <a:lumOff val="25000"/>
                  </a:schemeClr>
                </a:solidFill>
              </a:rPr>
              <a:t>On peut cependant être d’accord avec les préconisations de la mission sur la démographie des ophtalmologistes </a:t>
            </a:r>
            <a:r>
              <a:rPr lang="fr-FR" dirty="0">
                <a:solidFill>
                  <a:schemeClr val="accent5"/>
                </a:solidFill>
              </a:rPr>
              <a:t>vu le retard pris par rapport à la plupart les autres pays développés</a:t>
            </a:r>
            <a:r>
              <a:rPr lang="fr-FR" dirty="0">
                <a:solidFill>
                  <a:schemeClr val="tx1">
                    <a:lumMod val="75000"/>
                    <a:lumOff val="25000"/>
                  </a:schemeClr>
                </a:solidFill>
              </a:rPr>
              <a:t>, le vieillissement de la population et la nécessité d’une meilleure répartition sur le territoire (et entre régions) :</a:t>
            </a:r>
          </a:p>
          <a:p>
            <a:pPr marL="342900" indent="-342900" algn="just">
              <a:spcAft>
                <a:spcPts val="600"/>
              </a:spcAft>
              <a:buFont typeface="Arial" panose="020B0604020202020204" pitchFamily="34" charset="0"/>
              <a:buChar char="•"/>
            </a:pPr>
            <a:r>
              <a:rPr lang="fr-FR" dirty="0">
                <a:solidFill>
                  <a:schemeClr val="tx1">
                    <a:lumMod val="75000"/>
                    <a:lumOff val="25000"/>
                  </a:schemeClr>
                </a:solidFill>
              </a:rPr>
              <a:t>Maintenir au-delà de 2023 </a:t>
            </a:r>
            <a:r>
              <a:rPr lang="fr-FR" dirty="0">
                <a:solidFill>
                  <a:schemeClr val="accent5"/>
                </a:solidFill>
              </a:rPr>
              <a:t>la croissance du nombre d’internes </a:t>
            </a:r>
            <a:r>
              <a:rPr lang="fr-FR" dirty="0">
                <a:solidFill>
                  <a:schemeClr val="tx1">
                    <a:lumMod val="75000"/>
                    <a:lumOff val="25000"/>
                  </a:schemeClr>
                </a:solidFill>
              </a:rPr>
              <a:t>en ophtalmologie</a:t>
            </a:r>
          </a:p>
          <a:p>
            <a:pPr marL="342900" indent="-342900" algn="just">
              <a:spcAft>
                <a:spcPts val="600"/>
              </a:spcAft>
              <a:buFont typeface="Arial" panose="020B0604020202020204" pitchFamily="34" charset="0"/>
              <a:buChar char="•"/>
            </a:pPr>
            <a:r>
              <a:rPr lang="fr-FR" dirty="0">
                <a:solidFill>
                  <a:schemeClr val="tx1">
                    <a:lumMod val="75000"/>
                    <a:lumOff val="25000"/>
                  </a:schemeClr>
                </a:solidFill>
              </a:rPr>
              <a:t>Affecter prioritairement les nouveaux postes d’internes </a:t>
            </a:r>
            <a:r>
              <a:rPr lang="fr-FR" dirty="0">
                <a:solidFill>
                  <a:schemeClr val="accent5"/>
                </a:solidFill>
              </a:rPr>
              <a:t>aux régions ayant une densité moindre d’ophtalmologistes </a:t>
            </a:r>
          </a:p>
          <a:p>
            <a:pPr marL="342900" indent="-342900" algn="just">
              <a:spcAft>
                <a:spcPts val="600"/>
              </a:spcAft>
              <a:buFont typeface="Arial" panose="020B0604020202020204" pitchFamily="34" charset="0"/>
              <a:buChar char="•"/>
            </a:pPr>
            <a:r>
              <a:rPr lang="fr-FR" dirty="0">
                <a:solidFill>
                  <a:schemeClr val="tx1">
                    <a:lumMod val="75000"/>
                    <a:lumOff val="25000"/>
                  </a:schemeClr>
                </a:solidFill>
              </a:rPr>
              <a:t>Développer les stages d’internat des ophtalmologistes </a:t>
            </a:r>
            <a:r>
              <a:rPr lang="fr-FR" dirty="0">
                <a:solidFill>
                  <a:schemeClr val="accent5"/>
                </a:solidFill>
              </a:rPr>
              <a:t>en milieu libéral </a:t>
            </a:r>
          </a:p>
          <a:p>
            <a:pPr marL="342900" indent="-342900" algn="just">
              <a:spcAft>
                <a:spcPts val="600"/>
              </a:spcAft>
              <a:buFont typeface="Arial" panose="020B0604020202020204" pitchFamily="34" charset="0"/>
              <a:buChar char="•"/>
            </a:pPr>
            <a:r>
              <a:rPr lang="fr-FR" dirty="0">
                <a:solidFill>
                  <a:schemeClr val="tx1">
                    <a:lumMod val="75000"/>
                    <a:lumOff val="25000"/>
                  </a:schemeClr>
                </a:solidFill>
              </a:rPr>
              <a:t>Accélérer les travaux de </a:t>
            </a:r>
            <a:r>
              <a:rPr lang="fr-FR" dirty="0">
                <a:solidFill>
                  <a:schemeClr val="accent5"/>
                </a:solidFill>
              </a:rPr>
              <a:t>zonage spécifique </a:t>
            </a:r>
            <a:r>
              <a:rPr lang="fr-FR" dirty="0">
                <a:solidFill>
                  <a:schemeClr val="tx1">
                    <a:lumMod val="75000"/>
                    <a:lumOff val="25000"/>
                  </a:schemeClr>
                </a:solidFill>
              </a:rPr>
              <a:t>à l’ophtalmologie</a:t>
            </a:r>
          </a:p>
          <a:p>
            <a:pPr marL="342900" indent="-342900" algn="just">
              <a:spcAft>
                <a:spcPts val="600"/>
              </a:spcAft>
              <a:buFont typeface="Arial" panose="020B0604020202020204" pitchFamily="34" charset="0"/>
              <a:buChar char="•"/>
            </a:pPr>
            <a:r>
              <a:rPr lang="fr-FR" dirty="0">
                <a:solidFill>
                  <a:schemeClr val="tx1">
                    <a:lumMod val="75000"/>
                    <a:lumOff val="25000"/>
                  </a:schemeClr>
                </a:solidFill>
              </a:rPr>
              <a:t>Attribuer une aide à l’investissement pour </a:t>
            </a:r>
            <a:r>
              <a:rPr lang="fr-FR" dirty="0">
                <a:solidFill>
                  <a:schemeClr val="accent5"/>
                </a:solidFill>
              </a:rPr>
              <a:t>l’ouverture de cabinets secondaires </a:t>
            </a:r>
            <a:r>
              <a:rPr lang="fr-FR" dirty="0">
                <a:solidFill>
                  <a:schemeClr val="tx1">
                    <a:lumMod val="75000"/>
                    <a:lumOff val="25000"/>
                  </a:schemeClr>
                </a:solidFill>
              </a:rPr>
              <a:t>en zones sous-cotées et mieux faire connaître </a:t>
            </a:r>
            <a:r>
              <a:rPr lang="fr-FR" dirty="0">
                <a:solidFill>
                  <a:schemeClr val="accent5"/>
                </a:solidFill>
              </a:rPr>
              <a:t>le contrat démographique </a:t>
            </a:r>
            <a:r>
              <a:rPr lang="fr-FR" dirty="0">
                <a:solidFill>
                  <a:schemeClr val="tx1">
                    <a:lumMod val="75000"/>
                    <a:lumOff val="25000"/>
                  </a:schemeClr>
                </a:solidFill>
              </a:rPr>
              <a:t>tout en l’adaptant.</a:t>
            </a:r>
          </a:p>
          <a:p>
            <a:pPr algn="just"/>
            <a:endParaRPr lang="fr-FR" dirty="0">
              <a:solidFill>
                <a:schemeClr val="tx1">
                  <a:lumMod val="75000"/>
                  <a:lumOff val="25000"/>
                </a:schemeClr>
              </a:solidFill>
            </a:endParaRPr>
          </a:p>
          <a:p>
            <a:pPr algn="ctr"/>
            <a:endParaRPr lang="fr-FR" sz="2000" dirty="0">
              <a:solidFill>
                <a:schemeClr val="tx1">
                  <a:lumMod val="75000"/>
                  <a:lumOff val="25000"/>
                </a:schemeClr>
              </a:solidFill>
            </a:endParaRPr>
          </a:p>
          <a:p>
            <a:pPr algn="just"/>
            <a:endParaRPr lang="fr-FR" sz="2000" dirty="0"/>
          </a:p>
        </p:txBody>
      </p:sp>
    </p:spTree>
    <p:extLst>
      <p:ext uri="{BB962C8B-B14F-4D97-AF65-F5344CB8AC3E}">
        <p14:creationId xmlns:p14="http://schemas.microsoft.com/office/powerpoint/2010/main" val="1975762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776" y="2086825"/>
            <a:ext cx="8596668" cy="1232690"/>
          </a:xfrm>
        </p:spPr>
        <p:txBody>
          <a:bodyPr>
            <a:noAutofit/>
          </a:bodyPr>
          <a:lstStyle/>
          <a:p>
            <a:r>
              <a:rPr lang="fr-FR" sz="5400" b="1" dirty="0"/>
              <a:t>RÉSULTATS DE L’ÉTUDE SUR LES DÉLAIS DE RENDEZ-VOUS </a:t>
            </a:r>
          </a:p>
        </p:txBody>
      </p:sp>
      <p:sp>
        <p:nvSpPr>
          <p:cNvPr id="3" name="Espace réservé du numéro de diapositive 2">
            <a:extLst>
              <a:ext uri="{FF2B5EF4-FFF2-40B4-BE49-F238E27FC236}">
                <a16:creationId xmlns:a16="http://schemas.microsoft.com/office/drawing/2014/main" id="{EFEBCE39-DA45-4F36-A348-C50B4C5D1D05}"/>
              </a:ext>
            </a:extLst>
          </p:cNvPr>
          <p:cNvSpPr>
            <a:spLocks noGrp="1"/>
          </p:cNvSpPr>
          <p:nvPr>
            <p:ph type="sldNum" sz="quarter" idx="12"/>
          </p:nvPr>
        </p:nvSpPr>
        <p:spPr/>
        <p:txBody>
          <a:bodyPr/>
          <a:lstStyle/>
          <a:p>
            <a:fld id="{F428713F-B67B-40CC-85DD-1D86B6204E19}" type="slidenum">
              <a:rPr lang="fr-FR" smtClean="0"/>
              <a:pPr/>
              <a:t>15</a:t>
            </a:fld>
            <a:endParaRPr lang="fr-FR" dirty="0"/>
          </a:p>
        </p:txBody>
      </p:sp>
    </p:spTree>
    <p:extLst>
      <p:ext uri="{BB962C8B-B14F-4D97-AF65-F5344CB8AC3E}">
        <p14:creationId xmlns:p14="http://schemas.microsoft.com/office/powerpoint/2010/main" val="2711414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B141E3-6735-4EC8-A07E-0DCE2F9E3C9C}"/>
              </a:ext>
            </a:extLst>
          </p:cNvPr>
          <p:cNvSpPr>
            <a:spLocks noGrp="1"/>
          </p:cNvSpPr>
          <p:nvPr>
            <p:ph type="title"/>
          </p:nvPr>
        </p:nvSpPr>
        <p:spPr>
          <a:xfrm>
            <a:off x="677334" y="285510"/>
            <a:ext cx="8596668" cy="600364"/>
          </a:xfrm>
        </p:spPr>
        <p:txBody>
          <a:bodyPr/>
          <a:lstStyle/>
          <a:p>
            <a:r>
              <a:rPr lang="fr-FR" dirty="0"/>
              <a:t>Contexte</a:t>
            </a:r>
          </a:p>
        </p:txBody>
      </p:sp>
      <p:sp>
        <p:nvSpPr>
          <p:cNvPr id="3" name="Espace réservé du contenu 2">
            <a:extLst>
              <a:ext uri="{FF2B5EF4-FFF2-40B4-BE49-F238E27FC236}">
                <a16:creationId xmlns:a16="http://schemas.microsoft.com/office/drawing/2014/main" id="{EA05DA6F-32B6-4324-8889-257DAD058FC5}"/>
              </a:ext>
            </a:extLst>
          </p:cNvPr>
          <p:cNvSpPr>
            <a:spLocks noGrp="1"/>
          </p:cNvSpPr>
          <p:nvPr>
            <p:ph idx="1"/>
          </p:nvPr>
        </p:nvSpPr>
        <p:spPr>
          <a:xfrm>
            <a:off x="677334" y="1209964"/>
            <a:ext cx="9421706" cy="5468627"/>
          </a:xfrm>
        </p:spPr>
        <p:txBody>
          <a:bodyPr>
            <a:normAutofit fontScale="92500" lnSpcReduction="20000"/>
          </a:bodyPr>
          <a:lstStyle/>
          <a:p>
            <a:pPr algn="just">
              <a:lnSpc>
                <a:spcPct val="120000"/>
              </a:lnSpc>
              <a:spcBef>
                <a:spcPts val="0"/>
              </a:spcBef>
              <a:spcAft>
                <a:spcPts val="2400"/>
              </a:spcAft>
            </a:pPr>
            <a:r>
              <a:rPr lang="fr-FR" dirty="0">
                <a:latin typeface="Trebuchet MS (Corps)"/>
                <a:cs typeface="Calibri Light" panose="020F0302020204030204" pitchFamily="34" charset="0"/>
              </a:rPr>
              <a:t>Un an après la publication de notre première enquête sur les délais d’obtention d’un rendez-vous en ophtalmologie en France, nous avons souhaité reconduire une grande enquête afin d’observer si les actions que nous avons entreprises et exposées lors des précédentes conférences de presse du SNOF ont permis une </a:t>
            </a:r>
            <a:r>
              <a:rPr lang="fr-FR" dirty="0">
                <a:solidFill>
                  <a:schemeClr val="accent5"/>
                </a:solidFill>
                <a:latin typeface="Trebuchet MS (Corps)"/>
                <a:cs typeface="Calibri Light" panose="020F0302020204030204" pitchFamily="34" charset="0"/>
              </a:rPr>
              <a:t>amélioration de l’accès aux soins en ophtalmologie.</a:t>
            </a:r>
            <a:r>
              <a:rPr lang="fr-FR" dirty="0">
                <a:solidFill>
                  <a:schemeClr val="bg2">
                    <a:lumMod val="50000"/>
                  </a:schemeClr>
                </a:solidFill>
                <a:latin typeface="Trebuchet MS (Corps)"/>
                <a:cs typeface="Calibri Light" panose="020F0302020204030204" pitchFamily="34" charset="0"/>
              </a:rPr>
              <a:t> </a:t>
            </a:r>
            <a:r>
              <a:rPr lang="fr-FR" dirty="0">
                <a:solidFill>
                  <a:schemeClr val="accent5"/>
                </a:solidFill>
                <a:latin typeface="Trebuchet MS (Corps)"/>
                <a:cs typeface="Calibri Light" panose="020F0302020204030204" pitchFamily="34" charset="0"/>
              </a:rPr>
              <a:t>Cette enquête a été réalisée à distance du confinement Covid-19, afin de minimiser les effets immédiats de celui-ci.</a:t>
            </a:r>
          </a:p>
          <a:p>
            <a:pPr algn="just">
              <a:lnSpc>
                <a:spcPct val="120000"/>
              </a:lnSpc>
              <a:spcBef>
                <a:spcPts val="0"/>
              </a:spcBef>
              <a:spcAft>
                <a:spcPts val="2400"/>
              </a:spcAft>
            </a:pPr>
            <a:r>
              <a:rPr lang="fr-FR" dirty="0">
                <a:latin typeface="Trebuchet MS (Corps)"/>
                <a:cs typeface="Calibri Light" panose="020F0302020204030204" pitchFamily="34" charset="0"/>
              </a:rPr>
              <a:t>L’élément le plus visible des difficultés d’accès aux soins est celui des </a:t>
            </a:r>
            <a:r>
              <a:rPr lang="fr-FR" dirty="0">
                <a:solidFill>
                  <a:schemeClr val="accent5"/>
                </a:solidFill>
                <a:latin typeface="Trebuchet MS (Corps)"/>
                <a:cs typeface="Calibri Light" panose="020F0302020204030204" pitchFamily="34" charset="0"/>
              </a:rPr>
              <a:t>délais de RDV</a:t>
            </a:r>
            <a:r>
              <a:rPr lang="fr-FR" dirty="0">
                <a:latin typeface="Trebuchet MS (Corps)"/>
                <a:cs typeface="Calibri Light" panose="020F0302020204030204" pitchFamily="34" charset="0"/>
              </a:rPr>
              <a:t>, problématique aggravée par le départ en </a:t>
            </a:r>
            <a:r>
              <a:rPr lang="fr-FR" dirty="0">
                <a:solidFill>
                  <a:schemeClr val="accent5"/>
                </a:solidFill>
                <a:latin typeface="Trebuchet MS (Corps)"/>
                <a:cs typeface="Calibri Light" panose="020F0302020204030204" pitchFamily="34" charset="0"/>
              </a:rPr>
              <a:t>retraite</a:t>
            </a:r>
            <a:r>
              <a:rPr lang="fr-FR" dirty="0">
                <a:latin typeface="Trebuchet MS (Corps)"/>
                <a:cs typeface="Calibri Light" panose="020F0302020204030204" pitchFamily="34" charset="0"/>
              </a:rPr>
              <a:t> de nombreux ophtalmologistes et par l’augmentation de la demande de soins </a:t>
            </a:r>
            <a:r>
              <a:rPr lang="fr-FR" dirty="0">
                <a:solidFill>
                  <a:schemeClr val="accent5"/>
                </a:solidFill>
                <a:latin typeface="Trebuchet MS (Corps)"/>
                <a:cs typeface="Calibri Light" panose="020F0302020204030204" pitchFamily="34" charset="0"/>
              </a:rPr>
              <a:t>liée au vieillissement de la population.</a:t>
            </a:r>
            <a:r>
              <a:rPr lang="fr-FR" dirty="0">
                <a:latin typeface="Trebuchet MS (Corps)"/>
                <a:cs typeface="Calibri Light" panose="020F0302020204030204" pitchFamily="34" charset="0"/>
              </a:rPr>
              <a:t> </a:t>
            </a:r>
            <a:r>
              <a:rPr lang="fr-FR" dirty="0">
                <a:solidFill>
                  <a:schemeClr val="accent5"/>
                </a:solidFill>
                <a:latin typeface="Trebuchet MS (Corps)"/>
                <a:cs typeface="Calibri Light" panose="020F0302020204030204" pitchFamily="34" charset="0"/>
              </a:rPr>
              <a:t>Par ailleurs, certains redoutaient une aggravation de la situation suite à un rattrapage de soins lié au déconfinement.</a:t>
            </a:r>
          </a:p>
          <a:p>
            <a:pPr algn="just">
              <a:lnSpc>
                <a:spcPct val="120000"/>
              </a:lnSpc>
              <a:spcBef>
                <a:spcPts val="0"/>
              </a:spcBef>
              <a:spcAft>
                <a:spcPts val="2400"/>
              </a:spcAft>
            </a:pPr>
            <a:r>
              <a:rPr lang="fr-FR" dirty="0">
                <a:latin typeface="Trebuchet MS (Corps)"/>
                <a:cs typeface="Calibri Light" panose="020F0302020204030204" pitchFamily="34" charset="0"/>
              </a:rPr>
              <a:t>Cette étude explore deux des principaux motifs de consultation pour un nouveau patient à travers la prise de RDV par téléphone et par Internet.</a:t>
            </a:r>
            <a:r>
              <a:rPr lang="fr-FR" dirty="0">
                <a:solidFill>
                  <a:srgbClr val="17B0E4"/>
                </a:solidFill>
                <a:latin typeface="Trebuchet MS (Corps)"/>
                <a:cs typeface="Calibri Light" panose="020F0302020204030204" pitchFamily="34" charset="0"/>
              </a:rPr>
              <a:t> </a:t>
            </a:r>
            <a:r>
              <a:rPr lang="fr-FR" dirty="0">
                <a:solidFill>
                  <a:schemeClr val="accent5"/>
                </a:solidFill>
                <a:latin typeface="Trebuchet MS (Corps)"/>
                <a:cs typeface="Calibri Light" panose="020F0302020204030204" pitchFamily="34" charset="0"/>
              </a:rPr>
              <a:t>Ainsi, cette deuxième édition conserve une </a:t>
            </a:r>
            <a:r>
              <a:rPr lang="fr-FR" u="sng" dirty="0">
                <a:solidFill>
                  <a:schemeClr val="accent5"/>
                </a:solidFill>
                <a:latin typeface="Trebuchet MS (Corps)"/>
                <a:cs typeface="Calibri Light" panose="020F0302020204030204" pitchFamily="34" charset="0"/>
              </a:rPr>
              <a:t>méthodologie unique</a:t>
            </a:r>
            <a:r>
              <a:rPr lang="fr-FR" dirty="0">
                <a:solidFill>
                  <a:schemeClr val="accent5"/>
                </a:solidFill>
                <a:latin typeface="Trebuchet MS (Corps)"/>
                <a:cs typeface="Calibri Light" panose="020F0302020204030204" pitchFamily="34" charset="0"/>
              </a:rPr>
              <a:t> intégrant les sites de prise de rendez-vous en ligne ainsi que la proportion de RDV non obtenus</a:t>
            </a:r>
            <a:r>
              <a:rPr lang="fr-FR" dirty="0">
                <a:solidFill>
                  <a:schemeClr val="bg2">
                    <a:lumMod val="50000"/>
                  </a:schemeClr>
                </a:solidFill>
                <a:latin typeface="Trebuchet MS (Corps)"/>
                <a:cs typeface="Calibri Light" panose="020F0302020204030204" pitchFamily="34" charset="0"/>
              </a:rPr>
              <a:t>.</a:t>
            </a:r>
          </a:p>
        </p:txBody>
      </p:sp>
      <p:sp>
        <p:nvSpPr>
          <p:cNvPr id="5" name="Espace réservé du numéro de diapositive 4">
            <a:extLst>
              <a:ext uri="{FF2B5EF4-FFF2-40B4-BE49-F238E27FC236}">
                <a16:creationId xmlns:a16="http://schemas.microsoft.com/office/drawing/2014/main" id="{5620DA83-1165-4365-A5D7-CE6F8C0B2462}"/>
              </a:ext>
            </a:extLst>
          </p:cNvPr>
          <p:cNvSpPr>
            <a:spLocks noGrp="1"/>
          </p:cNvSpPr>
          <p:nvPr>
            <p:ph type="sldNum" sz="quarter" idx="12"/>
          </p:nvPr>
        </p:nvSpPr>
        <p:spPr/>
        <p:txBody>
          <a:bodyPr/>
          <a:lstStyle/>
          <a:p>
            <a:fld id="{F428713F-B67B-40CC-85DD-1D86B6204E19}" type="slidenum">
              <a:rPr lang="fr-FR" smtClean="0"/>
              <a:pPr/>
              <a:t>16</a:t>
            </a:fld>
            <a:endParaRPr lang="fr-FR" dirty="0"/>
          </a:p>
        </p:txBody>
      </p:sp>
    </p:spTree>
    <p:extLst>
      <p:ext uri="{BB962C8B-B14F-4D97-AF65-F5344CB8AC3E}">
        <p14:creationId xmlns:p14="http://schemas.microsoft.com/office/powerpoint/2010/main" val="432908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AA443E-CB66-493A-AFE7-46B6C8085086}"/>
              </a:ext>
            </a:extLst>
          </p:cNvPr>
          <p:cNvSpPr>
            <a:spLocks noGrp="1"/>
          </p:cNvSpPr>
          <p:nvPr>
            <p:ph type="title"/>
          </p:nvPr>
        </p:nvSpPr>
        <p:spPr>
          <a:xfrm>
            <a:off x="413174" y="485211"/>
            <a:ext cx="9543626" cy="600364"/>
          </a:xfrm>
        </p:spPr>
        <p:txBody>
          <a:bodyPr>
            <a:noAutofit/>
          </a:bodyPr>
          <a:lstStyle/>
          <a:p>
            <a:r>
              <a:rPr lang="fr-FR" dirty="0"/>
              <a:t>Méthodologie de l’enquête </a:t>
            </a:r>
            <a:r>
              <a:rPr lang="fr-FR" u="sng" dirty="0"/>
              <a:t>par téléphone</a:t>
            </a:r>
          </a:p>
        </p:txBody>
      </p:sp>
      <p:sp>
        <p:nvSpPr>
          <p:cNvPr id="3" name="Espace réservé du contenu 2">
            <a:extLst>
              <a:ext uri="{FF2B5EF4-FFF2-40B4-BE49-F238E27FC236}">
                <a16:creationId xmlns:a16="http://schemas.microsoft.com/office/drawing/2014/main" id="{F8739726-0424-476D-8D34-08695A323BF2}"/>
              </a:ext>
            </a:extLst>
          </p:cNvPr>
          <p:cNvSpPr>
            <a:spLocks noGrp="1"/>
          </p:cNvSpPr>
          <p:nvPr>
            <p:ph idx="1"/>
          </p:nvPr>
        </p:nvSpPr>
        <p:spPr>
          <a:xfrm>
            <a:off x="677334" y="1247058"/>
            <a:ext cx="9465992" cy="4789055"/>
          </a:xfrm>
        </p:spPr>
        <p:txBody>
          <a:bodyPr>
            <a:normAutofit lnSpcReduction="10000"/>
          </a:bodyPr>
          <a:lstStyle/>
          <a:p>
            <a:pPr>
              <a:spcBef>
                <a:spcPts val="0"/>
              </a:spcBef>
              <a:spcAft>
                <a:spcPts val="1800"/>
              </a:spcAft>
            </a:pPr>
            <a:r>
              <a:rPr lang="fr-FR" sz="1800" dirty="0"/>
              <a:t>Méthodologie identique à celle de notre précédente étude </a:t>
            </a:r>
            <a:r>
              <a:rPr lang="fr-FR" sz="1800" dirty="0">
                <a:solidFill>
                  <a:schemeClr val="accent5"/>
                </a:solidFill>
              </a:rPr>
              <a:t>d’avril-mai 2019</a:t>
            </a:r>
          </a:p>
          <a:p>
            <a:pPr>
              <a:spcBef>
                <a:spcPts val="0"/>
              </a:spcBef>
              <a:spcAft>
                <a:spcPts val="1800"/>
              </a:spcAft>
            </a:pPr>
            <a:r>
              <a:rPr lang="fr-FR" sz="1800" dirty="0"/>
              <a:t>Échantillon de </a:t>
            </a:r>
            <a:r>
              <a:rPr lang="fr-FR" sz="1800" b="1" dirty="0">
                <a:solidFill>
                  <a:schemeClr val="accent5"/>
                </a:solidFill>
              </a:rPr>
              <a:t>2 837 ophtalmologistes exerçant en dehors des hôpitaux </a:t>
            </a:r>
            <a:r>
              <a:rPr lang="fr-FR" sz="1800" dirty="0"/>
              <a:t>soit </a:t>
            </a:r>
            <a:r>
              <a:rPr lang="fr-FR" sz="1800" dirty="0">
                <a:solidFill>
                  <a:schemeClr val="accent5"/>
                </a:solidFill>
              </a:rPr>
              <a:t>près de 60%</a:t>
            </a:r>
            <a:r>
              <a:rPr lang="fr-FR" sz="1800" dirty="0"/>
              <a:t> </a:t>
            </a:r>
            <a:r>
              <a:rPr lang="fr-FR" sz="1800" dirty="0">
                <a:solidFill>
                  <a:schemeClr val="accent5"/>
                </a:solidFill>
              </a:rPr>
              <a:t>de l’effectif total en France</a:t>
            </a:r>
            <a:r>
              <a:rPr lang="fr-FR" sz="1800" b="1" baseline="30000" dirty="0">
                <a:solidFill>
                  <a:schemeClr val="accent5"/>
                </a:solidFill>
              </a:rPr>
              <a:t>1</a:t>
            </a:r>
            <a:r>
              <a:rPr lang="fr-FR" sz="1800" dirty="0">
                <a:solidFill>
                  <a:schemeClr val="accent5"/>
                </a:solidFill>
              </a:rPr>
              <a:t> </a:t>
            </a:r>
            <a:r>
              <a:rPr lang="fr-FR" sz="1800" dirty="0"/>
              <a:t>contactés par téléphone par </a:t>
            </a:r>
            <a:r>
              <a:rPr lang="fr-FR" sz="1800" b="1" dirty="0">
                <a:solidFill>
                  <a:schemeClr val="accent5"/>
                </a:solidFill>
              </a:rPr>
              <a:t>l’institut de sondage CSA </a:t>
            </a:r>
            <a:r>
              <a:rPr lang="fr-FR" sz="1800" dirty="0"/>
              <a:t>du 16 au 26 septembre (appels mystères).</a:t>
            </a:r>
          </a:p>
          <a:p>
            <a:pPr>
              <a:spcBef>
                <a:spcPts val="0"/>
              </a:spcBef>
              <a:spcAft>
                <a:spcPts val="1200"/>
              </a:spcAft>
            </a:pPr>
            <a:r>
              <a:rPr lang="fr-FR" sz="1800" b="1" dirty="0">
                <a:solidFill>
                  <a:schemeClr val="accent5"/>
                </a:solidFill>
              </a:rPr>
              <a:t>Echantillon représentatif pour chacun des scénarios </a:t>
            </a:r>
            <a:r>
              <a:rPr lang="fr-FR" sz="1800" dirty="0"/>
              <a:t>selon les régions, la taille de l’agglomération, le secteur d’exercice (1 ou 2) et l’exercice isolé ou en groupe.</a:t>
            </a:r>
          </a:p>
          <a:p>
            <a:pPr>
              <a:spcBef>
                <a:spcPts val="0"/>
              </a:spcBef>
              <a:spcAft>
                <a:spcPts val="1200"/>
              </a:spcAft>
            </a:pPr>
            <a:r>
              <a:rPr lang="fr-FR" sz="1800" dirty="0"/>
              <a:t>Médecins choisis </a:t>
            </a:r>
            <a:r>
              <a:rPr lang="fr-FR" sz="1800" b="1" dirty="0">
                <a:solidFill>
                  <a:schemeClr val="accent5"/>
                </a:solidFill>
              </a:rPr>
              <a:t>aléatoirement</a:t>
            </a:r>
            <a:r>
              <a:rPr lang="fr-FR" sz="1800" dirty="0"/>
              <a:t> par l’Institut CSA au sein de chaque quota prédéfini </a:t>
            </a:r>
          </a:p>
          <a:p>
            <a:pPr>
              <a:spcBef>
                <a:spcPts val="0"/>
              </a:spcBef>
              <a:spcAft>
                <a:spcPts val="1200"/>
              </a:spcAft>
            </a:pPr>
            <a:r>
              <a:rPr lang="fr-FR" sz="1800" dirty="0"/>
              <a:t>Création de deux scénarios avec un délai de prise en charge différent :</a:t>
            </a:r>
          </a:p>
          <a:p>
            <a:pPr lvl="1">
              <a:spcBef>
                <a:spcPts val="0"/>
              </a:spcBef>
              <a:spcAft>
                <a:spcPts val="1200"/>
              </a:spcAft>
            </a:pPr>
            <a:r>
              <a:rPr lang="fr-FR" sz="1600" b="1" dirty="0">
                <a:solidFill>
                  <a:schemeClr val="accent5"/>
                </a:solidFill>
              </a:rPr>
              <a:t>Scénario 1</a:t>
            </a:r>
            <a:r>
              <a:rPr lang="fr-FR" sz="1600" b="1" dirty="0">
                <a:solidFill>
                  <a:schemeClr val="bg2">
                    <a:lumMod val="50000"/>
                  </a:schemeClr>
                </a:solidFill>
              </a:rPr>
              <a:t> </a:t>
            </a:r>
            <a:r>
              <a:rPr lang="fr-FR" sz="1600" dirty="0"/>
              <a:t>: Nouveau patient demandant un RDV pour un </a:t>
            </a:r>
            <a:r>
              <a:rPr lang="fr-FR" sz="1600" dirty="0">
                <a:solidFill>
                  <a:schemeClr val="accent5"/>
                </a:solidFill>
              </a:rPr>
              <a:t>contrôle </a:t>
            </a:r>
            <a:r>
              <a:rPr lang="fr-FR" sz="1600" dirty="0"/>
              <a:t>périodique de la vue </a:t>
            </a:r>
            <a:br>
              <a:rPr lang="fr-FR" sz="1600" dirty="0"/>
            </a:br>
            <a:r>
              <a:rPr lang="fr-FR" sz="1600" dirty="0"/>
              <a:t>(n = 1 453)</a:t>
            </a:r>
          </a:p>
          <a:p>
            <a:pPr lvl="1">
              <a:spcBef>
                <a:spcPts val="0"/>
              </a:spcBef>
              <a:spcAft>
                <a:spcPts val="1800"/>
              </a:spcAft>
            </a:pPr>
            <a:r>
              <a:rPr lang="fr-FR" sz="1600" b="1" dirty="0">
                <a:solidFill>
                  <a:schemeClr val="accent5"/>
                </a:solidFill>
              </a:rPr>
              <a:t>Scénario 2 </a:t>
            </a:r>
            <a:r>
              <a:rPr lang="fr-FR" sz="1600" dirty="0"/>
              <a:t>: Nouveau patient présentant de nouveaux symptômes (points noirs, filaments) nécessitant une </a:t>
            </a:r>
            <a:r>
              <a:rPr lang="fr-FR" sz="1600" dirty="0">
                <a:solidFill>
                  <a:schemeClr val="accent5"/>
                </a:solidFill>
              </a:rPr>
              <a:t>consultation rapprochée</a:t>
            </a:r>
            <a:r>
              <a:rPr lang="fr-FR" sz="1600" dirty="0"/>
              <a:t>, sans être une véritable urgence (n = 1 384) </a:t>
            </a:r>
          </a:p>
          <a:p>
            <a:pPr>
              <a:spcBef>
                <a:spcPts val="0"/>
              </a:spcBef>
              <a:spcAft>
                <a:spcPts val="1200"/>
              </a:spcAft>
            </a:pPr>
            <a:r>
              <a:rPr lang="fr-FR" sz="1800" dirty="0"/>
              <a:t>Analyse des résultats par Mme Joy Raynaud, docteur en géographie, à partir d’une base anonymisée (nom des médecins).</a:t>
            </a:r>
          </a:p>
        </p:txBody>
      </p:sp>
      <p:sp>
        <p:nvSpPr>
          <p:cNvPr id="5" name="ZoneTexte 4">
            <a:extLst>
              <a:ext uri="{FF2B5EF4-FFF2-40B4-BE49-F238E27FC236}">
                <a16:creationId xmlns:a16="http://schemas.microsoft.com/office/drawing/2014/main" id="{15C28FAA-8075-46A7-AB20-AE10E04F4958}"/>
              </a:ext>
            </a:extLst>
          </p:cNvPr>
          <p:cNvSpPr txBox="1"/>
          <p:nvPr/>
        </p:nvSpPr>
        <p:spPr>
          <a:xfrm>
            <a:off x="886544" y="6036113"/>
            <a:ext cx="9256781" cy="461665"/>
          </a:xfrm>
          <a:prstGeom prst="rect">
            <a:avLst/>
          </a:prstGeom>
          <a:noFill/>
        </p:spPr>
        <p:txBody>
          <a:bodyPr wrap="square" rtlCol="0">
            <a:spAutoFit/>
          </a:bodyPr>
          <a:lstStyle/>
          <a:p>
            <a:r>
              <a:rPr lang="fr-FR" sz="1400" b="1" baseline="30000" dirty="0">
                <a:solidFill>
                  <a:schemeClr val="accent5">
                    <a:lumMod val="75000"/>
                  </a:schemeClr>
                </a:solidFill>
              </a:rPr>
              <a:t>1 </a:t>
            </a:r>
            <a:r>
              <a:rPr lang="fr-FR" sz="1200" dirty="0">
                <a:solidFill>
                  <a:schemeClr val="accent5">
                    <a:lumMod val="75000"/>
                  </a:schemeClr>
                </a:solidFill>
              </a:rPr>
              <a:t>Au 1</a:t>
            </a:r>
            <a:r>
              <a:rPr lang="fr-FR" sz="1200" baseline="30000" dirty="0">
                <a:solidFill>
                  <a:schemeClr val="accent5">
                    <a:lumMod val="75000"/>
                  </a:schemeClr>
                </a:solidFill>
              </a:rPr>
              <a:t>er</a:t>
            </a:r>
            <a:r>
              <a:rPr lang="fr-FR" sz="1200" dirty="0">
                <a:solidFill>
                  <a:schemeClr val="accent5">
                    <a:lumMod val="75000"/>
                  </a:schemeClr>
                </a:solidFill>
              </a:rPr>
              <a:t> janvier 2020, selon la Drees, on compte 3 653 ophtalmologistes libéraux exclusifs et 1 339 en exercice mixte, soit 4 992 ophtalmologistes en exercice libéral et mixte en France</a:t>
            </a:r>
            <a:r>
              <a:rPr lang="fr-FR" sz="1200" b="1" dirty="0">
                <a:solidFill>
                  <a:schemeClr val="accent5">
                    <a:lumMod val="75000"/>
                  </a:schemeClr>
                </a:solidFill>
              </a:rPr>
              <a:t>. </a:t>
            </a:r>
          </a:p>
        </p:txBody>
      </p:sp>
      <p:sp>
        <p:nvSpPr>
          <p:cNvPr id="4" name="Espace réservé du numéro de diapositive 3">
            <a:extLst>
              <a:ext uri="{FF2B5EF4-FFF2-40B4-BE49-F238E27FC236}">
                <a16:creationId xmlns:a16="http://schemas.microsoft.com/office/drawing/2014/main" id="{807502B3-37BF-42A9-AFB0-09FA71449A09}"/>
              </a:ext>
            </a:extLst>
          </p:cNvPr>
          <p:cNvSpPr>
            <a:spLocks noGrp="1"/>
          </p:cNvSpPr>
          <p:nvPr>
            <p:ph type="sldNum" sz="quarter" idx="12"/>
          </p:nvPr>
        </p:nvSpPr>
        <p:spPr/>
        <p:txBody>
          <a:bodyPr/>
          <a:lstStyle/>
          <a:p>
            <a:fld id="{F428713F-B67B-40CC-85DD-1D86B6204E19}" type="slidenum">
              <a:rPr lang="fr-FR" smtClean="0"/>
              <a:pPr/>
              <a:t>17</a:t>
            </a:fld>
            <a:endParaRPr lang="fr-FR" dirty="0"/>
          </a:p>
        </p:txBody>
      </p:sp>
    </p:spTree>
    <p:extLst>
      <p:ext uri="{BB962C8B-B14F-4D97-AF65-F5344CB8AC3E}">
        <p14:creationId xmlns:p14="http://schemas.microsoft.com/office/powerpoint/2010/main" val="495901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27D1C5-F6DB-4FC7-9255-3438887CB942}"/>
              </a:ext>
            </a:extLst>
          </p:cNvPr>
          <p:cNvSpPr>
            <a:spLocks noGrp="1"/>
          </p:cNvSpPr>
          <p:nvPr>
            <p:ph type="title"/>
          </p:nvPr>
        </p:nvSpPr>
        <p:spPr>
          <a:xfrm>
            <a:off x="504614" y="670561"/>
            <a:ext cx="8596668" cy="600364"/>
          </a:xfrm>
        </p:spPr>
        <p:txBody>
          <a:bodyPr/>
          <a:lstStyle/>
          <a:p>
            <a:r>
              <a:rPr lang="fr-FR" dirty="0"/>
              <a:t>Méthodologie de l’enquête sur </a:t>
            </a:r>
            <a:r>
              <a:rPr lang="fr-FR" u="sng" dirty="0"/>
              <a:t>les RDV en ligne</a:t>
            </a:r>
          </a:p>
        </p:txBody>
      </p:sp>
      <p:sp>
        <p:nvSpPr>
          <p:cNvPr id="3" name="Espace réservé du contenu 2">
            <a:extLst>
              <a:ext uri="{FF2B5EF4-FFF2-40B4-BE49-F238E27FC236}">
                <a16:creationId xmlns:a16="http://schemas.microsoft.com/office/drawing/2014/main" id="{D47426D8-DE29-429A-A2F1-937F1165557E}"/>
              </a:ext>
            </a:extLst>
          </p:cNvPr>
          <p:cNvSpPr>
            <a:spLocks noGrp="1"/>
          </p:cNvSpPr>
          <p:nvPr>
            <p:ph idx="1"/>
          </p:nvPr>
        </p:nvSpPr>
        <p:spPr>
          <a:xfrm>
            <a:off x="504614" y="1520304"/>
            <a:ext cx="9756986" cy="4582017"/>
          </a:xfrm>
        </p:spPr>
        <p:txBody>
          <a:bodyPr/>
          <a:lstStyle/>
          <a:p>
            <a:pPr>
              <a:spcAft>
                <a:spcPts val="1200"/>
              </a:spcAft>
            </a:pPr>
            <a:r>
              <a:rPr lang="fr-FR" dirty="0"/>
              <a:t>L’institut CSA a testé la possibilité de prendre des rendez-vous en ligne pour chacun des </a:t>
            </a:r>
            <a:r>
              <a:rPr lang="fr-FR" dirty="0">
                <a:solidFill>
                  <a:schemeClr val="accent5"/>
                </a:solidFill>
              </a:rPr>
              <a:t>4 585 ophtalmologistes </a:t>
            </a:r>
            <a:r>
              <a:rPr lang="fr-FR" dirty="0"/>
              <a:t>du listing. </a:t>
            </a:r>
          </a:p>
          <a:p>
            <a:r>
              <a:rPr lang="fr-FR" dirty="0"/>
              <a:t>Recherche de rendez-vous </a:t>
            </a:r>
            <a:r>
              <a:rPr lang="fr-FR" dirty="0">
                <a:solidFill>
                  <a:schemeClr val="accent5"/>
                </a:solidFill>
              </a:rPr>
              <a:t>sans critère d’urgence </a:t>
            </a:r>
            <a:r>
              <a:rPr lang="fr-FR" dirty="0"/>
              <a:t>: </a:t>
            </a:r>
          </a:p>
          <a:p>
            <a:pPr lvl="1"/>
            <a:r>
              <a:rPr lang="fr-FR" dirty="0"/>
              <a:t>offre spontanée apparaissant sur le site </a:t>
            </a:r>
          </a:p>
          <a:p>
            <a:pPr lvl="1">
              <a:spcAft>
                <a:spcPts val="1200"/>
              </a:spcAft>
            </a:pPr>
            <a:r>
              <a:rPr lang="fr-FR" dirty="0"/>
              <a:t>ou après sélection rubrique « nouveau patient » ou « consultation d’ophtalmologie ».</a:t>
            </a:r>
          </a:p>
          <a:p>
            <a:pPr>
              <a:spcAft>
                <a:spcPts val="1200"/>
              </a:spcAft>
            </a:pPr>
            <a:r>
              <a:rPr lang="fr-FR" dirty="0"/>
              <a:t>La recherche s’est effectuée sur un moteur de recherche en indiquant le nom et l’adresse du médecin.</a:t>
            </a:r>
          </a:p>
          <a:p>
            <a:pPr>
              <a:spcAft>
                <a:spcPts val="1200"/>
              </a:spcAft>
            </a:pPr>
            <a:r>
              <a:rPr lang="fr-FR" dirty="0"/>
              <a:t>Parmi les sites de rendez-vous en ligne, </a:t>
            </a:r>
            <a:r>
              <a:rPr lang="fr-FR" dirty="0">
                <a:solidFill>
                  <a:schemeClr val="accent5"/>
                </a:solidFill>
              </a:rPr>
              <a:t>Doctolib</a:t>
            </a:r>
            <a:r>
              <a:rPr lang="fr-FR" dirty="0"/>
              <a:t> était le plus fréquent.</a:t>
            </a:r>
          </a:p>
        </p:txBody>
      </p:sp>
      <p:sp>
        <p:nvSpPr>
          <p:cNvPr id="4" name="Espace réservé du numéro de diapositive 3">
            <a:extLst>
              <a:ext uri="{FF2B5EF4-FFF2-40B4-BE49-F238E27FC236}">
                <a16:creationId xmlns:a16="http://schemas.microsoft.com/office/drawing/2014/main" id="{E06D8468-502F-451F-AEA6-AC59B392D272}"/>
              </a:ext>
            </a:extLst>
          </p:cNvPr>
          <p:cNvSpPr>
            <a:spLocks noGrp="1"/>
          </p:cNvSpPr>
          <p:nvPr>
            <p:ph type="sldNum" sz="quarter" idx="12"/>
          </p:nvPr>
        </p:nvSpPr>
        <p:spPr/>
        <p:txBody>
          <a:bodyPr/>
          <a:lstStyle/>
          <a:p>
            <a:fld id="{F428713F-B67B-40CC-85DD-1D86B6204E19}" type="slidenum">
              <a:rPr lang="fr-FR" smtClean="0"/>
              <a:pPr/>
              <a:t>18</a:t>
            </a:fld>
            <a:endParaRPr lang="fr-FR" dirty="0"/>
          </a:p>
        </p:txBody>
      </p:sp>
    </p:spTree>
    <p:extLst>
      <p:ext uri="{BB962C8B-B14F-4D97-AF65-F5344CB8AC3E}">
        <p14:creationId xmlns:p14="http://schemas.microsoft.com/office/powerpoint/2010/main" val="1922605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698D50-F901-44D1-8728-45BDBA17859D}"/>
              </a:ext>
            </a:extLst>
          </p:cNvPr>
          <p:cNvSpPr>
            <a:spLocks noGrp="1"/>
          </p:cNvSpPr>
          <p:nvPr>
            <p:ph type="title"/>
          </p:nvPr>
        </p:nvSpPr>
        <p:spPr>
          <a:xfrm>
            <a:off x="9833" y="34006"/>
            <a:ext cx="3657600" cy="707674"/>
          </a:xfrm>
        </p:spPr>
        <p:txBody>
          <a:bodyPr>
            <a:noAutofit/>
          </a:bodyPr>
          <a:lstStyle/>
          <a:p>
            <a:r>
              <a:rPr lang="fr-FR" sz="2000" dirty="0"/>
              <a:t>La répartition des </a:t>
            </a:r>
            <a:br>
              <a:rPr lang="fr-FR" sz="2000" dirty="0"/>
            </a:br>
            <a:r>
              <a:rPr lang="fr-FR" sz="2000" dirty="0"/>
              <a:t>2 837 ophtalmologistes</a:t>
            </a:r>
          </a:p>
        </p:txBody>
      </p:sp>
      <p:sp>
        <p:nvSpPr>
          <p:cNvPr id="11" name="Espace réservé du contenu 2">
            <a:extLst>
              <a:ext uri="{FF2B5EF4-FFF2-40B4-BE49-F238E27FC236}">
                <a16:creationId xmlns:a16="http://schemas.microsoft.com/office/drawing/2014/main" id="{9A546449-85B4-4272-B422-161DBA8F5BED}"/>
              </a:ext>
            </a:extLst>
          </p:cNvPr>
          <p:cNvSpPr txBox="1">
            <a:spLocks/>
          </p:cNvSpPr>
          <p:nvPr/>
        </p:nvSpPr>
        <p:spPr>
          <a:xfrm>
            <a:off x="9833" y="779698"/>
            <a:ext cx="3667433" cy="216893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fr-FR" sz="1600" dirty="0"/>
              <a:t>Des cabinets interrogés sur l’ensemble du territoire, avec une répartition similaire à celle de l’ensemble des ophtalmologistes</a:t>
            </a:r>
          </a:p>
          <a:p>
            <a:r>
              <a:rPr lang="fr-FR" sz="1600" dirty="0"/>
              <a:t>Des ophtalmologistes très présents autour des grandes villes.</a:t>
            </a:r>
          </a:p>
          <a:p>
            <a:pPr>
              <a:spcBef>
                <a:spcPts val="0"/>
              </a:spcBef>
              <a:spcAft>
                <a:spcPts val="1200"/>
              </a:spcAft>
            </a:pPr>
            <a:endParaRPr lang="fr-FR" sz="1800" dirty="0"/>
          </a:p>
        </p:txBody>
      </p:sp>
      <p:sp>
        <p:nvSpPr>
          <p:cNvPr id="12" name="ZoneTexte 11">
            <a:extLst>
              <a:ext uri="{FF2B5EF4-FFF2-40B4-BE49-F238E27FC236}">
                <a16:creationId xmlns:a16="http://schemas.microsoft.com/office/drawing/2014/main" id="{9A97E121-A480-4CC3-AD44-5C05A65BCFAE}"/>
              </a:ext>
            </a:extLst>
          </p:cNvPr>
          <p:cNvSpPr txBox="1"/>
          <p:nvPr/>
        </p:nvSpPr>
        <p:spPr>
          <a:xfrm>
            <a:off x="-50800" y="2832273"/>
            <a:ext cx="3799840" cy="600164"/>
          </a:xfrm>
          <a:prstGeom prst="rect">
            <a:avLst/>
          </a:prstGeom>
          <a:noFill/>
        </p:spPr>
        <p:txBody>
          <a:bodyPr wrap="square" rtlCol="0">
            <a:spAutoFit/>
          </a:bodyPr>
          <a:lstStyle/>
          <a:p>
            <a:r>
              <a:rPr lang="fr-FR" sz="1100" b="1" dirty="0">
                <a:solidFill>
                  <a:schemeClr val="tx2"/>
                </a:solidFill>
              </a:rPr>
              <a:t>Comparaison avec la répartition des ophtalmologistes libéraux et mixtes </a:t>
            </a:r>
            <a:r>
              <a:rPr lang="fr-FR" sz="1100" dirty="0">
                <a:solidFill>
                  <a:schemeClr val="tx2"/>
                </a:solidFill>
              </a:rPr>
              <a:t>(Données Ordre des Médecins, 2019. Légende identique aux deux cartes)</a:t>
            </a:r>
          </a:p>
        </p:txBody>
      </p:sp>
      <p:pic>
        <p:nvPicPr>
          <p:cNvPr id="13" name="Image 12" descr="Une image contenant carte&#10;&#10;Description générée automatiquement">
            <a:extLst>
              <a:ext uri="{FF2B5EF4-FFF2-40B4-BE49-F238E27FC236}">
                <a16:creationId xmlns:a16="http://schemas.microsoft.com/office/drawing/2014/main" id="{128B7647-7AB7-442B-8BB0-6EA73408B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2901" y="72024"/>
            <a:ext cx="8664844" cy="6683058"/>
          </a:xfrm>
          <a:prstGeom prst="rect">
            <a:avLst/>
          </a:prstGeom>
        </p:spPr>
      </p:pic>
      <p:pic>
        <p:nvPicPr>
          <p:cNvPr id="15" name="Image 14" descr="Une image contenant carte&#10;&#10;Description générée automatiquement">
            <a:extLst>
              <a:ext uri="{FF2B5EF4-FFF2-40B4-BE49-F238E27FC236}">
                <a16:creationId xmlns:a16="http://schemas.microsoft.com/office/drawing/2014/main" id="{A954FEAB-0375-4FF4-BB1B-6B75FA0605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08880"/>
            <a:ext cx="3542420" cy="3334960"/>
          </a:xfrm>
          <a:prstGeom prst="rect">
            <a:avLst/>
          </a:prstGeom>
        </p:spPr>
      </p:pic>
      <p:sp>
        <p:nvSpPr>
          <p:cNvPr id="3" name="Espace réservé du numéro de diapositive 2">
            <a:extLst>
              <a:ext uri="{FF2B5EF4-FFF2-40B4-BE49-F238E27FC236}">
                <a16:creationId xmlns:a16="http://schemas.microsoft.com/office/drawing/2014/main" id="{348DF050-E9E6-4CA4-BBC0-4D46B0EB9308}"/>
              </a:ext>
            </a:extLst>
          </p:cNvPr>
          <p:cNvSpPr>
            <a:spLocks noGrp="1"/>
          </p:cNvSpPr>
          <p:nvPr>
            <p:ph type="sldNum" sz="quarter" idx="12"/>
          </p:nvPr>
        </p:nvSpPr>
        <p:spPr/>
        <p:txBody>
          <a:bodyPr/>
          <a:lstStyle/>
          <a:p>
            <a:fld id="{F428713F-B67B-40CC-85DD-1D86B6204E19}" type="slidenum">
              <a:rPr lang="fr-FR" smtClean="0"/>
              <a:pPr/>
              <a:t>19</a:t>
            </a:fld>
            <a:endParaRPr lang="fr-FR" dirty="0"/>
          </a:p>
        </p:txBody>
      </p:sp>
    </p:spTree>
    <p:extLst>
      <p:ext uri="{BB962C8B-B14F-4D97-AF65-F5344CB8AC3E}">
        <p14:creationId xmlns:p14="http://schemas.microsoft.com/office/powerpoint/2010/main" val="922500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B24AB3C5-5F1E-483B-9C1D-B44BE41A9289}"/>
              </a:ext>
            </a:extLst>
          </p:cNvPr>
          <p:cNvSpPr>
            <a:spLocks noGrp="1"/>
          </p:cNvSpPr>
          <p:nvPr>
            <p:ph type="title"/>
          </p:nvPr>
        </p:nvSpPr>
        <p:spPr>
          <a:xfrm>
            <a:off x="677334" y="609601"/>
            <a:ext cx="8596668" cy="600364"/>
          </a:xfrm>
        </p:spPr>
        <p:txBody>
          <a:bodyPr/>
          <a:lstStyle/>
          <a:p>
            <a:r>
              <a:rPr lang="fr-FR" dirty="0"/>
              <a:t>Agenda</a:t>
            </a:r>
          </a:p>
        </p:txBody>
      </p:sp>
      <p:sp>
        <p:nvSpPr>
          <p:cNvPr id="9" name="ZoneTexte 8">
            <a:extLst>
              <a:ext uri="{FF2B5EF4-FFF2-40B4-BE49-F238E27FC236}">
                <a16:creationId xmlns:a16="http://schemas.microsoft.com/office/drawing/2014/main" id="{5CE0A91C-BC87-4E75-938E-A4DC5FADDDA5}"/>
              </a:ext>
            </a:extLst>
          </p:cNvPr>
          <p:cNvSpPr txBox="1"/>
          <p:nvPr/>
        </p:nvSpPr>
        <p:spPr>
          <a:xfrm>
            <a:off x="356809" y="1956175"/>
            <a:ext cx="9853991" cy="350865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Calibri Light"/>
              <a:ea typeface="+mn-ea"/>
              <a:cs typeface="+mn-cs"/>
            </a:endParaRPr>
          </a:p>
          <a:p>
            <a:pPr marL="342900" marR="0" lvl="0" indent="-342900" algn="just" defTabSz="914400" rtl="0" eaLnBrk="1" fontAlgn="auto" latinLnBrk="0" hangingPunct="1">
              <a:lnSpc>
                <a:spcPct val="100000"/>
              </a:lnSpc>
              <a:spcBef>
                <a:spcPts val="0"/>
              </a:spcBef>
              <a:spcAft>
                <a:spcPts val="1200"/>
              </a:spcAft>
              <a:buClrTx/>
              <a:buSzTx/>
              <a:buFont typeface="+mj-lt"/>
              <a:buAutoNum type="arabicPeriod"/>
              <a:tabLst/>
              <a:defRPr/>
            </a:pPr>
            <a:r>
              <a:rPr lang="fr-FR" sz="2400" dirty="0">
                <a:solidFill>
                  <a:srgbClr val="1F497D"/>
                </a:solidFill>
                <a:latin typeface="Trebuchet MS"/>
              </a:rPr>
              <a:t>L’organisation de la filière dans le contexte sanitaire</a:t>
            </a:r>
          </a:p>
          <a:p>
            <a:pPr marL="342900" marR="0" lvl="0" indent="-342900" algn="just" defTabSz="914400" rtl="0" eaLnBrk="1" fontAlgn="auto" latinLnBrk="0" hangingPunct="1">
              <a:lnSpc>
                <a:spcPct val="100000"/>
              </a:lnSpc>
              <a:spcBef>
                <a:spcPts val="0"/>
              </a:spcBef>
              <a:spcAft>
                <a:spcPts val="1200"/>
              </a:spcAft>
              <a:buClrTx/>
              <a:buSzTx/>
              <a:buFont typeface="+mj-lt"/>
              <a:buAutoNum type="arabicPeriod"/>
              <a:tabLst/>
              <a:defRPr/>
            </a:pPr>
            <a:r>
              <a:rPr kumimoji="0" lang="fr-FR" sz="2400" b="0" i="0" u="none" strike="noStrike" kern="1200" cap="none" spc="0" normalizeH="0" baseline="0" noProof="0" dirty="0">
                <a:ln>
                  <a:noFill/>
                </a:ln>
                <a:solidFill>
                  <a:srgbClr val="1F497D"/>
                </a:solidFill>
                <a:effectLst/>
                <a:uLnTx/>
                <a:uFillTx/>
                <a:latin typeface="Trebuchet MS"/>
                <a:ea typeface="+mn-ea"/>
                <a:cs typeface="+mn-cs"/>
              </a:rPr>
              <a:t>Retour sur les conc</a:t>
            </a:r>
            <a:r>
              <a:rPr lang="fr-FR" sz="2400" dirty="0" err="1">
                <a:solidFill>
                  <a:srgbClr val="1F497D"/>
                </a:solidFill>
                <a:latin typeface="Trebuchet MS"/>
              </a:rPr>
              <a:t>lusions</a:t>
            </a:r>
            <a:r>
              <a:rPr lang="fr-FR" sz="2400" dirty="0">
                <a:solidFill>
                  <a:srgbClr val="1F497D"/>
                </a:solidFill>
                <a:latin typeface="Trebuchet MS"/>
              </a:rPr>
              <a:t> du rapport IGAS</a:t>
            </a:r>
          </a:p>
          <a:p>
            <a:pPr marL="342900" marR="0" lvl="0" indent="-342900" algn="just" defTabSz="914400" rtl="0" eaLnBrk="1" fontAlgn="auto" latinLnBrk="0" hangingPunct="1">
              <a:lnSpc>
                <a:spcPct val="100000"/>
              </a:lnSpc>
              <a:spcBef>
                <a:spcPts val="0"/>
              </a:spcBef>
              <a:spcAft>
                <a:spcPts val="1200"/>
              </a:spcAft>
              <a:buClrTx/>
              <a:buSzTx/>
              <a:buFont typeface="+mj-lt"/>
              <a:buAutoNum type="arabicPeriod"/>
              <a:tabLst/>
              <a:defRPr/>
            </a:pPr>
            <a:r>
              <a:rPr kumimoji="0" lang="fr-FR" sz="2400" b="0" i="0" u="none" strike="noStrike" kern="1200" cap="none" spc="0" normalizeH="0" baseline="0" noProof="0" dirty="0">
                <a:ln>
                  <a:noFill/>
                </a:ln>
                <a:solidFill>
                  <a:srgbClr val="1F497D"/>
                </a:solidFill>
                <a:effectLst/>
                <a:uLnTx/>
                <a:uFillTx/>
                <a:latin typeface="Trebuchet MS"/>
                <a:ea typeface="+mn-ea"/>
                <a:cs typeface="+mn-cs"/>
              </a:rPr>
              <a:t>Démographie des ophtalmologistes en France : nouvelles projections</a:t>
            </a:r>
          </a:p>
          <a:p>
            <a:pPr marL="342900" marR="0" lvl="0" indent="-342900" algn="just" defTabSz="914400" rtl="0" eaLnBrk="1" fontAlgn="auto" latinLnBrk="0" hangingPunct="1">
              <a:lnSpc>
                <a:spcPct val="100000"/>
              </a:lnSpc>
              <a:spcBef>
                <a:spcPts val="0"/>
              </a:spcBef>
              <a:spcAft>
                <a:spcPts val="1200"/>
              </a:spcAft>
              <a:buClrTx/>
              <a:buSzTx/>
              <a:buFont typeface="+mj-lt"/>
              <a:buAutoNum type="arabicPeriod"/>
              <a:tabLst/>
              <a:defRPr/>
            </a:pPr>
            <a:r>
              <a:rPr lang="fr-FR" sz="2400" dirty="0">
                <a:solidFill>
                  <a:srgbClr val="1F497D"/>
                </a:solidFill>
                <a:latin typeface="Trebuchet MS"/>
              </a:rPr>
              <a:t>Résultats de l’enquête CSA </a:t>
            </a:r>
            <a:r>
              <a:rPr kumimoji="0" lang="fr-FR" sz="2400" b="0" i="0" u="none" strike="noStrike" kern="1200" cap="none" spc="0" normalizeH="0" baseline="0" noProof="0" dirty="0">
                <a:ln>
                  <a:noFill/>
                </a:ln>
                <a:solidFill>
                  <a:srgbClr val="1F497D"/>
                </a:solidFill>
                <a:effectLst/>
                <a:uLnTx/>
                <a:uFillTx/>
                <a:latin typeface="Trebuchet MS"/>
                <a:ea typeface="+mn-ea"/>
                <a:cs typeface="+mn-cs"/>
              </a:rPr>
              <a:t> pour le SNOF sur les délais de rendez-vous </a:t>
            </a:r>
          </a:p>
          <a:p>
            <a:pPr marL="342900" marR="0" lvl="0" indent="-342900" algn="just" defTabSz="914400" rtl="0" eaLnBrk="1" fontAlgn="auto" latinLnBrk="0" hangingPunct="1">
              <a:lnSpc>
                <a:spcPct val="100000"/>
              </a:lnSpc>
              <a:spcBef>
                <a:spcPts val="0"/>
              </a:spcBef>
              <a:spcAft>
                <a:spcPts val="1200"/>
              </a:spcAft>
              <a:buClrTx/>
              <a:buSzTx/>
              <a:buFont typeface="+mj-lt"/>
              <a:buAutoNum type="arabicPeriod"/>
              <a:tabLst/>
              <a:defRPr/>
            </a:pPr>
            <a:r>
              <a:rPr kumimoji="0" lang="fr-FR" sz="2400" b="0" i="0" u="none" strike="noStrike" kern="1200" cap="none" spc="0" normalizeH="0" baseline="0" noProof="0" dirty="0">
                <a:ln>
                  <a:noFill/>
                </a:ln>
                <a:solidFill>
                  <a:srgbClr val="1F497D"/>
                </a:solidFill>
                <a:effectLst/>
                <a:uLnTx/>
                <a:uFillTx/>
                <a:latin typeface="Trebuchet MS"/>
                <a:ea typeface="+mn-ea"/>
                <a:cs typeface="+mn-cs"/>
              </a:rPr>
              <a:t>Les priorités pour demain </a:t>
            </a:r>
          </a:p>
        </p:txBody>
      </p:sp>
    </p:spTree>
    <p:extLst>
      <p:ext uri="{BB962C8B-B14F-4D97-AF65-F5344CB8AC3E}">
        <p14:creationId xmlns:p14="http://schemas.microsoft.com/office/powerpoint/2010/main" val="3984713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16890" y="2870596"/>
            <a:ext cx="8596668" cy="1232690"/>
          </a:xfrm>
        </p:spPr>
        <p:txBody>
          <a:bodyPr>
            <a:noAutofit/>
          </a:bodyPr>
          <a:lstStyle/>
          <a:p>
            <a:r>
              <a:rPr lang="fr-FR" sz="5400" b="1" dirty="0"/>
              <a:t>RESULTATS NATIONAUX</a:t>
            </a:r>
            <a:br>
              <a:rPr lang="fr-FR" sz="5400" b="1" dirty="0"/>
            </a:br>
            <a:br>
              <a:rPr lang="fr-FR" sz="5400" b="1" dirty="0"/>
            </a:br>
            <a:br>
              <a:rPr lang="fr-FR" sz="5400" b="1" dirty="0"/>
            </a:br>
            <a:endParaRPr lang="fr-FR" sz="5400" b="1" dirty="0"/>
          </a:p>
        </p:txBody>
      </p:sp>
      <p:sp>
        <p:nvSpPr>
          <p:cNvPr id="3" name="Espace réservé du numéro de diapositive 2">
            <a:extLst>
              <a:ext uri="{FF2B5EF4-FFF2-40B4-BE49-F238E27FC236}">
                <a16:creationId xmlns:a16="http://schemas.microsoft.com/office/drawing/2014/main" id="{EFEBCE39-DA45-4F36-A348-C50B4C5D1D05}"/>
              </a:ext>
            </a:extLst>
          </p:cNvPr>
          <p:cNvSpPr>
            <a:spLocks noGrp="1"/>
          </p:cNvSpPr>
          <p:nvPr>
            <p:ph type="sldNum" sz="quarter" idx="12"/>
          </p:nvPr>
        </p:nvSpPr>
        <p:spPr/>
        <p:txBody>
          <a:bodyPr/>
          <a:lstStyle/>
          <a:p>
            <a:fld id="{F428713F-B67B-40CC-85DD-1D86B6204E19}" type="slidenum">
              <a:rPr lang="fr-FR" smtClean="0"/>
              <a:pPr/>
              <a:t>20</a:t>
            </a:fld>
            <a:endParaRPr lang="fr-FR" dirty="0"/>
          </a:p>
        </p:txBody>
      </p:sp>
    </p:spTree>
    <p:extLst>
      <p:ext uri="{BB962C8B-B14F-4D97-AF65-F5344CB8AC3E}">
        <p14:creationId xmlns:p14="http://schemas.microsoft.com/office/powerpoint/2010/main" val="2158070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201" y="2605416"/>
            <a:ext cx="8596668" cy="1192143"/>
          </a:xfrm>
        </p:spPr>
        <p:txBody>
          <a:bodyPr>
            <a:normAutofit/>
          </a:bodyPr>
          <a:lstStyle/>
          <a:p>
            <a:r>
              <a:rPr lang="fr-FR" sz="4000" b="1" dirty="0"/>
              <a:t>I/ Enquête téléphonique</a:t>
            </a:r>
            <a:endParaRPr lang="fr-FR" sz="4000" dirty="0"/>
          </a:p>
        </p:txBody>
      </p:sp>
      <p:sp>
        <p:nvSpPr>
          <p:cNvPr id="3" name="Espace réservé du numéro de diapositive 2">
            <a:extLst>
              <a:ext uri="{FF2B5EF4-FFF2-40B4-BE49-F238E27FC236}">
                <a16:creationId xmlns:a16="http://schemas.microsoft.com/office/drawing/2014/main" id="{7960813B-5C5A-4DD8-816E-16953A472772}"/>
              </a:ext>
            </a:extLst>
          </p:cNvPr>
          <p:cNvSpPr>
            <a:spLocks noGrp="1"/>
          </p:cNvSpPr>
          <p:nvPr>
            <p:ph type="sldNum" sz="quarter" idx="12"/>
          </p:nvPr>
        </p:nvSpPr>
        <p:spPr/>
        <p:txBody>
          <a:bodyPr/>
          <a:lstStyle/>
          <a:p>
            <a:fld id="{F428713F-B67B-40CC-85DD-1D86B6204E19}" type="slidenum">
              <a:rPr lang="fr-FR" smtClean="0"/>
              <a:pPr/>
              <a:t>21</a:t>
            </a:fld>
            <a:endParaRPr lang="fr-FR" dirty="0"/>
          </a:p>
        </p:txBody>
      </p:sp>
    </p:spTree>
    <p:extLst>
      <p:ext uri="{BB962C8B-B14F-4D97-AF65-F5344CB8AC3E}">
        <p14:creationId xmlns:p14="http://schemas.microsoft.com/office/powerpoint/2010/main" val="31863876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863FB6-4B7E-4382-B7D2-3DA48A3B913D}"/>
              </a:ext>
            </a:extLst>
          </p:cNvPr>
          <p:cNvSpPr>
            <a:spLocks noGrp="1"/>
          </p:cNvSpPr>
          <p:nvPr>
            <p:ph type="title"/>
          </p:nvPr>
        </p:nvSpPr>
        <p:spPr>
          <a:xfrm>
            <a:off x="321074" y="188730"/>
            <a:ext cx="8596668" cy="600364"/>
          </a:xfrm>
        </p:spPr>
        <p:txBody>
          <a:bodyPr>
            <a:normAutofit fontScale="90000"/>
          </a:bodyPr>
          <a:lstStyle/>
          <a:p>
            <a:r>
              <a:rPr lang="fr-FR" sz="2900" dirty="0"/>
              <a:t>Résultats Scénario 1 : des délais raccourcis d’1 semaine</a:t>
            </a:r>
            <a:br>
              <a:rPr lang="fr-FR" b="1" cap="small" dirty="0">
                <a:solidFill>
                  <a:srgbClr val="604A7B"/>
                </a:solidFill>
              </a:rPr>
            </a:br>
            <a:endParaRPr lang="fr-FR" dirty="0">
              <a:solidFill>
                <a:srgbClr val="604A7B"/>
              </a:solidFill>
            </a:endParaRPr>
          </a:p>
        </p:txBody>
      </p:sp>
      <p:sp>
        <p:nvSpPr>
          <p:cNvPr id="3" name="Espace réservé du contenu 2">
            <a:extLst>
              <a:ext uri="{FF2B5EF4-FFF2-40B4-BE49-F238E27FC236}">
                <a16:creationId xmlns:a16="http://schemas.microsoft.com/office/drawing/2014/main" id="{201ED0AF-E5AB-4ED5-8DBD-60E4094B9105}"/>
              </a:ext>
            </a:extLst>
          </p:cNvPr>
          <p:cNvSpPr>
            <a:spLocks noGrp="1"/>
          </p:cNvSpPr>
          <p:nvPr>
            <p:ph idx="1"/>
          </p:nvPr>
        </p:nvSpPr>
        <p:spPr>
          <a:xfrm>
            <a:off x="677334" y="3741851"/>
            <a:ext cx="9472506" cy="2672081"/>
          </a:xfrm>
        </p:spPr>
        <p:txBody>
          <a:bodyPr>
            <a:normAutofit/>
          </a:bodyPr>
          <a:lstStyle/>
          <a:p>
            <a:pPr>
              <a:spcAft>
                <a:spcPts val="600"/>
              </a:spcAft>
            </a:pPr>
            <a:r>
              <a:rPr lang="fr-FR" dirty="0"/>
              <a:t>La </a:t>
            </a:r>
            <a:r>
              <a:rPr lang="fr-FR" b="1" dirty="0"/>
              <a:t>moyenne </a:t>
            </a:r>
            <a:r>
              <a:rPr lang="fr-FR" dirty="0"/>
              <a:t>s’améliore d’une semaine par rapport à 2019 et passe de 68 à 61 jours :</a:t>
            </a:r>
          </a:p>
          <a:p>
            <a:pPr lvl="1">
              <a:spcBef>
                <a:spcPts val="0"/>
              </a:spcBef>
              <a:spcAft>
                <a:spcPts val="600"/>
              </a:spcAft>
            </a:pPr>
            <a:r>
              <a:rPr lang="fr-FR" dirty="0"/>
              <a:t>Amélioration plus faible de la médiane </a:t>
            </a:r>
            <a:r>
              <a:rPr lang="fr-FR" sz="1400" i="1" dirty="0">
                <a:solidFill>
                  <a:schemeClr val="accent4"/>
                </a:solidFill>
              </a:rPr>
              <a:t>(scénario 1) </a:t>
            </a:r>
          </a:p>
          <a:p>
            <a:pPr lvl="1">
              <a:spcBef>
                <a:spcPts val="0"/>
              </a:spcBef>
              <a:spcAft>
                <a:spcPts val="600"/>
              </a:spcAft>
            </a:pPr>
            <a:r>
              <a:rPr lang="fr-FR" dirty="0"/>
              <a:t>Moins d’échecs de demande de RDV.</a:t>
            </a:r>
          </a:p>
          <a:p>
            <a:pPr marL="457200" lvl="1" indent="0">
              <a:spcBef>
                <a:spcPts val="0"/>
              </a:spcBef>
              <a:spcAft>
                <a:spcPts val="600"/>
              </a:spcAft>
              <a:buNone/>
            </a:pPr>
            <a:endParaRPr lang="fr-FR" dirty="0">
              <a:solidFill>
                <a:srgbClr val="0000FF"/>
              </a:solidFill>
            </a:endParaRPr>
          </a:p>
          <a:p>
            <a:r>
              <a:rPr lang="fr-FR" dirty="0"/>
              <a:t>La moyenne et la </a:t>
            </a:r>
            <a:r>
              <a:rPr lang="fr-FR" b="1" dirty="0">
                <a:solidFill>
                  <a:schemeClr val="accent5"/>
                </a:solidFill>
              </a:rPr>
              <a:t>médiane</a:t>
            </a:r>
            <a:r>
              <a:rPr lang="fr-FR" dirty="0"/>
              <a:t> sont à lire avec la </a:t>
            </a:r>
            <a:r>
              <a:rPr lang="fr-FR" b="1" dirty="0">
                <a:solidFill>
                  <a:schemeClr val="accent5"/>
                </a:solidFill>
              </a:rPr>
              <a:t>proportion de rdv obtenus</a:t>
            </a:r>
            <a:r>
              <a:rPr lang="fr-FR" b="1" dirty="0">
                <a:solidFill>
                  <a:schemeClr val="bg2">
                    <a:lumMod val="50000"/>
                  </a:schemeClr>
                </a:solidFill>
              </a:rPr>
              <a:t>.</a:t>
            </a:r>
            <a:endParaRPr lang="fr-FR" dirty="0"/>
          </a:p>
          <a:p>
            <a:endParaRPr lang="fr-FR" dirty="0"/>
          </a:p>
        </p:txBody>
      </p:sp>
      <p:graphicFrame>
        <p:nvGraphicFramePr>
          <p:cNvPr id="4" name="Espace réservé du contenu 3">
            <a:extLst>
              <a:ext uri="{FF2B5EF4-FFF2-40B4-BE49-F238E27FC236}">
                <a16:creationId xmlns:a16="http://schemas.microsoft.com/office/drawing/2014/main" id="{C5FDD650-1973-44A8-923F-6C6025DBEEA1}"/>
              </a:ext>
            </a:extLst>
          </p:cNvPr>
          <p:cNvGraphicFramePr>
            <a:graphicFrameLocks/>
          </p:cNvGraphicFramePr>
          <p:nvPr>
            <p:extLst>
              <p:ext uri="{D42A27DB-BD31-4B8C-83A1-F6EECF244321}">
                <p14:modId xmlns:p14="http://schemas.microsoft.com/office/powerpoint/2010/main" val="2391518850"/>
              </p:ext>
            </p:extLst>
          </p:nvPr>
        </p:nvGraphicFramePr>
        <p:xfrm>
          <a:off x="788846" y="1271354"/>
          <a:ext cx="9013079" cy="1988237"/>
        </p:xfrm>
        <a:graphic>
          <a:graphicData uri="http://schemas.openxmlformats.org/drawingml/2006/table">
            <a:tbl>
              <a:tblPr firstRow="1" bandRow="1">
                <a:tableStyleId>{5FD0F851-EC5A-4D38-B0AD-8093EC10F338}</a:tableStyleId>
              </a:tblPr>
              <a:tblGrid>
                <a:gridCol w="2183122">
                  <a:extLst>
                    <a:ext uri="{9D8B030D-6E8A-4147-A177-3AD203B41FA5}">
                      <a16:colId xmlns:a16="http://schemas.microsoft.com/office/drawing/2014/main" val="4095920800"/>
                    </a:ext>
                  </a:extLst>
                </a:gridCol>
                <a:gridCol w="1513847">
                  <a:extLst>
                    <a:ext uri="{9D8B030D-6E8A-4147-A177-3AD203B41FA5}">
                      <a16:colId xmlns:a16="http://schemas.microsoft.com/office/drawing/2014/main" val="3599076000"/>
                    </a:ext>
                  </a:extLst>
                </a:gridCol>
                <a:gridCol w="1513847">
                  <a:extLst>
                    <a:ext uri="{9D8B030D-6E8A-4147-A177-3AD203B41FA5}">
                      <a16:colId xmlns:a16="http://schemas.microsoft.com/office/drawing/2014/main" val="4042446114"/>
                    </a:ext>
                  </a:extLst>
                </a:gridCol>
                <a:gridCol w="1513847">
                  <a:extLst>
                    <a:ext uri="{9D8B030D-6E8A-4147-A177-3AD203B41FA5}">
                      <a16:colId xmlns:a16="http://schemas.microsoft.com/office/drawing/2014/main" val="1304663705"/>
                    </a:ext>
                  </a:extLst>
                </a:gridCol>
                <a:gridCol w="1513847">
                  <a:extLst>
                    <a:ext uri="{9D8B030D-6E8A-4147-A177-3AD203B41FA5}">
                      <a16:colId xmlns:a16="http://schemas.microsoft.com/office/drawing/2014/main" val="559748700"/>
                    </a:ext>
                  </a:extLst>
                </a:gridCol>
                <a:gridCol w="774569">
                  <a:extLst>
                    <a:ext uri="{9D8B030D-6E8A-4147-A177-3AD203B41FA5}">
                      <a16:colId xmlns:a16="http://schemas.microsoft.com/office/drawing/2014/main" val="1399631183"/>
                    </a:ext>
                  </a:extLst>
                </a:gridCol>
              </a:tblGrid>
              <a:tr h="913817">
                <a:tc>
                  <a:txBody>
                    <a:bodyPr/>
                    <a:lstStyle/>
                    <a:p>
                      <a:pPr algn="ctr" fontAlgn="ctr"/>
                      <a:endParaRPr lang="fr-FR" sz="1400" b="1" i="0" u="none" strike="noStrike" dirty="0">
                        <a:solidFill>
                          <a:schemeClr val="tx1">
                            <a:lumMod val="75000"/>
                            <a:lumOff val="25000"/>
                          </a:schemeClr>
                        </a:solidFill>
                        <a:effectLst/>
                        <a:latin typeface="+mn-lt"/>
                      </a:endParaRPr>
                    </a:p>
                  </a:txBody>
                  <a:tcPr marL="13864" marR="13864" marT="13864" marB="0" anchor="ctr">
                    <a:solidFill>
                      <a:schemeClr val="accent5">
                        <a:lumMod val="20000"/>
                        <a:lumOff val="80000"/>
                      </a:schemeClr>
                    </a:solidFill>
                  </a:tcPr>
                </a:tc>
                <a:tc>
                  <a:txBody>
                    <a:bodyPr/>
                    <a:lstStyle/>
                    <a:p>
                      <a:pPr algn="ctr" fontAlgn="ctr"/>
                      <a:r>
                        <a:rPr lang="fr-FR" sz="1400" b="1" u="none" strike="noStrike" dirty="0">
                          <a:solidFill>
                            <a:schemeClr val="tx1">
                              <a:lumMod val="75000"/>
                              <a:lumOff val="25000"/>
                            </a:schemeClr>
                          </a:solidFill>
                          <a:effectLst/>
                        </a:rPr>
                        <a:t>Moyenne</a:t>
                      </a:r>
                      <a:endParaRPr lang="fr-FR" sz="1400" b="1"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400" b="1" u="none" strike="noStrike" dirty="0">
                          <a:solidFill>
                            <a:schemeClr val="tx1">
                              <a:lumMod val="75000"/>
                              <a:lumOff val="25000"/>
                            </a:schemeClr>
                          </a:solidFill>
                          <a:effectLst/>
                        </a:rPr>
                        <a:t>Médiane</a:t>
                      </a:r>
                    </a:p>
                    <a:p>
                      <a:pPr algn="ctr" fontAlgn="ctr"/>
                      <a:r>
                        <a:rPr lang="fr-FR" sz="1400" b="1" u="none" strike="noStrike" dirty="0">
                          <a:solidFill>
                            <a:schemeClr val="tx1">
                              <a:lumMod val="75000"/>
                              <a:lumOff val="25000"/>
                            </a:schemeClr>
                          </a:solidFill>
                          <a:effectLst/>
                        </a:rPr>
                        <a:t>(50%)</a:t>
                      </a:r>
                      <a:endParaRPr lang="fr-FR" sz="1400" b="1"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400" b="1" u="none" strike="noStrike" dirty="0">
                          <a:solidFill>
                            <a:schemeClr val="tx1">
                              <a:lumMod val="75000"/>
                              <a:lumOff val="25000"/>
                            </a:schemeClr>
                          </a:solidFill>
                          <a:effectLst/>
                        </a:rPr>
                        <a:t>Proportion de RDV obtenus</a:t>
                      </a:r>
                      <a:endParaRPr lang="fr-FR" sz="1400" b="1"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fr-FR" sz="1400" b="1" u="none" strike="noStrike" kern="1200" dirty="0">
                          <a:solidFill>
                            <a:schemeClr val="tx1">
                              <a:lumMod val="75000"/>
                              <a:lumOff val="25000"/>
                            </a:schemeClr>
                          </a:solidFill>
                          <a:effectLst/>
                        </a:rPr>
                        <a:t>Echecs de rdv</a:t>
                      </a:r>
                      <a:endParaRPr lang="fr-FR" sz="1400" b="1" i="0" u="none" strike="noStrike" kern="1200" dirty="0">
                        <a:solidFill>
                          <a:schemeClr val="tx1">
                            <a:lumMod val="75000"/>
                            <a:lumOff val="25000"/>
                          </a:schemeClr>
                        </a:solidFill>
                        <a:effectLst/>
                        <a:latin typeface="+mn-lt"/>
                        <a:ea typeface="+mn-ea"/>
                        <a:cs typeface="+mn-cs"/>
                      </a:endParaRPr>
                    </a:p>
                  </a:txBody>
                  <a:tcPr marL="7620" marR="7620" marT="7620" marB="0" anchor="ctr">
                    <a:solidFill>
                      <a:schemeClr val="accent5">
                        <a:lumMod val="20000"/>
                        <a:lumOff val="80000"/>
                      </a:schemeClr>
                    </a:solidFill>
                  </a:tcPr>
                </a:tc>
                <a:tc>
                  <a:txBody>
                    <a:bodyPr/>
                    <a:lstStyle/>
                    <a:p>
                      <a:pPr algn="ctr" fontAlgn="ctr"/>
                      <a:r>
                        <a:rPr lang="fr-FR" sz="1400" b="0" i="1" u="none" strike="noStrike" kern="1200" dirty="0">
                          <a:solidFill>
                            <a:schemeClr val="accent5">
                              <a:lumMod val="75000"/>
                            </a:schemeClr>
                          </a:solidFill>
                          <a:effectLst/>
                        </a:rPr>
                        <a:t>n</a:t>
                      </a:r>
                      <a:endParaRPr lang="fr-FR" sz="1400" b="0" i="1" u="none" strike="noStrike" kern="1200" dirty="0">
                        <a:solidFill>
                          <a:schemeClr val="accent5">
                            <a:lumMod val="75000"/>
                          </a:schemeClr>
                        </a:solidFill>
                        <a:effectLst/>
                        <a:latin typeface="+mn-lt"/>
                        <a:ea typeface="+mn-ea"/>
                        <a:cs typeface="+mn-cs"/>
                      </a:endParaRPr>
                    </a:p>
                  </a:txBody>
                  <a:tcPr marL="13864" marR="13864" marT="13864" marB="0" anchor="ctr">
                    <a:solidFill>
                      <a:schemeClr val="accent5">
                        <a:lumMod val="20000"/>
                        <a:lumOff val="80000"/>
                      </a:schemeClr>
                    </a:solidFill>
                  </a:tcPr>
                </a:tc>
                <a:extLst>
                  <a:ext uri="{0D108BD9-81ED-4DB2-BD59-A6C34878D82A}">
                    <a16:rowId xmlns:a16="http://schemas.microsoft.com/office/drawing/2014/main" val="677978759"/>
                  </a:ext>
                </a:extLst>
              </a:tr>
              <a:tr h="621771">
                <a:tc>
                  <a:txBody>
                    <a:bodyPr/>
                    <a:lstStyle/>
                    <a:p>
                      <a:pPr algn="ctr" fontAlgn="ctr"/>
                      <a:r>
                        <a:rPr lang="fr-FR" sz="2000" b="1" u="none" strike="noStrike" cap="small" baseline="0" dirty="0">
                          <a:solidFill>
                            <a:schemeClr val="accent5">
                              <a:lumMod val="75000"/>
                            </a:schemeClr>
                          </a:solidFill>
                          <a:effectLst/>
                        </a:rPr>
                        <a:t>Scénario 1</a:t>
                      </a:r>
                    </a:p>
                    <a:p>
                      <a:pPr algn="ctr" fontAlgn="ctr"/>
                      <a:r>
                        <a:rPr lang="fr-FR" sz="1200" b="1" u="none" strike="noStrike" dirty="0">
                          <a:solidFill>
                            <a:schemeClr val="accent5">
                              <a:lumMod val="75000"/>
                            </a:schemeClr>
                          </a:solidFill>
                          <a:effectLst/>
                        </a:rPr>
                        <a:t>Contrôle périodique</a:t>
                      </a:r>
                    </a:p>
                    <a:p>
                      <a:pPr algn="ctr" fontAlgn="ctr"/>
                      <a:endParaRPr lang="fr-FR" sz="1200" b="1" u="none" strike="noStrike" dirty="0">
                        <a:solidFill>
                          <a:schemeClr val="accent5">
                            <a:lumMod val="75000"/>
                          </a:schemeClr>
                        </a:solidFill>
                        <a:effectLst/>
                      </a:endParaRPr>
                    </a:p>
                    <a:p>
                      <a:pPr marL="0" marR="0" indent="0" algn="ctr" defTabSz="457200" rtl="0" eaLnBrk="1" fontAlgn="ctr" latinLnBrk="0" hangingPunct="1">
                        <a:lnSpc>
                          <a:spcPct val="100000"/>
                        </a:lnSpc>
                        <a:spcBef>
                          <a:spcPts val="0"/>
                        </a:spcBef>
                        <a:spcAft>
                          <a:spcPts val="0"/>
                        </a:spcAft>
                        <a:buClrTx/>
                        <a:buSzTx/>
                        <a:buFontTx/>
                        <a:buNone/>
                        <a:tabLst/>
                        <a:defRPr/>
                      </a:pPr>
                      <a:r>
                        <a:rPr lang="fr-FR" sz="1200" b="1" i="1" kern="1200" dirty="0">
                          <a:solidFill>
                            <a:schemeClr val="accent4">
                              <a:lumMod val="75000"/>
                            </a:schemeClr>
                          </a:solidFill>
                          <a:effectLst/>
                          <a:latin typeface="+mn-lt"/>
                          <a:ea typeface="+mn-ea"/>
                          <a:cs typeface="+mn-cs"/>
                        </a:rPr>
                        <a:t>en 2019</a:t>
                      </a:r>
                      <a:endParaRPr lang="fr-FR" sz="1200" b="0" i="1"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620" marR="7620" marT="7620" marB="0" anchor="ctr">
                    <a:solidFill>
                      <a:schemeClr val="bg1">
                        <a:alpha val="20000"/>
                      </a:schemeClr>
                    </a:solidFill>
                  </a:tcPr>
                </a:tc>
                <a:tc>
                  <a:txBody>
                    <a:bodyPr/>
                    <a:lstStyle/>
                    <a:p>
                      <a:pPr marL="0" algn="ctr" defTabSz="457200" rtl="0" eaLnBrk="1" fontAlgn="ctr" latinLnBrk="0" hangingPunct="1"/>
                      <a:r>
                        <a:rPr lang="fr-FR" sz="1600" b="1" u="none" strike="noStrike" kern="1200" dirty="0">
                          <a:solidFill>
                            <a:schemeClr val="tx1">
                              <a:lumMod val="75000"/>
                              <a:lumOff val="25000"/>
                            </a:schemeClr>
                          </a:solidFill>
                          <a:effectLst/>
                        </a:rPr>
                        <a:t>61</a:t>
                      </a:r>
                    </a:p>
                    <a:p>
                      <a:pPr marL="0" algn="ctr" defTabSz="457200" rtl="0" eaLnBrk="1" fontAlgn="ctr" latinLnBrk="0" hangingPunct="1"/>
                      <a:endParaRPr lang="fr-FR" sz="1400" u="none" strike="noStrike" kern="1200" dirty="0">
                        <a:solidFill>
                          <a:schemeClr val="tx1">
                            <a:lumMod val="75000"/>
                            <a:lumOff val="25000"/>
                          </a:schemeClr>
                        </a:solidFill>
                        <a:effectLst/>
                      </a:endParaRPr>
                    </a:p>
                    <a:p>
                      <a:pPr marL="0" marR="0" indent="0" algn="ctr" defTabSz="457200" rtl="0" eaLnBrk="1" fontAlgn="ctr" latinLnBrk="0" hangingPunct="1">
                        <a:lnSpc>
                          <a:spcPct val="100000"/>
                        </a:lnSpc>
                        <a:spcBef>
                          <a:spcPts val="0"/>
                        </a:spcBef>
                        <a:spcAft>
                          <a:spcPts val="0"/>
                        </a:spcAft>
                        <a:buClrTx/>
                        <a:buSzTx/>
                        <a:buFontTx/>
                        <a:buNone/>
                        <a:tabLst/>
                        <a:defRPr/>
                      </a:pPr>
                      <a:r>
                        <a:rPr lang="fr-FR" sz="1200" b="1" i="1" kern="1200" dirty="0">
                          <a:solidFill>
                            <a:srgbClr val="604A7B"/>
                          </a:solidFill>
                          <a:effectLst/>
                          <a:latin typeface="+mn-lt"/>
                          <a:ea typeface="+mn-ea"/>
                          <a:cs typeface="+mn-cs"/>
                        </a:rPr>
                        <a:t>68</a:t>
                      </a:r>
                      <a:endParaRPr lang="fr-FR" sz="1200" i="1" kern="1200" dirty="0">
                        <a:solidFill>
                          <a:srgbClr val="604A7B"/>
                        </a:solidFill>
                        <a:effectLst/>
                        <a:latin typeface="+mn-lt"/>
                        <a:ea typeface="+mn-ea"/>
                        <a:cs typeface="+mn-cs"/>
                      </a:endParaRPr>
                    </a:p>
                  </a:txBody>
                  <a:tcPr marL="7620" marR="7620" marT="7620" marB="0" anchor="ctr">
                    <a:solidFill>
                      <a:schemeClr val="bg1">
                        <a:alpha val="20000"/>
                      </a:schemeClr>
                    </a:solidFill>
                  </a:tcPr>
                </a:tc>
                <a:tc>
                  <a:txBody>
                    <a:bodyPr/>
                    <a:lstStyle/>
                    <a:p>
                      <a:pPr marL="0" algn="ctr" defTabSz="457200" rtl="0" eaLnBrk="1" fontAlgn="ctr" latinLnBrk="0" hangingPunct="1"/>
                      <a:r>
                        <a:rPr lang="fr-FR" sz="1600" b="0" u="none" strike="noStrike" kern="1200" dirty="0">
                          <a:solidFill>
                            <a:schemeClr val="tx1">
                              <a:lumMod val="75000"/>
                              <a:lumOff val="25000"/>
                            </a:schemeClr>
                          </a:solidFill>
                          <a:effectLst/>
                        </a:rPr>
                        <a:t>42</a:t>
                      </a:r>
                    </a:p>
                    <a:p>
                      <a:pPr marL="0" algn="ctr" defTabSz="457200" rtl="0" eaLnBrk="1" fontAlgn="ctr" latinLnBrk="0" hangingPunct="1"/>
                      <a:endParaRPr lang="fr-FR" sz="1400" b="1" u="none" strike="noStrike" kern="1200" dirty="0">
                        <a:solidFill>
                          <a:schemeClr val="tx1">
                            <a:lumMod val="75000"/>
                            <a:lumOff val="25000"/>
                          </a:schemeClr>
                        </a:solidFill>
                        <a:effectLst/>
                      </a:endParaRPr>
                    </a:p>
                    <a:p>
                      <a:pPr marL="0" marR="0" indent="0" algn="ctr" defTabSz="457200" rtl="0" eaLnBrk="1" fontAlgn="ctr" latinLnBrk="0" hangingPunct="1">
                        <a:lnSpc>
                          <a:spcPct val="100000"/>
                        </a:lnSpc>
                        <a:spcBef>
                          <a:spcPts val="0"/>
                        </a:spcBef>
                        <a:spcAft>
                          <a:spcPts val="0"/>
                        </a:spcAft>
                        <a:buClrTx/>
                        <a:buSzTx/>
                        <a:buFontTx/>
                        <a:buNone/>
                        <a:tabLst/>
                        <a:defRPr/>
                      </a:pPr>
                      <a:r>
                        <a:rPr lang="fr-FR" sz="1200" b="1" i="1" kern="1200" dirty="0">
                          <a:solidFill>
                            <a:srgbClr val="604A7B"/>
                          </a:solidFill>
                          <a:effectLst/>
                          <a:latin typeface="+mn-lt"/>
                          <a:ea typeface="+mn-ea"/>
                          <a:cs typeface="+mn-cs"/>
                        </a:rPr>
                        <a:t>43</a:t>
                      </a:r>
                      <a:endParaRPr lang="fr-FR" sz="1200" i="1" kern="1200" dirty="0">
                        <a:solidFill>
                          <a:srgbClr val="604A7B"/>
                        </a:solidFill>
                        <a:effectLst/>
                        <a:latin typeface="+mn-lt"/>
                        <a:ea typeface="+mn-ea"/>
                        <a:cs typeface="+mn-cs"/>
                      </a:endParaRPr>
                    </a:p>
                  </a:txBody>
                  <a:tcPr marL="7620" marR="7620" marT="7620" marB="0" anchor="ctr">
                    <a:solidFill>
                      <a:schemeClr val="bg1">
                        <a:alpha val="20000"/>
                      </a:schemeClr>
                    </a:solidFill>
                  </a:tcPr>
                </a:tc>
                <a:tc>
                  <a:txBody>
                    <a:bodyPr/>
                    <a:lstStyle/>
                    <a:p>
                      <a:pPr marL="0" algn="ctr" defTabSz="457200" rtl="0" eaLnBrk="1" fontAlgn="ctr" latinLnBrk="0" hangingPunct="1"/>
                      <a:r>
                        <a:rPr lang="fr-FR" sz="1600" b="1" u="none" strike="noStrike" kern="1200" dirty="0">
                          <a:solidFill>
                            <a:schemeClr val="tx1">
                              <a:lumMod val="75000"/>
                              <a:lumOff val="25000"/>
                            </a:schemeClr>
                          </a:solidFill>
                          <a:effectLst/>
                        </a:rPr>
                        <a:t>67%</a:t>
                      </a:r>
                    </a:p>
                    <a:p>
                      <a:pPr marL="0" algn="ctr" defTabSz="457200" rtl="0" eaLnBrk="1" fontAlgn="ctr" latinLnBrk="0" hangingPunct="1"/>
                      <a:endParaRPr lang="fr-FR" sz="1400" b="0" u="none" strike="noStrike" kern="1200" dirty="0">
                        <a:solidFill>
                          <a:schemeClr val="tx1">
                            <a:lumMod val="75000"/>
                            <a:lumOff val="25000"/>
                          </a:schemeClr>
                        </a:solidFill>
                        <a:effectLst/>
                      </a:endParaRPr>
                    </a:p>
                    <a:p>
                      <a:pPr marL="0" marR="0" indent="0" algn="ctr" defTabSz="457200" rtl="0" eaLnBrk="1" fontAlgn="ctr" latinLnBrk="0" hangingPunct="1">
                        <a:lnSpc>
                          <a:spcPct val="100000"/>
                        </a:lnSpc>
                        <a:spcBef>
                          <a:spcPts val="0"/>
                        </a:spcBef>
                        <a:spcAft>
                          <a:spcPts val="0"/>
                        </a:spcAft>
                        <a:buClrTx/>
                        <a:buSzTx/>
                        <a:buFontTx/>
                        <a:buNone/>
                        <a:tabLst/>
                        <a:defRPr/>
                      </a:pPr>
                      <a:r>
                        <a:rPr lang="fr-FR" sz="1200" b="1" i="1" kern="1200" dirty="0">
                          <a:solidFill>
                            <a:srgbClr val="604A7B"/>
                          </a:solidFill>
                          <a:effectLst/>
                          <a:latin typeface="+mn-lt"/>
                          <a:ea typeface="+mn-ea"/>
                          <a:cs typeface="+mn-cs"/>
                        </a:rPr>
                        <a:t>64%</a:t>
                      </a:r>
                      <a:endParaRPr lang="fr-FR" sz="1200" i="1" kern="1200" dirty="0">
                        <a:solidFill>
                          <a:srgbClr val="604A7B"/>
                        </a:solidFill>
                        <a:effectLst/>
                        <a:latin typeface="+mn-lt"/>
                        <a:ea typeface="+mn-ea"/>
                        <a:cs typeface="+mn-cs"/>
                      </a:endParaRPr>
                    </a:p>
                  </a:txBody>
                  <a:tcPr marL="7620" marR="7620" marT="7620" marB="0" anchor="ctr">
                    <a:solidFill>
                      <a:schemeClr val="bg1">
                        <a:alpha val="20000"/>
                      </a:schemeClr>
                    </a:solidFill>
                  </a:tcPr>
                </a:tc>
                <a:tc>
                  <a:txBody>
                    <a:bodyPr/>
                    <a:lstStyle/>
                    <a:p>
                      <a:pPr marL="0" algn="ctr" defTabSz="457200" rtl="0" eaLnBrk="1" fontAlgn="ctr" latinLnBrk="0" hangingPunct="1"/>
                      <a:r>
                        <a:rPr lang="fr-FR" sz="1600" b="1" u="none" strike="noStrike" kern="1200" dirty="0">
                          <a:solidFill>
                            <a:schemeClr val="tx1">
                              <a:lumMod val="75000"/>
                              <a:lumOff val="25000"/>
                            </a:schemeClr>
                          </a:solidFill>
                          <a:effectLst/>
                        </a:rPr>
                        <a:t>33%</a:t>
                      </a:r>
                    </a:p>
                    <a:p>
                      <a:pPr marL="0" algn="ctr" defTabSz="457200" rtl="0" eaLnBrk="1" fontAlgn="ctr" latinLnBrk="0" hangingPunct="1"/>
                      <a:endParaRPr lang="fr-FR" sz="1400" b="0" i="1" u="none" strike="noStrike" kern="1200" dirty="0">
                        <a:solidFill>
                          <a:schemeClr val="tx1">
                            <a:lumMod val="75000"/>
                            <a:lumOff val="25000"/>
                          </a:schemeClr>
                        </a:solidFill>
                        <a:effectLst/>
                        <a:latin typeface="+mn-lt"/>
                        <a:ea typeface="+mn-ea"/>
                        <a:cs typeface="+mn-cs"/>
                      </a:endParaRPr>
                    </a:p>
                    <a:p>
                      <a:pPr marL="0" marR="0" indent="0" algn="ctr" defTabSz="457200" rtl="0" eaLnBrk="1" fontAlgn="ctr" latinLnBrk="0" hangingPunct="1">
                        <a:lnSpc>
                          <a:spcPct val="100000"/>
                        </a:lnSpc>
                        <a:spcBef>
                          <a:spcPts val="0"/>
                        </a:spcBef>
                        <a:spcAft>
                          <a:spcPts val="0"/>
                        </a:spcAft>
                        <a:buClrTx/>
                        <a:buSzTx/>
                        <a:buFontTx/>
                        <a:buNone/>
                        <a:tabLst/>
                        <a:defRPr/>
                      </a:pPr>
                      <a:r>
                        <a:rPr lang="fr-FR" sz="1200" b="1" i="1" kern="1200" dirty="0">
                          <a:solidFill>
                            <a:srgbClr val="604A7B"/>
                          </a:solidFill>
                          <a:effectLst/>
                          <a:latin typeface="+mn-lt"/>
                          <a:ea typeface="+mn-ea"/>
                          <a:cs typeface="+mn-cs"/>
                        </a:rPr>
                        <a:t>36%</a:t>
                      </a:r>
                      <a:endParaRPr lang="fr-FR" sz="1200" i="1" kern="1200" dirty="0">
                        <a:solidFill>
                          <a:srgbClr val="604A7B"/>
                        </a:solidFill>
                        <a:effectLst/>
                        <a:latin typeface="+mn-lt"/>
                        <a:ea typeface="+mn-ea"/>
                        <a:cs typeface="+mn-cs"/>
                      </a:endParaRPr>
                    </a:p>
                  </a:txBody>
                  <a:tcPr marL="7620" marR="7620" marT="7620" marB="0" anchor="ctr">
                    <a:solidFill>
                      <a:schemeClr val="bg1">
                        <a:alpha val="20000"/>
                      </a:schemeClr>
                    </a:solidFill>
                  </a:tcPr>
                </a:tc>
                <a:tc>
                  <a:txBody>
                    <a:bodyPr/>
                    <a:lstStyle/>
                    <a:p>
                      <a:pPr marL="0" algn="ctr" defTabSz="457200" rtl="0" eaLnBrk="1" fontAlgn="b" latinLnBrk="0" hangingPunct="1"/>
                      <a:endParaRPr lang="fr-FR" sz="1400" i="1" u="none" strike="noStrike" kern="1200" dirty="0">
                        <a:solidFill>
                          <a:schemeClr val="accent5">
                            <a:lumMod val="75000"/>
                          </a:schemeClr>
                        </a:solidFill>
                        <a:effectLst/>
                      </a:endParaRPr>
                    </a:p>
                    <a:p>
                      <a:pPr marL="0" algn="ctr" defTabSz="457200" rtl="0" eaLnBrk="1" fontAlgn="b" latinLnBrk="0" hangingPunct="1"/>
                      <a:r>
                        <a:rPr lang="fr-FR" sz="1400" i="1" u="none" strike="noStrike" kern="1200" dirty="0">
                          <a:solidFill>
                            <a:schemeClr val="accent5">
                              <a:lumMod val="75000"/>
                            </a:schemeClr>
                          </a:solidFill>
                          <a:effectLst/>
                        </a:rPr>
                        <a:t>1 453</a:t>
                      </a:r>
                    </a:p>
                    <a:p>
                      <a:pPr marL="0" algn="ctr" defTabSz="457200" rtl="0" eaLnBrk="1" fontAlgn="b" latinLnBrk="0" hangingPunct="1"/>
                      <a:endParaRPr lang="fr-FR" sz="1400" i="1" u="none" strike="noStrike" kern="1200" dirty="0">
                        <a:solidFill>
                          <a:schemeClr val="accent5">
                            <a:lumMod val="75000"/>
                          </a:schemeClr>
                        </a:solidFill>
                        <a:effectLst/>
                        <a:latin typeface="+mn-lt"/>
                        <a:ea typeface="+mn-ea"/>
                        <a:cs typeface="+mn-cs"/>
                      </a:endParaRPr>
                    </a:p>
                    <a:p>
                      <a:pPr marL="0" algn="ctr" defTabSz="457200" rtl="0" eaLnBrk="1" fontAlgn="b" latinLnBrk="0" hangingPunct="1"/>
                      <a:endParaRPr lang="fr-FR" sz="1400" i="1" u="none" strike="noStrike" kern="1200" dirty="0">
                        <a:solidFill>
                          <a:schemeClr val="accent5">
                            <a:lumMod val="75000"/>
                          </a:schemeClr>
                        </a:solidFill>
                        <a:effectLst/>
                        <a:latin typeface="+mn-lt"/>
                        <a:ea typeface="+mn-ea"/>
                        <a:cs typeface="+mn-cs"/>
                      </a:endParaRPr>
                    </a:p>
                    <a:p>
                      <a:pPr marL="0" algn="ctr" defTabSz="457200" rtl="0" eaLnBrk="1" fontAlgn="b" latinLnBrk="0" hangingPunct="1"/>
                      <a:endParaRPr lang="fr-FR" sz="1400" i="1" u="none" strike="noStrike" kern="1200" dirty="0">
                        <a:solidFill>
                          <a:schemeClr val="accent5">
                            <a:lumMod val="75000"/>
                          </a:schemeClr>
                        </a:solidFill>
                        <a:effectLst/>
                        <a:latin typeface="+mn-lt"/>
                        <a:ea typeface="+mn-ea"/>
                        <a:cs typeface="+mn-cs"/>
                      </a:endParaRPr>
                    </a:p>
                  </a:txBody>
                  <a:tcPr marL="7620" marR="7620" marT="7620" marB="0" anchor="ctr">
                    <a:solidFill>
                      <a:schemeClr val="bg1">
                        <a:alpha val="20000"/>
                      </a:schemeClr>
                    </a:solidFill>
                  </a:tcPr>
                </a:tc>
                <a:extLst>
                  <a:ext uri="{0D108BD9-81ED-4DB2-BD59-A6C34878D82A}">
                    <a16:rowId xmlns:a16="http://schemas.microsoft.com/office/drawing/2014/main" val="4257065049"/>
                  </a:ext>
                </a:extLst>
              </a:tr>
            </a:tbl>
          </a:graphicData>
        </a:graphic>
      </p:graphicFrame>
      <p:sp>
        <p:nvSpPr>
          <p:cNvPr id="5" name="Espace réservé du numéro de diapositive 4">
            <a:extLst>
              <a:ext uri="{FF2B5EF4-FFF2-40B4-BE49-F238E27FC236}">
                <a16:creationId xmlns:a16="http://schemas.microsoft.com/office/drawing/2014/main" id="{DBF5F060-1F8D-4346-A7E7-C06B36DF0F17}"/>
              </a:ext>
            </a:extLst>
          </p:cNvPr>
          <p:cNvSpPr>
            <a:spLocks noGrp="1"/>
          </p:cNvSpPr>
          <p:nvPr>
            <p:ph type="sldNum" sz="quarter" idx="12"/>
          </p:nvPr>
        </p:nvSpPr>
        <p:spPr/>
        <p:txBody>
          <a:bodyPr/>
          <a:lstStyle/>
          <a:p>
            <a:fld id="{F428713F-B67B-40CC-85DD-1D86B6204E19}" type="slidenum">
              <a:rPr lang="fr-FR" smtClean="0"/>
              <a:pPr/>
              <a:t>22</a:t>
            </a:fld>
            <a:endParaRPr lang="fr-FR" dirty="0"/>
          </a:p>
        </p:txBody>
      </p:sp>
    </p:spTree>
    <p:extLst>
      <p:ext uri="{BB962C8B-B14F-4D97-AF65-F5344CB8AC3E}">
        <p14:creationId xmlns:p14="http://schemas.microsoft.com/office/powerpoint/2010/main" val="1321739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B141E3-6735-4EC8-A07E-0DCE2F9E3C9C}"/>
              </a:ext>
            </a:extLst>
          </p:cNvPr>
          <p:cNvSpPr>
            <a:spLocks noGrp="1"/>
          </p:cNvSpPr>
          <p:nvPr>
            <p:ph type="title"/>
          </p:nvPr>
        </p:nvSpPr>
        <p:spPr>
          <a:xfrm>
            <a:off x="314350" y="133971"/>
            <a:ext cx="9570720" cy="944948"/>
          </a:xfrm>
        </p:spPr>
        <p:txBody>
          <a:bodyPr>
            <a:noAutofit/>
          </a:bodyPr>
          <a:lstStyle/>
          <a:p>
            <a:r>
              <a:rPr lang="fr-FR" sz="2600" dirty="0"/>
              <a:t>Obtenir un rendez-vous par téléphone pour un contrôle périodique de la vue pour un nouveau patient</a:t>
            </a:r>
          </a:p>
        </p:txBody>
      </p:sp>
      <p:sp>
        <p:nvSpPr>
          <p:cNvPr id="3" name="Espace réservé du contenu 2">
            <a:extLst>
              <a:ext uri="{FF2B5EF4-FFF2-40B4-BE49-F238E27FC236}">
                <a16:creationId xmlns:a16="http://schemas.microsoft.com/office/drawing/2014/main" id="{EA05DA6F-32B6-4324-8889-257DAD058FC5}"/>
              </a:ext>
            </a:extLst>
          </p:cNvPr>
          <p:cNvSpPr>
            <a:spLocks noGrp="1"/>
          </p:cNvSpPr>
          <p:nvPr>
            <p:ph idx="1"/>
          </p:nvPr>
        </p:nvSpPr>
        <p:spPr>
          <a:xfrm>
            <a:off x="524811" y="5309185"/>
            <a:ext cx="9994952" cy="1152143"/>
          </a:xfrm>
        </p:spPr>
        <p:txBody>
          <a:bodyPr>
            <a:normAutofit/>
          </a:bodyPr>
          <a:lstStyle/>
          <a:p>
            <a:r>
              <a:rPr lang="fr-FR" b="1" dirty="0">
                <a:solidFill>
                  <a:schemeClr val="accent5"/>
                </a:solidFill>
              </a:rPr>
              <a:t>Scénario 1</a:t>
            </a:r>
            <a:r>
              <a:rPr lang="fr-FR" dirty="0"/>
              <a:t> : l’amélioration de la moyenne est due essentiellement à la </a:t>
            </a:r>
            <a:r>
              <a:rPr lang="fr-FR" dirty="0">
                <a:solidFill>
                  <a:schemeClr val="accent5"/>
                </a:solidFill>
              </a:rPr>
              <a:t>réduction des RDV donnés au-delà de deux mois</a:t>
            </a:r>
            <a:endParaRPr lang="fr-FR" sz="1800" u="sng" dirty="0">
              <a:solidFill>
                <a:schemeClr val="accent5"/>
              </a:solidFill>
            </a:endParaRPr>
          </a:p>
          <a:p>
            <a:r>
              <a:rPr lang="fr-FR" b="1" dirty="0">
                <a:solidFill>
                  <a:schemeClr val="accent5"/>
                </a:solidFill>
              </a:rPr>
              <a:t>67%</a:t>
            </a:r>
            <a:r>
              <a:rPr lang="fr-FR" b="1" dirty="0">
                <a:solidFill>
                  <a:schemeClr val="bg2">
                    <a:lumMod val="50000"/>
                  </a:schemeClr>
                </a:solidFill>
              </a:rPr>
              <a:t> </a:t>
            </a:r>
            <a:r>
              <a:rPr lang="fr-FR" dirty="0"/>
              <a:t>des appels ont abouti à un rendez-vous </a:t>
            </a:r>
            <a:r>
              <a:rPr lang="fr-FR" sz="1800" dirty="0"/>
              <a:t>(64% en 2019)</a:t>
            </a:r>
            <a:r>
              <a:rPr lang="fr-FR" dirty="0"/>
              <a:t>.</a:t>
            </a:r>
          </a:p>
        </p:txBody>
      </p:sp>
      <p:sp>
        <p:nvSpPr>
          <p:cNvPr id="4" name="Rectangle 3">
            <a:extLst>
              <a:ext uri="{FF2B5EF4-FFF2-40B4-BE49-F238E27FC236}">
                <a16:creationId xmlns:a16="http://schemas.microsoft.com/office/drawing/2014/main" id="{5E84530F-EAAB-4CB3-8FF5-4569A94A87DE}"/>
              </a:ext>
            </a:extLst>
          </p:cNvPr>
          <p:cNvSpPr/>
          <p:nvPr/>
        </p:nvSpPr>
        <p:spPr>
          <a:xfrm>
            <a:off x="9748192" y="6182225"/>
            <a:ext cx="1628192" cy="461665"/>
          </a:xfrm>
          <a:prstGeom prst="rect">
            <a:avLst/>
          </a:prstGeom>
          <a:solidFill>
            <a:schemeClr val="accent1">
              <a:lumMod val="20000"/>
              <a:lumOff val="80000"/>
            </a:schemeClr>
          </a:solidFill>
        </p:spPr>
        <p:txBody>
          <a:bodyPr wrap="square">
            <a:spAutoFit/>
          </a:bodyPr>
          <a:lstStyle/>
          <a:p>
            <a:pPr algn="ctr"/>
            <a:r>
              <a:rPr lang="fr-FR" sz="1200" dirty="0">
                <a:solidFill>
                  <a:schemeClr val="accent1">
                    <a:lumMod val="50000"/>
                  </a:schemeClr>
                </a:solidFill>
              </a:rPr>
              <a:t>Pour plus de détails, voir Annexe 1</a:t>
            </a:r>
          </a:p>
        </p:txBody>
      </p:sp>
      <p:sp>
        <p:nvSpPr>
          <p:cNvPr id="7" name="Rectangle 6">
            <a:extLst>
              <a:ext uri="{FF2B5EF4-FFF2-40B4-BE49-F238E27FC236}">
                <a16:creationId xmlns:a16="http://schemas.microsoft.com/office/drawing/2014/main" id="{89634CB4-9932-4628-962A-51E89CF59AAC}"/>
              </a:ext>
            </a:extLst>
          </p:cNvPr>
          <p:cNvSpPr/>
          <p:nvPr/>
        </p:nvSpPr>
        <p:spPr>
          <a:xfrm>
            <a:off x="333044" y="1245474"/>
            <a:ext cx="1632177" cy="584775"/>
          </a:xfrm>
          <a:prstGeom prst="rect">
            <a:avLst/>
          </a:prstGeom>
          <a:solidFill>
            <a:schemeClr val="accent5">
              <a:lumMod val="20000"/>
              <a:lumOff val="80000"/>
            </a:schemeClr>
          </a:solidFill>
          <a:ln>
            <a:solidFill>
              <a:srgbClr val="6076B4"/>
            </a:solidFill>
          </a:ln>
        </p:spPr>
        <p:txBody>
          <a:bodyPr wrap="none">
            <a:spAutoFit/>
          </a:bodyPr>
          <a:lstStyle/>
          <a:p>
            <a:pPr algn="ctr" fontAlgn="ctr"/>
            <a:r>
              <a:rPr lang="fr-FR" sz="2000" b="1" u="none" strike="noStrike" cap="small" baseline="0" dirty="0">
                <a:solidFill>
                  <a:schemeClr val="accent5">
                    <a:lumMod val="75000"/>
                  </a:schemeClr>
                </a:solidFill>
                <a:effectLst/>
              </a:rPr>
              <a:t>Scénario 1</a:t>
            </a:r>
          </a:p>
          <a:p>
            <a:pPr algn="ctr" fontAlgn="ctr"/>
            <a:r>
              <a:rPr lang="fr-FR" sz="1200" b="1" u="none" strike="noStrike" dirty="0">
                <a:solidFill>
                  <a:schemeClr val="accent5">
                    <a:lumMod val="75000"/>
                  </a:schemeClr>
                </a:solidFill>
                <a:effectLst/>
              </a:rPr>
              <a:t>Contrôle périodique</a:t>
            </a:r>
          </a:p>
        </p:txBody>
      </p:sp>
      <p:pic>
        <p:nvPicPr>
          <p:cNvPr id="6" name="Image 5">
            <a:extLst>
              <a:ext uri="{FF2B5EF4-FFF2-40B4-BE49-F238E27FC236}">
                <a16:creationId xmlns:a16="http://schemas.microsoft.com/office/drawing/2014/main" id="{9AE499CD-2075-4600-BE3F-42A6977B82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9070" y="1245474"/>
            <a:ext cx="6246434" cy="3849002"/>
          </a:xfrm>
          <a:prstGeom prst="rect">
            <a:avLst/>
          </a:prstGeom>
        </p:spPr>
      </p:pic>
      <p:sp>
        <p:nvSpPr>
          <p:cNvPr id="5" name="Espace réservé du numéro de diapositive 4">
            <a:extLst>
              <a:ext uri="{FF2B5EF4-FFF2-40B4-BE49-F238E27FC236}">
                <a16:creationId xmlns:a16="http://schemas.microsoft.com/office/drawing/2014/main" id="{9E85B191-382E-4F91-8DF0-7B9F8B45B0E3}"/>
              </a:ext>
            </a:extLst>
          </p:cNvPr>
          <p:cNvSpPr>
            <a:spLocks noGrp="1"/>
          </p:cNvSpPr>
          <p:nvPr>
            <p:ph type="sldNum" sz="quarter" idx="12"/>
          </p:nvPr>
        </p:nvSpPr>
        <p:spPr/>
        <p:txBody>
          <a:bodyPr/>
          <a:lstStyle/>
          <a:p>
            <a:fld id="{F428713F-B67B-40CC-85DD-1D86B6204E19}" type="slidenum">
              <a:rPr lang="fr-FR" smtClean="0"/>
              <a:pPr/>
              <a:t>23</a:t>
            </a:fld>
            <a:endParaRPr lang="fr-FR" dirty="0"/>
          </a:p>
        </p:txBody>
      </p:sp>
    </p:spTree>
    <p:extLst>
      <p:ext uri="{BB962C8B-B14F-4D97-AF65-F5344CB8AC3E}">
        <p14:creationId xmlns:p14="http://schemas.microsoft.com/office/powerpoint/2010/main" val="3564989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B141E3-6735-4EC8-A07E-0DCE2F9E3C9C}"/>
              </a:ext>
            </a:extLst>
          </p:cNvPr>
          <p:cNvSpPr>
            <a:spLocks noGrp="1"/>
          </p:cNvSpPr>
          <p:nvPr>
            <p:ph type="title"/>
          </p:nvPr>
        </p:nvSpPr>
        <p:spPr>
          <a:xfrm>
            <a:off x="337950" y="130826"/>
            <a:ext cx="9106747" cy="816979"/>
          </a:xfrm>
        </p:spPr>
        <p:txBody>
          <a:bodyPr>
            <a:normAutofit fontScale="90000"/>
          </a:bodyPr>
          <a:lstStyle/>
          <a:p>
            <a:r>
              <a:rPr lang="fr-FR" sz="2900" dirty="0"/>
              <a:t>Obtenir un rendez-vous par téléphone pour une apparition de symptômes </a:t>
            </a:r>
            <a:r>
              <a:rPr lang="fr-FR" sz="2000" dirty="0"/>
              <a:t>(points noirs, filaments, etc.) </a:t>
            </a:r>
            <a:endParaRPr lang="fr-FR" sz="2400" dirty="0"/>
          </a:p>
        </p:txBody>
      </p:sp>
      <p:sp>
        <p:nvSpPr>
          <p:cNvPr id="3" name="Espace réservé du contenu 2">
            <a:extLst>
              <a:ext uri="{FF2B5EF4-FFF2-40B4-BE49-F238E27FC236}">
                <a16:creationId xmlns:a16="http://schemas.microsoft.com/office/drawing/2014/main" id="{EA05DA6F-32B6-4324-8889-257DAD058FC5}"/>
              </a:ext>
            </a:extLst>
          </p:cNvPr>
          <p:cNvSpPr>
            <a:spLocks noGrp="1"/>
          </p:cNvSpPr>
          <p:nvPr>
            <p:ph idx="1"/>
          </p:nvPr>
        </p:nvSpPr>
        <p:spPr>
          <a:xfrm>
            <a:off x="119336" y="2983762"/>
            <a:ext cx="3616922" cy="3322028"/>
          </a:xfrm>
        </p:spPr>
        <p:txBody>
          <a:bodyPr>
            <a:noAutofit/>
          </a:bodyPr>
          <a:lstStyle/>
          <a:p>
            <a:pPr>
              <a:lnSpc>
                <a:spcPct val="110000"/>
              </a:lnSpc>
            </a:pPr>
            <a:r>
              <a:rPr lang="fr-FR" b="1" dirty="0">
                <a:solidFill>
                  <a:schemeClr val="accent5"/>
                </a:solidFill>
              </a:rPr>
              <a:t>Scénario 2 </a:t>
            </a:r>
            <a:r>
              <a:rPr lang="fr-FR" dirty="0"/>
              <a:t>: </a:t>
            </a:r>
            <a:r>
              <a:rPr lang="fr-FR" sz="1800" dirty="0"/>
              <a:t>La moyenne et le délai médian augmentent un peu (+5 et +4 jours). </a:t>
            </a:r>
          </a:p>
          <a:p>
            <a:pPr marL="354013" indent="0">
              <a:lnSpc>
                <a:spcPct val="110000"/>
              </a:lnSpc>
              <a:buNone/>
            </a:pPr>
            <a:r>
              <a:rPr lang="fr-FR" sz="1800" dirty="0"/>
              <a:t>La crise Covid-19 provoque une augmentation du nombre de patients qui souhaitent rapidement consulter, alors qu’ils n’avaient pas pu venir lors du confinement.</a:t>
            </a:r>
          </a:p>
        </p:txBody>
      </p:sp>
      <p:sp>
        <p:nvSpPr>
          <p:cNvPr id="5" name="Rectangle 4">
            <a:extLst>
              <a:ext uri="{FF2B5EF4-FFF2-40B4-BE49-F238E27FC236}">
                <a16:creationId xmlns:a16="http://schemas.microsoft.com/office/drawing/2014/main" id="{D3410FA4-3B4A-482E-BA85-E388EB3C2E9E}"/>
              </a:ext>
            </a:extLst>
          </p:cNvPr>
          <p:cNvSpPr/>
          <p:nvPr/>
        </p:nvSpPr>
        <p:spPr>
          <a:xfrm>
            <a:off x="10273888" y="5758546"/>
            <a:ext cx="1604768" cy="461665"/>
          </a:xfrm>
          <a:prstGeom prst="rect">
            <a:avLst/>
          </a:prstGeom>
          <a:solidFill>
            <a:schemeClr val="accent1">
              <a:lumMod val="20000"/>
              <a:lumOff val="80000"/>
            </a:schemeClr>
          </a:solidFill>
        </p:spPr>
        <p:txBody>
          <a:bodyPr wrap="square">
            <a:spAutoFit/>
          </a:bodyPr>
          <a:lstStyle/>
          <a:p>
            <a:pPr algn="ctr"/>
            <a:r>
              <a:rPr lang="fr-FR" sz="1200" dirty="0">
                <a:solidFill>
                  <a:schemeClr val="accent1">
                    <a:lumMod val="50000"/>
                  </a:schemeClr>
                </a:solidFill>
              </a:rPr>
              <a:t>Pour plus de détails, voir Annexe 1</a:t>
            </a:r>
          </a:p>
        </p:txBody>
      </p:sp>
      <p:sp>
        <p:nvSpPr>
          <p:cNvPr id="7" name="Rectangle 6">
            <a:extLst>
              <a:ext uri="{FF2B5EF4-FFF2-40B4-BE49-F238E27FC236}">
                <a16:creationId xmlns:a16="http://schemas.microsoft.com/office/drawing/2014/main" id="{D2070E62-EA8E-45E9-ADBF-EE7F7E9393B6}"/>
              </a:ext>
            </a:extLst>
          </p:cNvPr>
          <p:cNvSpPr/>
          <p:nvPr/>
        </p:nvSpPr>
        <p:spPr>
          <a:xfrm>
            <a:off x="146196" y="1673396"/>
            <a:ext cx="2016899" cy="584775"/>
          </a:xfrm>
          <a:prstGeom prst="rect">
            <a:avLst/>
          </a:prstGeom>
          <a:solidFill>
            <a:schemeClr val="accent5">
              <a:lumMod val="20000"/>
              <a:lumOff val="80000"/>
            </a:schemeClr>
          </a:solidFill>
          <a:ln>
            <a:solidFill>
              <a:srgbClr val="6076B4"/>
            </a:solidFill>
          </a:ln>
        </p:spPr>
        <p:txBody>
          <a:bodyPr wrap="square">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fr-FR" sz="2000" b="1" u="none" strike="noStrike" cap="small" baseline="0" dirty="0">
                <a:solidFill>
                  <a:schemeClr val="accent5">
                    <a:lumMod val="75000"/>
                  </a:schemeClr>
                </a:solidFill>
                <a:effectLst/>
              </a:rPr>
              <a:t>Scénario 2</a:t>
            </a:r>
          </a:p>
          <a:p>
            <a:pPr algn="ctr" fontAlgn="ctr"/>
            <a:r>
              <a:rPr lang="fr-FR" sz="1200" b="1" u="none" strike="noStrike" kern="1200" dirty="0">
                <a:solidFill>
                  <a:schemeClr val="accent5">
                    <a:lumMod val="75000"/>
                  </a:schemeClr>
                </a:solidFill>
                <a:effectLst/>
                <a:latin typeface="+mn-lt"/>
                <a:ea typeface="+mn-ea"/>
                <a:cs typeface="+mn-cs"/>
              </a:rPr>
              <a:t>Apparition de symptômes</a:t>
            </a:r>
          </a:p>
        </p:txBody>
      </p:sp>
      <p:pic>
        <p:nvPicPr>
          <p:cNvPr id="10" name="Image 9">
            <a:extLst>
              <a:ext uri="{FF2B5EF4-FFF2-40B4-BE49-F238E27FC236}">
                <a16:creationId xmlns:a16="http://schemas.microsoft.com/office/drawing/2014/main" id="{C66EDAFE-F06B-406D-A488-30E1DD142C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6130" y="2983762"/>
            <a:ext cx="5891097" cy="3630047"/>
          </a:xfrm>
          <a:prstGeom prst="rect">
            <a:avLst/>
          </a:prstGeom>
        </p:spPr>
      </p:pic>
      <p:sp>
        <p:nvSpPr>
          <p:cNvPr id="4" name="Espace réservé du numéro de diapositive 3">
            <a:extLst>
              <a:ext uri="{FF2B5EF4-FFF2-40B4-BE49-F238E27FC236}">
                <a16:creationId xmlns:a16="http://schemas.microsoft.com/office/drawing/2014/main" id="{9B2C43DB-E820-43B7-8671-339A9358A038}"/>
              </a:ext>
            </a:extLst>
          </p:cNvPr>
          <p:cNvSpPr>
            <a:spLocks noGrp="1"/>
          </p:cNvSpPr>
          <p:nvPr>
            <p:ph type="sldNum" sz="quarter" idx="12"/>
          </p:nvPr>
        </p:nvSpPr>
        <p:spPr/>
        <p:txBody>
          <a:bodyPr/>
          <a:lstStyle/>
          <a:p>
            <a:fld id="{F428713F-B67B-40CC-85DD-1D86B6204E19}" type="slidenum">
              <a:rPr lang="fr-FR" smtClean="0"/>
              <a:pPr/>
              <a:t>24</a:t>
            </a:fld>
            <a:endParaRPr lang="fr-FR" dirty="0"/>
          </a:p>
        </p:txBody>
      </p:sp>
      <p:graphicFrame>
        <p:nvGraphicFramePr>
          <p:cNvPr id="9" name="Espace réservé du contenu 3">
            <a:extLst>
              <a:ext uri="{FF2B5EF4-FFF2-40B4-BE49-F238E27FC236}">
                <a16:creationId xmlns:a16="http://schemas.microsoft.com/office/drawing/2014/main" id="{C5FDD650-1973-44A8-923F-6C6025DBEEA1}"/>
              </a:ext>
            </a:extLst>
          </p:cNvPr>
          <p:cNvGraphicFramePr>
            <a:graphicFrameLocks/>
          </p:cNvGraphicFramePr>
          <p:nvPr>
            <p:extLst>
              <p:ext uri="{D42A27DB-BD31-4B8C-83A1-F6EECF244321}">
                <p14:modId xmlns:p14="http://schemas.microsoft.com/office/powerpoint/2010/main" val="2324317700"/>
              </p:ext>
            </p:extLst>
          </p:nvPr>
        </p:nvGraphicFramePr>
        <p:xfrm>
          <a:off x="2295832" y="1338708"/>
          <a:ext cx="7600336" cy="1455420"/>
        </p:xfrm>
        <a:graphic>
          <a:graphicData uri="http://schemas.openxmlformats.org/drawingml/2006/table">
            <a:tbl>
              <a:tblPr firstRow="1" bandRow="1">
                <a:tableStyleId>{5FD0F851-EC5A-4D38-B0AD-8093EC10F338}</a:tableStyleId>
              </a:tblPr>
              <a:tblGrid>
                <a:gridCol w="1703593">
                  <a:extLst>
                    <a:ext uri="{9D8B030D-6E8A-4147-A177-3AD203B41FA5}">
                      <a16:colId xmlns:a16="http://schemas.microsoft.com/office/drawing/2014/main" val="4095920800"/>
                    </a:ext>
                  </a:extLst>
                </a:gridCol>
                <a:gridCol w="1323684">
                  <a:extLst>
                    <a:ext uri="{9D8B030D-6E8A-4147-A177-3AD203B41FA5}">
                      <a16:colId xmlns:a16="http://schemas.microsoft.com/office/drawing/2014/main" val="3599076000"/>
                    </a:ext>
                  </a:extLst>
                </a:gridCol>
                <a:gridCol w="1306633">
                  <a:extLst>
                    <a:ext uri="{9D8B030D-6E8A-4147-A177-3AD203B41FA5}">
                      <a16:colId xmlns:a16="http://schemas.microsoft.com/office/drawing/2014/main" val="4042446114"/>
                    </a:ext>
                  </a:extLst>
                </a:gridCol>
                <a:gridCol w="1306633">
                  <a:extLst>
                    <a:ext uri="{9D8B030D-6E8A-4147-A177-3AD203B41FA5}">
                      <a16:colId xmlns:a16="http://schemas.microsoft.com/office/drawing/2014/main" val="1304663705"/>
                    </a:ext>
                  </a:extLst>
                </a:gridCol>
                <a:gridCol w="1306633">
                  <a:extLst>
                    <a:ext uri="{9D8B030D-6E8A-4147-A177-3AD203B41FA5}">
                      <a16:colId xmlns:a16="http://schemas.microsoft.com/office/drawing/2014/main" val="559748700"/>
                    </a:ext>
                  </a:extLst>
                </a:gridCol>
                <a:gridCol w="653160">
                  <a:extLst>
                    <a:ext uri="{9D8B030D-6E8A-4147-A177-3AD203B41FA5}">
                      <a16:colId xmlns:a16="http://schemas.microsoft.com/office/drawing/2014/main" val="1399631183"/>
                    </a:ext>
                  </a:extLst>
                </a:gridCol>
              </a:tblGrid>
              <a:tr h="426486">
                <a:tc>
                  <a:txBody>
                    <a:bodyPr/>
                    <a:lstStyle/>
                    <a:p>
                      <a:pPr algn="ctr" fontAlgn="ctr"/>
                      <a:endParaRPr lang="fr-FR" sz="1400" b="1" i="0" u="none" strike="noStrike" dirty="0">
                        <a:solidFill>
                          <a:schemeClr val="tx1">
                            <a:lumMod val="75000"/>
                            <a:lumOff val="25000"/>
                          </a:schemeClr>
                        </a:solidFill>
                        <a:effectLst/>
                        <a:latin typeface="+mn-lt"/>
                      </a:endParaRPr>
                    </a:p>
                  </a:txBody>
                  <a:tcPr marL="13864" marR="13864" marT="13864" marB="0" anchor="ctr">
                    <a:solidFill>
                      <a:schemeClr val="accent5">
                        <a:lumMod val="20000"/>
                        <a:lumOff val="80000"/>
                      </a:schemeClr>
                    </a:solidFill>
                  </a:tcPr>
                </a:tc>
                <a:tc>
                  <a:txBody>
                    <a:bodyPr/>
                    <a:lstStyle/>
                    <a:p>
                      <a:pPr algn="ctr" fontAlgn="ctr"/>
                      <a:r>
                        <a:rPr lang="fr-FR" sz="1400" b="1" u="none" strike="noStrike" dirty="0">
                          <a:solidFill>
                            <a:schemeClr val="tx1">
                              <a:lumMod val="75000"/>
                              <a:lumOff val="25000"/>
                            </a:schemeClr>
                          </a:solidFill>
                          <a:effectLst/>
                        </a:rPr>
                        <a:t>Moyenne</a:t>
                      </a:r>
                      <a:endParaRPr lang="fr-FR" sz="1400" b="1"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400" b="1" u="none" strike="noStrike" dirty="0">
                          <a:solidFill>
                            <a:schemeClr val="tx1">
                              <a:lumMod val="75000"/>
                              <a:lumOff val="25000"/>
                            </a:schemeClr>
                          </a:solidFill>
                          <a:effectLst/>
                        </a:rPr>
                        <a:t>Médiane</a:t>
                      </a:r>
                    </a:p>
                    <a:p>
                      <a:pPr algn="ctr" fontAlgn="ctr"/>
                      <a:r>
                        <a:rPr lang="fr-FR" sz="1400" b="1" u="none" strike="noStrike" dirty="0">
                          <a:solidFill>
                            <a:schemeClr val="tx1">
                              <a:lumMod val="75000"/>
                              <a:lumOff val="25000"/>
                            </a:schemeClr>
                          </a:solidFill>
                          <a:effectLst/>
                        </a:rPr>
                        <a:t>(50%)</a:t>
                      </a:r>
                      <a:endParaRPr lang="fr-FR" sz="1400" b="1"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400" b="1" u="none" strike="noStrike" dirty="0">
                          <a:solidFill>
                            <a:schemeClr val="tx1">
                              <a:lumMod val="75000"/>
                              <a:lumOff val="25000"/>
                            </a:schemeClr>
                          </a:solidFill>
                          <a:effectLst/>
                        </a:rPr>
                        <a:t>Proportion de RDV obtenus</a:t>
                      </a:r>
                      <a:endParaRPr lang="fr-FR" sz="1400" b="1"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fr-FR" sz="1400" b="1" u="none" strike="noStrike" kern="1200" dirty="0">
                          <a:solidFill>
                            <a:schemeClr val="tx1">
                              <a:lumMod val="75000"/>
                              <a:lumOff val="25000"/>
                            </a:schemeClr>
                          </a:solidFill>
                          <a:effectLst/>
                        </a:rPr>
                        <a:t>Echecs de rdv</a:t>
                      </a:r>
                      <a:endParaRPr lang="fr-FR" sz="1400" b="1" i="0" u="none" strike="noStrike" kern="1200" dirty="0">
                        <a:solidFill>
                          <a:schemeClr val="tx1">
                            <a:lumMod val="75000"/>
                            <a:lumOff val="25000"/>
                          </a:schemeClr>
                        </a:solidFill>
                        <a:effectLst/>
                        <a:latin typeface="+mn-lt"/>
                        <a:ea typeface="+mn-ea"/>
                        <a:cs typeface="+mn-cs"/>
                      </a:endParaRPr>
                    </a:p>
                  </a:txBody>
                  <a:tcPr marL="7620" marR="7620" marT="7620" marB="0" anchor="ctr">
                    <a:solidFill>
                      <a:schemeClr val="accent5">
                        <a:lumMod val="20000"/>
                        <a:lumOff val="80000"/>
                      </a:schemeClr>
                    </a:solidFill>
                  </a:tcPr>
                </a:tc>
                <a:tc>
                  <a:txBody>
                    <a:bodyPr/>
                    <a:lstStyle/>
                    <a:p>
                      <a:pPr algn="ctr" fontAlgn="ctr"/>
                      <a:r>
                        <a:rPr lang="fr-FR" sz="1400" b="0" i="1" u="none" strike="noStrike" kern="1200" dirty="0">
                          <a:solidFill>
                            <a:schemeClr val="accent5">
                              <a:lumMod val="75000"/>
                            </a:schemeClr>
                          </a:solidFill>
                          <a:effectLst/>
                        </a:rPr>
                        <a:t>n</a:t>
                      </a:r>
                      <a:endParaRPr lang="fr-FR" sz="1400" b="0" i="1" u="none" strike="noStrike" kern="1200" dirty="0">
                        <a:solidFill>
                          <a:schemeClr val="accent5">
                            <a:lumMod val="75000"/>
                          </a:schemeClr>
                        </a:solidFill>
                        <a:effectLst/>
                        <a:latin typeface="+mn-lt"/>
                        <a:ea typeface="+mn-ea"/>
                        <a:cs typeface="+mn-cs"/>
                      </a:endParaRPr>
                    </a:p>
                  </a:txBody>
                  <a:tcPr marL="13864" marR="13864" marT="13864" marB="0" anchor="ctr">
                    <a:solidFill>
                      <a:schemeClr val="accent5">
                        <a:lumMod val="20000"/>
                        <a:lumOff val="80000"/>
                      </a:schemeClr>
                    </a:solidFill>
                  </a:tcPr>
                </a:tc>
                <a:extLst>
                  <a:ext uri="{0D108BD9-81ED-4DB2-BD59-A6C34878D82A}">
                    <a16:rowId xmlns:a16="http://schemas.microsoft.com/office/drawing/2014/main" val="677978759"/>
                  </a:ext>
                </a:extLst>
              </a:tr>
              <a:tr h="583606">
                <a:tc>
                  <a:txBody>
                    <a:bodyPr/>
                    <a:lstStyle/>
                    <a:p>
                      <a:pPr algn="ctr" fontAlgn="ctr"/>
                      <a:r>
                        <a:rPr lang="fr-FR" sz="2000" b="1" u="none" strike="noStrike" cap="small" baseline="0" dirty="0">
                          <a:solidFill>
                            <a:schemeClr val="accent5">
                              <a:lumMod val="75000"/>
                            </a:schemeClr>
                          </a:solidFill>
                          <a:effectLst/>
                        </a:rPr>
                        <a:t>Scénario 2</a:t>
                      </a:r>
                    </a:p>
                    <a:p>
                      <a:pPr algn="ctr" fontAlgn="ctr"/>
                      <a:r>
                        <a:rPr lang="fr-FR" sz="1200" b="1" u="none" strike="noStrike" dirty="0">
                          <a:solidFill>
                            <a:schemeClr val="accent5">
                              <a:lumMod val="75000"/>
                            </a:schemeClr>
                          </a:solidFill>
                          <a:effectLst/>
                        </a:rPr>
                        <a:t>Contrôle périodique</a:t>
                      </a:r>
                    </a:p>
                  </a:txBody>
                  <a:tcPr marL="7620" marR="7620" marT="7620" marB="0" anchor="ctr">
                    <a:solidFill>
                      <a:schemeClr val="bg1">
                        <a:alpha val="20000"/>
                      </a:schemeClr>
                    </a:solidFill>
                  </a:tcPr>
                </a:tc>
                <a:tc>
                  <a:txBody>
                    <a:bodyPr/>
                    <a:lstStyle/>
                    <a:p>
                      <a:pPr marL="0" algn="ctr" defTabSz="457200" rtl="0" eaLnBrk="1" fontAlgn="ctr" latinLnBrk="0" hangingPunct="1"/>
                      <a:r>
                        <a:rPr lang="fr-FR" sz="1600" b="1" u="none" strike="noStrike" kern="1200" dirty="0">
                          <a:solidFill>
                            <a:schemeClr val="tx1">
                              <a:lumMod val="75000"/>
                              <a:lumOff val="25000"/>
                            </a:schemeClr>
                          </a:solidFill>
                          <a:effectLst/>
                        </a:rPr>
                        <a:t>32</a:t>
                      </a:r>
                    </a:p>
                  </a:txBody>
                  <a:tcPr marL="7620" marR="7620" marT="7620" marB="0" anchor="ctr">
                    <a:solidFill>
                      <a:schemeClr val="bg1">
                        <a:alpha val="20000"/>
                      </a:schemeClr>
                    </a:solidFill>
                  </a:tcPr>
                </a:tc>
                <a:tc>
                  <a:txBody>
                    <a:bodyPr/>
                    <a:lstStyle/>
                    <a:p>
                      <a:pPr marL="0" algn="ctr" defTabSz="457200" rtl="0" eaLnBrk="1" fontAlgn="ctr" latinLnBrk="0" hangingPunct="1"/>
                      <a:r>
                        <a:rPr lang="fr-FR" sz="1600" b="0" u="none" strike="noStrike" kern="1200" dirty="0">
                          <a:solidFill>
                            <a:schemeClr val="tx1">
                              <a:lumMod val="75000"/>
                              <a:lumOff val="25000"/>
                            </a:schemeClr>
                          </a:solidFill>
                          <a:effectLst/>
                        </a:rPr>
                        <a:t>14</a:t>
                      </a:r>
                    </a:p>
                  </a:txBody>
                  <a:tcPr marL="7620" marR="7620" marT="7620" marB="0" anchor="ctr">
                    <a:solidFill>
                      <a:schemeClr val="bg1">
                        <a:alpha val="20000"/>
                      </a:schemeClr>
                    </a:solidFill>
                  </a:tcPr>
                </a:tc>
                <a:tc>
                  <a:txBody>
                    <a:bodyPr/>
                    <a:lstStyle/>
                    <a:p>
                      <a:pPr marL="0" algn="ctr" defTabSz="457200" rtl="0" eaLnBrk="1" fontAlgn="ctr" latinLnBrk="0" hangingPunct="1"/>
                      <a:r>
                        <a:rPr lang="fr-FR" sz="1600" b="1" u="none" strike="noStrike" kern="1200" dirty="0">
                          <a:solidFill>
                            <a:schemeClr val="tx1">
                              <a:lumMod val="75000"/>
                              <a:lumOff val="25000"/>
                            </a:schemeClr>
                          </a:solidFill>
                          <a:effectLst/>
                        </a:rPr>
                        <a:t>45%</a:t>
                      </a:r>
                    </a:p>
                  </a:txBody>
                  <a:tcPr marL="7620" marR="7620" marT="7620" marB="0" anchor="ctr">
                    <a:solidFill>
                      <a:schemeClr val="bg1">
                        <a:alpha val="20000"/>
                      </a:schemeClr>
                    </a:solidFill>
                  </a:tcPr>
                </a:tc>
                <a:tc>
                  <a:txBody>
                    <a:bodyPr/>
                    <a:lstStyle/>
                    <a:p>
                      <a:pPr marL="0" algn="ctr" defTabSz="457200" rtl="0" eaLnBrk="1" fontAlgn="ctr" latinLnBrk="0" hangingPunct="1"/>
                      <a:r>
                        <a:rPr lang="fr-FR" sz="1600" b="1" u="none" strike="noStrike" kern="1200" dirty="0">
                          <a:solidFill>
                            <a:schemeClr val="tx1">
                              <a:lumMod val="75000"/>
                              <a:lumOff val="25000"/>
                            </a:schemeClr>
                          </a:solidFill>
                          <a:effectLst/>
                        </a:rPr>
                        <a:t>55%</a:t>
                      </a:r>
                    </a:p>
                  </a:txBody>
                  <a:tcPr marL="7620" marR="7620" marT="7620" marB="0" anchor="ctr">
                    <a:solidFill>
                      <a:schemeClr val="bg1">
                        <a:alpha val="20000"/>
                      </a:schemeClr>
                    </a:solidFill>
                  </a:tcPr>
                </a:tc>
                <a:tc>
                  <a:txBody>
                    <a:bodyPr/>
                    <a:lstStyle/>
                    <a:p>
                      <a:pPr marL="0" algn="ctr" defTabSz="457200" rtl="0" eaLnBrk="1" fontAlgn="b" latinLnBrk="0" hangingPunct="1"/>
                      <a:endParaRPr lang="fr-FR" sz="1400" i="1" u="none" strike="noStrike" kern="1200" dirty="0">
                        <a:solidFill>
                          <a:schemeClr val="accent5">
                            <a:lumMod val="75000"/>
                          </a:schemeClr>
                        </a:solidFill>
                        <a:effectLst/>
                      </a:endParaRPr>
                    </a:p>
                    <a:p>
                      <a:pPr marL="0" algn="ctr" defTabSz="457200" rtl="0" eaLnBrk="1" fontAlgn="b" latinLnBrk="0" hangingPunct="1"/>
                      <a:r>
                        <a:rPr lang="fr-FR" sz="1400" i="1" u="none" strike="noStrike" kern="1200" dirty="0">
                          <a:solidFill>
                            <a:schemeClr val="accent5">
                              <a:lumMod val="75000"/>
                            </a:schemeClr>
                          </a:solidFill>
                          <a:effectLst/>
                        </a:rPr>
                        <a:t>1 384</a:t>
                      </a:r>
                      <a:endParaRPr lang="fr-FR" sz="1400" i="1" u="none" strike="noStrike" kern="1200" dirty="0">
                        <a:solidFill>
                          <a:schemeClr val="accent5">
                            <a:lumMod val="75000"/>
                          </a:schemeClr>
                        </a:solidFill>
                        <a:effectLst/>
                        <a:latin typeface="+mn-lt"/>
                        <a:ea typeface="+mn-ea"/>
                        <a:cs typeface="+mn-cs"/>
                      </a:endParaRPr>
                    </a:p>
                    <a:p>
                      <a:pPr marL="0" algn="ctr" defTabSz="457200" rtl="0" eaLnBrk="1" fontAlgn="b" latinLnBrk="0" hangingPunct="1"/>
                      <a:endParaRPr lang="fr-FR" sz="1400" i="1" u="none" strike="noStrike" kern="1200" dirty="0">
                        <a:solidFill>
                          <a:schemeClr val="accent5">
                            <a:lumMod val="75000"/>
                          </a:schemeClr>
                        </a:solidFill>
                        <a:effectLst/>
                        <a:latin typeface="+mn-lt"/>
                        <a:ea typeface="+mn-ea"/>
                        <a:cs typeface="+mn-cs"/>
                      </a:endParaRPr>
                    </a:p>
                  </a:txBody>
                  <a:tcPr marL="7620" marR="7620" marT="7620" marB="0" anchor="ctr">
                    <a:solidFill>
                      <a:schemeClr val="bg1">
                        <a:alpha val="20000"/>
                      </a:schemeClr>
                    </a:solidFill>
                  </a:tcPr>
                </a:tc>
                <a:extLst>
                  <a:ext uri="{0D108BD9-81ED-4DB2-BD59-A6C34878D82A}">
                    <a16:rowId xmlns:a16="http://schemas.microsoft.com/office/drawing/2014/main" val="4257065049"/>
                  </a:ext>
                </a:extLst>
              </a:tr>
              <a:tr h="331289">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fr-FR" sz="1200" b="1" i="1" kern="1200" dirty="0">
                          <a:solidFill>
                            <a:schemeClr val="accent4"/>
                          </a:solidFill>
                          <a:effectLst/>
                          <a:latin typeface="+mn-lt"/>
                          <a:ea typeface="+mn-ea"/>
                          <a:cs typeface="+mn-cs"/>
                        </a:rPr>
                        <a:t>en 2019</a:t>
                      </a:r>
                      <a:endParaRPr lang="fr-FR" sz="1200" b="0" i="1"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defTabSz="457200" rtl="0" eaLnBrk="1" fontAlgn="ctr" latinLnBrk="0" hangingPunct="1">
                        <a:lnSpc>
                          <a:spcPct val="100000"/>
                        </a:lnSpc>
                        <a:spcBef>
                          <a:spcPts val="0"/>
                        </a:spcBef>
                        <a:spcAft>
                          <a:spcPts val="0"/>
                        </a:spcAft>
                        <a:buClrTx/>
                        <a:buSzTx/>
                        <a:buFontTx/>
                        <a:buNone/>
                        <a:tabLst/>
                        <a:defRPr/>
                      </a:pPr>
                      <a:endParaRPr lang="fr-FR" sz="1200" b="0" i="1"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endParaRPr>
                    </a:p>
                  </a:txBody>
                  <a:tcPr marL="7620" marR="7620" marT="7620" marB="0" anchor="ctr">
                    <a:solidFill>
                      <a:schemeClr val="bg1">
                        <a:alpha val="20000"/>
                      </a:schemeClr>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fr-FR" sz="1200" b="1" i="1" kern="1200" dirty="0">
                          <a:solidFill>
                            <a:schemeClr val="accent4"/>
                          </a:solidFill>
                          <a:effectLst/>
                          <a:latin typeface="+mn-lt"/>
                          <a:ea typeface="+mn-ea"/>
                          <a:cs typeface="+mn-cs"/>
                        </a:rPr>
                        <a:t>27</a:t>
                      </a:r>
                      <a:endParaRPr lang="fr-FR" sz="1200" i="1" kern="1200" dirty="0">
                        <a:solidFill>
                          <a:schemeClr val="accent4"/>
                        </a:solidFill>
                        <a:effectLst/>
                        <a:latin typeface="+mn-lt"/>
                        <a:ea typeface="+mn-ea"/>
                        <a:cs typeface="+mn-cs"/>
                      </a:endParaRPr>
                    </a:p>
                    <a:p>
                      <a:pPr marL="0" marR="0" indent="0" algn="ctr" defTabSz="457200" rtl="0" eaLnBrk="1" fontAlgn="ctr" latinLnBrk="0" hangingPunct="1">
                        <a:lnSpc>
                          <a:spcPct val="100000"/>
                        </a:lnSpc>
                        <a:spcBef>
                          <a:spcPts val="0"/>
                        </a:spcBef>
                        <a:spcAft>
                          <a:spcPts val="0"/>
                        </a:spcAft>
                        <a:buClrTx/>
                        <a:buSzTx/>
                        <a:buFontTx/>
                        <a:buNone/>
                        <a:tabLst/>
                        <a:defRPr/>
                      </a:pPr>
                      <a:endParaRPr lang="fr-FR" sz="1200" i="1" kern="1200" dirty="0">
                        <a:solidFill>
                          <a:schemeClr val="accent4"/>
                        </a:solidFill>
                        <a:effectLst/>
                        <a:latin typeface="+mn-lt"/>
                        <a:ea typeface="+mn-ea"/>
                        <a:cs typeface="+mn-cs"/>
                      </a:endParaRPr>
                    </a:p>
                  </a:txBody>
                  <a:tcPr marL="7620" marR="7620" marT="7620" marB="0" anchor="ctr">
                    <a:solidFill>
                      <a:schemeClr val="bg1">
                        <a:alpha val="20000"/>
                      </a:schemeClr>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fr-FR" sz="1200" b="1" i="1" kern="1200" dirty="0">
                          <a:solidFill>
                            <a:schemeClr val="accent4"/>
                          </a:solidFill>
                          <a:effectLst/>
                          <a:latin typeface="+mn-lt"/>
                          <a:ea typeface="+mn-ea"/>
                          <a:cs typeface="+mn-cs"/>
                        </a:rPr>
                        <a:t>10</a:t>
                      </a:r>
                      <a:endParaRPr lang="fr-FR" sz="1200" i="1" kern="1200" dirty="0">
                        <a:solidFill>
                          <a:schemeClr val="accent4"/>
                        </a:solidFill>
                        <a:effectLst/>
                        <a:latin typeface="+mn-lt"/>
                        <a:ea typeface="+mn-ea"/>
                        <a:cs typeface="+mn-cs"/>
                      </a:endParaRPr>
                    </a:p>
                    <a:p>
                      <a:pPr marL="0" marR="0" indent="0" algn="ctr" defTabSz="457200" rtl="0" eaLnBrk="1" fontAlgn="ctr" latinLnBrk="0" hangingPunct="1">
                        <a:lnSpc>
                          <a:spcPct val="100000"/>
                        </a:lnSpc>
                        <a:spcBef>
                          <a:spcPts val="0"/>
                        </a:spcBef>
                        <a:spcAft>
                          <a:spcPts val="0"/>
                        </a:spcAft>
                        <a:buClrTx/>
                        <a:buSzTx/>
                        <a:buFontTx/>
                        <a:buNone/>
                        <a:tabLst/>
                        <a:defRPr/>
                      </a:pPr>
                      <a:endParaRPr lang="fr-FR" sz="1200" i="1" kern="1200" dirty="0">
                        <a:solidFill>
                          <a:schemeClr val="accent4"/>
                        </a:solidFill>
                        <a:effectLst/>
                        <a:latin typeface="+mn-lt"/>
                        <a:ea typeface="+mn-ea"/>
                        <a:cs typeface="+mn-cs"/>
                      </a:endParaRPr>
                    </a:p>
                  </a:txBody>
                  <a:tcPr marL="7620" marR="7620" marT="7620" marB="0" anchor="ctr">
                    <a:solidFill>
                      <a:schemeClr val="bg1">
                        <a:alpha val="20000"/>
                      </a:schemeClr>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fr-FR" sz="1200" b="1" i="1" kern="1200" dirty="0">
                          <a:solidFill>
                            <a:schemeClr val="accent4"/>
                          </a:solidFill>
                          <a:effectLst/>
                          <a:latin typeface="+mn-lt"/>
                          <a:ea typeface="+mn-ea"/>
                          <a:cs typeface="+mn-cs"/>
                        </a:rPr>
                        <a:t>51%</a:t>
                      </a:r>
                      <a:endParaRPr lang="fr-FR" sz="1200" i="1" kern="1200" dirty="0">
                        <a:solidFill>
                          <a:schemeClr val="accent4"/>
                        </a:solidFill>
                        <a:effectLst/>
                        <a:latin typeface="+mn-lt"/>
                        <a:ea typeface="+mn-ea"/>
                        <a:cs typeface="+mn-cs"/>
                      </a:endParaRPr>
                    </a:p>
                    <a:p>
                      <a:pPr marL="0" marR="0" indent="0" algn="ctr" defTabSz="457200" rtl="0" eaLnBrk="1" fontAlgn="ctr" latinLnBrk="0" hangingPunct="1">
                        <a:lnSpc>
                          <a:spcPct val="100000"/>
                        </a:lnSpc>
                        <a:spcBef>
                          <a:spcPts val="0"/>
                        </a:spcBef>
                        <a:spcAft>
                          <a:spcPts val="0"/>
                        </a:spcAft>
                        <a:buClrTx/>
                        <a:buSzTx/>
                        <a:buFontTx/>
                        <a:buNone/>
                        <a:tabLst/>
                        <a:defRPr/>
                      </a:pPr>
                      <a:endParaRPr lang="fr-FR" sz="1200" i="1" kern="1200" dirty="0">
                        <a:solidFill>
                          <a:schemeClr val="accent4"/>
                        </a:solidFill>
                        <a:effectLst/>
                        <a:latin typeface="+mn-lt"/>
                        <a:ea typeface="+mn-ea"/>
                        <a:cs typeface="+mn-cs"/>
                      </a:endParaRPr>
                    </a:p>
                  </a:txBody>
                  <a:tcPr marL="7620" marR="7620" marT="7620" marB="0" anchor="ctr">
                    <a:solidFill>
                      <a:schemeClr val="bg1">
                        <a:alpha val="20000"/>
                      </a:schemeClr>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fr-FR" sz="1200" b="1" i="1" kern="1200" dirty="0">
                          <a:solidFill>
                            <a:schemeClr val="accent4"/>
                          </a:solidFill>
                          <a:effectLst/>
                          <a:latin typeface="+mn-lt"/>
                          <a:ea typeface="+mn-ea"/>
                          <a:cs typeface="+mn-cs"/>
                        </a:rPr>
                        <a:t>49%</a:t>
                      </a:r>
                      <a:endParaRPr lang="fr-FR" sz="1200" i="1" kern="1200" dirty="0">
                        <a:solidFill>
                          <a:schemeClr val="accent4"/>
                        </a:solidFill>
                        <a:effectLst/>
                        <a:latin typeface="+mn-lt"/>
                        <a:ea typeface="+mn-ea"/>
                        <a:cs typeface="+mn-cs"/>
                      </a:endParaRPr>
                    </a:p>
                    <a:p>
                      <a:pPr marL="0" marR="0" indent="0" algn="ctr" defTabSz="457200" rtl="0" eaLnBrk="1" fontAlgn="ctr" latinLnBrk="0" hangingPunct="1">
                        <a:lnSpc>
                          <a:spcPct val="100000"/>
                        </a:lnSpc>
                        <a:spcBef>
                          <a:spcPts val="0"/>
                        </a:spcBef>
                        <a:spcAft>
                          <a:spcPts val="0"/>
                        </a:spcAft>
                        <a:buClrTx/>
                        <a:buSzTx/>
                        <a:buFontTx/>
                        <a:buNone/>
                        <a:tabLst/>
                        <a:defRPr/>
                      </a:pPr>
                      <a:endParaRPr lang="fr-FR" sz="1200" i="1" kern="1200" dirty="0">
                        <a:solidFill>
                          <a:schemeClr val="accent4"/>
                        </a:solidFill>
                        <a:effectLst/>
                        <a:latin typeface="+mn-lt"/>
                        <a:ea typeface="+mn-ea"/>
                        <a:cs typeface="+mn-cs"/>
                      </a:endParaRPr>
                    </a:p>
                  </a:txBody>
                  <a:tcPr marL="7620" marR="7620" marT="7620" marB="0" anchor="ctr">
                    <a:solidFill>
                      <a:schemeClr val="bg1">
                        <a:alpha val="20000"/>
                      </a:schemeClr>
                    </a:solidFill>
                  </a:tcPr>
                </a:tc>
                <a:tc>
                  <a:txBody>
                    <a:bodyPr/>
                    <a:lstStyle/>
                    <a:p>
                      <a:pPr marL="0" algn="ctr" defTabSz="457200" rtl="0" eaLnBrk="1" fontAlgn="b" latinLnBrk="0" hangingPunct="1"/>
                      <a:endParaRPr lang="fr-FR" sz="1400" i="1" u="none" strike="noStrike" kern="1200" dirty="0">
                        <a:solidFill>
                          <a:schemeClr val="accent4"/>
                        </a:solidFill>
                        <a:effectLst/>
                        <a:latin typeface="+mn-lt"/>
                        <a:ea typeface="+mn-ea"/>
                        <a:cs typeface="+mn-cs"/>
                      </a:endParaRPr>
                    </a:p>
                  </a:txBody>
                  <a:tcPr marL="7620" marR="7620" marT="7620" marB="0" anchor="ctr">
                    <a:solidFill>
                      <a:schemeClr val="bg1">
                        <a:alpha val="20000"/>
                      </a:schemeClr>
                    </a:solidFill>
                  </a:tcPr>
                </a:tc>
                <a:extLst>
                  <a:ext uri="{0D108BD9-81ED-4DB2-BD59-A6C34878D82A}">
                    <a16:rowId xmlns:a16="http://schemas.microsoft.com/office/drawing/2014/main" val="3655828224"/>
                  </a:ext>
                </a:extLst>
              </a:tr>
            </a:tbl>
          </a:graphicData>
        </a:graphic>
      </p:graphicFrame>
    </p:spTree>
    <p:extLst>
      <p:ext uri="{BB962C8B-B14F-4D97-AF65-F5344CB8AC3E}">
        <p14:creationId xmlns:p14="http://schemas.microsoft.com/office/powerpoint/2010/main" val="1042900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38357"/>
            <a:ext cx="10407040" cy="600364"/>
          </a:xfrm>
        </p:spPr>
        <p:txBody>
          <a:bodyPr>
            <a:normAutofit/>
          </a:bodyPr>
          <a:lstStyle/>
          <a:p>
            <a:r>
              <a:rPr lang="fr-FR" dirty="0"/>
              <a:t>L’obtention ou l’échec d’une prise de RDV selon les scénarios</a:t>
            </a:r>
          </a:p>
        </p:txBody>
      </p:sp>
      <p:sp>
        <p:nvSpPr>
          <p:cNvPr id="3" name="Espace réservé du contenu 2"/>
          <p:cNvSpPr>
            <a:spLocks noGrp="1"/>
          </p:cNvSpPr>
          <p:nvPr>
            <p:ph idx="1"/>
          </p:nvPr>
        </p:nvSpPr>
        <p:spPr>
          <a:xfrm>
            <a:off x="508973" y="5191776"/>
            <a:ext cx="9226687" cy="1520617"/>
          </a:xfrm>
        </p:spPr>
        <p:txBody>
          <a:bodyPr>
            <a:normAutofit/>
          </a:bodyPr>
          <a:lstStyle/>
          <a:p>
            <a:r>
              <a:rPr lang="fr-FR" sz="1600" b="1" dirty="0">
                <a:solidFill>
                  <a:schemeClr val="accent5"/>
                </a:solidFill>
              </a:rPr>
              <a:t>Scénario 1 : </a:t>
            </a:r>
            <a:r>
              <a:rPr lang="fr-FR" sz="1600" dirty="0"/>
              <a:t>la proportion de RDV obtenus </a:t>
            </a:r>
            <a:r>
              <a:rPr lang="fr-FR" sz="1600" b="1" dirty="0">
                <a:solidFill>
                  <a:schemeClr val="accent5"/>
                </a:solidFill>
              </a:rPr>
              <a:t>augmente de 3%</a:t>
            </a:r>
            <a:r>
              <a:rPr lang="fr-FR" sz="1600" dirty="0"/>
              <a:t> par rapport à 2019</a:t>
            </a:r>
            <a:endParaRPr lang="fr-FR" sz="1400" i="1" dirty="0">
              <a:solidFill>
                <a:schemeClr val="accent4"/>
              </a:solidFill>
            </a:endParaRPr>
          </a:p>
          <a:p>
            <a:r>
              <a:rPr lang="fr-FR" sz="1600" b="1" dirty="0">
                <a:solidFill>
                  <a:schemeClr val="accent5"/>
                </a:solidFill>
              </a:rPr>
              <a:t>Scénario 2 : </a:t>
            </a:r>
            <a:r>
              <a:rPr lang="fr-FR" sz="1600" dirty="0"/>
              <a:t>la proportion de RDV obtenus </a:t>
            </a:r>
            <a:r>
              <a:rPr lang="fr-FR" sz="1600" b="1" dirty="0">
                <a:solidFill>
                  <a:schemeClr val="accent5"/>
                </a:solidFill>
              </a:rPr>
              <a:t>diminue</a:t>
            </a:r>
            <a:r>
              <a:rPr lang="fr-FR" sz="1600" dirty="0"/>
              <a:t> et malgré le renvoi du secrétariat vers un site en ligne, 21% ne parviennent pas à obtenir un RDV.</a:t>
            </a:r>
          </a:p>
          <a:p>
            <a:pPr marL="342900" lvl="1" indent="-342900">
              <a:lnSpc>
                <a:spcPct val="120000"/>
              </a:lnSpc>
              <a:spcAft>
                <a:spcPts val="1200"/>
              </a:spcAft>
              <a:buClr>
                <a:schemeClr val="tx2"/>
              </a:buClr>
            </a:pPr>
            <a:r>
              <a:rPr lang="fr-FR" sz="1600" b="1" dirty="0">
                <a:solidFill>
                  <a:schemeClr val="accent5"/>
                </a:solidFill>
              </a:rPr>
              <a:t>Scénario 1 et 2 </a:t>
            </a:r>
            <a:r>
              <a:rPr lang="fr-FR" sz="1600" b="1" dirty="0">
                <a:solidFill>
                  <a:schemeClr val="tx1">
                    <a:lumMod val="65000"/>
                    <a:lumOff val="35000"/>
                  </a:schemeClr>
                </a:solidFill>
              </a:rPr>
              <a:t>: le patient est renvoyé sur Internet </a:t>
            </a:r>
            <a:r>
              <a:rPr lang="fr-FR" sz="1600" dirty="0">
                <a:solidFill>
                  <a:schemeClr val="tx1">
                    <a:lumMod val="65000"/>
                    <a:lumOff val="35000"/>
                  </a:schemeClr>
                </a:solidFill>
              </a:rPr>
              <a:t>dans </a:t>
            </a:r>
            <a:r>
              <a:rPr lang="fr-FR" sz="1600" b="1" dirty="0">
                <a:solidFill>
                  <a:schemeClr val="tx1">
                    <a:lumMod val="65000"/>
                    <a:lumOff val="35000"/>
                  </a:schemeClr>
                </a:solidFill>
              </a:rPr>
              <a:t>30% </a:t>
            </a:r>
            <a:r>
              <a:rPr lang="fr-FR" sz="1600" dirty="0">
                <a:solidFill>
                  <a:schemeClr val="tx1">
                    <a:lumMod val="65000"/>
                    <a:lumOff val="35000"/>
                  </a:schemeClr>
                </a:solidFill>
              </a:rPr>
              <a:t>des cas </a:t>
            </a:r>
            <a:r>
              <a:rPr lang="fr-FR" sz="1400" dirty="0">
                <a:solidFill>
                  <a:schemeClr val="accent4"/>
                </a:solidFill>
              </a:rPr>
              <a:t>(10% en 2019</a:t>
            </a:r>
            <a:r>
              <a:rPr lang="fr-FR" sz="1400" i="1" dirty="0">
                <a:solidFill>
                  <a:schemeClr val="accent4"/>
                </a:solidFill>
              </a:rPr>
              <a:t>)</a:t>
            </a:r>
            <a:endParaRPr lang="fr-FR" sz="1600" dirty="0">
              <a:solidFill>
                <a:schemeClr val="tx1">
                  <a:lumMod val="65000"/>
                  <a:lumOff val="35000"/>
                </a:schemeClr>
              </a:solidFill>
            </a:endParaRPr>
          </a:p>
        </p:txBody>
      </p:sp>
      <p:sp>
        <p:nvSpPr>
          <p:cNvPr id="4" name="Espace réservé du numéro de diapositive 3">
            <a:extLst>
              <a:ext uri="{FF2B5EF4-FFF2-40B4-BE49-F238E27FC236}">
                <a16:creationId xmlns:a16="http://schemas.microsoft.com/office/drawing/2014/main" id="{01386881-6821-4488-9C27-54E0A490287C}"/>
              </a:ext>
            </a:extLst>
          </p:cNvPr>
          <p:cNvSpPr>
            <a:spLocks noGrp="1"/>
          </p:cNvSpPr>
          <p:nvPr>
            <p:ph type="sldNum" sz="quarter" idx="12"/>
          </p:nvPr>
        </p:nvSpPr>
        <p:spPr/>
        <p:txBody>
          <a:bodyPr/>
          <a:lstStyle/>
          <a:p>
            <a:fld id="{F428713F-B67B-40CC-85DD-1D86B6204E19}" type="slidenum">
              <a:rPr lang="fr-FR" smtClean="0"/>
              <a:pPr/>
              <a:t>25</a:t>
            </a:fld>
            <a:endParaRPr lang="fr-FR" dirty="0"/>
          </a:p>
        </p:txBody>
      </p:sp>
      <p:graphicFrame>
        <p:nvGraphicFramePr>
          <p:cNvPr id="6" name="Tableau 5">
            <a:extLst>
              <a:ext uri="{FF2B5EF4-FFF2-40B4-BE49-F238E27FC236}">
                <a16:creationId xmlns:a16="http://schemas.microsoft.com/office/drawing/2014/main" id="{38E65904-0D3B-42A8-A03D-F0C6ADDDC62D}"/>
              </a:ext>
            </a:extLst>
          </p:cNvPr>
          <p:cNvGraphicFramePr>
            <a:graphicFrameLocks noGrp="1"/>
          </p:cNvGraphicFramePr>
          <p:nvPr>
            <p:extLst>
              <p:ext uri="{D42A27DB-BD31-4B8C-83A1-F6EECF244321}">
                <p14:modId xmlns:p14="http://schemas.microsoft.com/office/powerpoint/2010/main" val="3343467796"/>
              </p:ext>
            </p:extLst>
          </p:nvPr>
        </p:nvGraphicFramePr>
        <p:xfrm>
          <a:off x="642619" y="1038860"/>
          <a:ext cx="9081007" cy="3952777"/>
        </p:xfrm>
        <a:graphic>
          <a:graphicData uri="http://schemas.openxmlformats.org/drawingml/2006/table">
            <a:tbl>
              <a:tblPr firstRow="1">
                <a:tableStyleId>{5FD0F851-EC5A-4D38-B0AD-8093EC10F338}</a:tableStyleId>
              </a:tblPr>
              <a:tblGrid>
                <a:gridCol w="4107788">
                  <a:extLst>
                    <a:ext uri="{9D8B030D-6E8A-4147-A177-3AD203B41FA5}">
                      <a16:colId xmlns:a16="http://schemas.microsoft.com/office/drawing/2014/main" val="816352556"/>
                    </a:ext>
                  </a:extLst>
                </a:gridCol>
                <a:gridCol w="2124861">
                  <a:extLst>
                    <a:ext uri="{9D8B030D-6E8A-4147-A177-3AD203B41FA5}">
                      <a16:colId xmlns:a16="http://schemas.microsoft.com/office/drawing/2014/main" val="268668961"/>
                    </a:ext>
                  </a:extLst>
                </a:gridCol>
                <a:gridCol w="1709659">
                  <a:extLst>
                    <a:ext uri="{9D8B030D-6E8A-4147-A177-3AD203B41FA5}">
                      <a16:colId xmlns:a16="http://schemas.microsoft.com/office/drawing/2014/main" val="1208168206"/>
                    </a:ext>
                  </a:extLst>
                </a:gridCol>
                <a:gridCol w="1138699">
                  <a:extLst>
                    <a:ext uri="{9D8B030D-6E8A-4147-A177-3AD203B41FA5}">
                      <a16:colId xmlns:a16="http://schemas.microsoft.com/office/drawing/2014/main" val="3560724641"/>
                    </a:ext>
                  </a:extLst>
                </a:gridCol>
              </a:tblGrid>
              <a:tr h="521802">
                <a:tc>
                  <a:txBody>
                    <a:bodyPr/>
                    <a:lstStyle/>
                    <a:p>
                      <a:pPr algn="ctr" fontAlgn="ctr"/>
                      <a:r>
                        <a:rPr lang="fr-FR" sz="1800" u="none" strike="noStrike" dirty="0">
                          <a:effectLst/>
                        </a:rPr>
                        <a:t> </a:t>
                      </a:r>
                      <a:endParaRPr lang="fr-FR" sz="1800" b="0" i="0" u="none" strike="noStrike" dirty="0">
                        <a:solidFill>
                          <a:srgbClr val="000000"/>
                        </a:solidFill>
                        <a:effectLst/>
                        <a:latin typeface="Arial" panose="020B0604020202020204" pitchFamily="34" charset="0"/>
                      </a:endParaRPr>
                    </a:p>
                  </a:txBody>
                  <a:tcPr marL="7620" marR="7620" marT="7620" marB="0" anchor="ctr">
                    <a:lnR w="12700" cap="flat" cmpd="sng" algn="ctr">
                      <a:solidFill>
                        <a:schemeClr val="accent5"/>
                      </a:solidFill>
                      <a:prstDash val="solid"/>
                      <a:round/>
                      <a:headEnd type="none" w="med" len="med"/>
                      <a:tailEnd type="none" w="med" len="med"/>
                    </a:lnR>
                    <a:solidFill>
                      <a:schemeClr val="accent5">
                        <a:lumMod val="20000"/>
                        <a:lumOff val="80000"/>
                      </a:schemeClr>
                    </a:solidFill>
                  </a:tcPr>
                </a:tc>
                <a:tc>
                  <a:txBody>
                    <a:bodyPr/>
                    <a:lstStyle/>
                    <a:p>
                      <a:pPr algn="ctr" rtl="0" fontAlgn="ctr"/>
                      <a:r>
                        <a:rPr lang="fr-FR" sz="1400" u="none" strike="noStrike" dirty="0">
                          <a:effectLst/>
                        </a:rPr>
                        <a:t>Proportion de RDV obtenus</a:t>
                      </a:r>
                      <a:endParaRPr lang="fr-FR" sz="1400" b="1" i="0" u="none" strike="noStrike" dirty="0">
                        <a:solidFill>
                          <a:srgbClr val="404040"/>
                        </a:solidFill>
                        <a:effectLst/>
                        <a:latin typeface="Trebuchet MS" panose="020B0603020202020204" pitchFamily="34" charset="0"/>
                      </a:endParaRPr>
                    </a:p>
                  </a:txBody>
                  <a:tcPr marL="7620" marR="7620" marT="762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solidFill>
                      <a:schemeClr val="accent5">
                        <a:lumMod val="20000"/>
                        <a:lumOff val="80000"/>
                      </a:schemeClr>
                    </a:solidFill>
                  </a:tcPr>
                </a:tc>
                <a:tc>
                  <a:txBody>
                    <a:bodyPr/>
                    <a:lstStyle/>
                    <a:p>
                      <a:pPr algn="ctr" rtl="0" fontAlgn="ctr"/>
                      <a:r>
                        <a:rPr lang="fr-FR" sz="1400" u="none" strike="noStrike" dirty="0">
                          <a:effectLst/>
                        </a:rPr>
                        <a:t>Échecs de rdv </a:t>
                      </a:r>
                    </a:p>
                    <a:p>
                      <a:pPr algn="ctr" rtl="0" fontAlgn="ctr"/>
                      <a:r>
                        <a:rPr lang="fr-FR" sz="1400" u="none" strike="noStrike" dirty="0">
                          <a:effectLst/>
                        </a:rPr>
                        <a:t>tous motifs</a:t>
                      </a:r>
                      <a:endParaRPr lang="fr-FR" sz="1400" b="1" i="0" u="none" strike="noStrike" dirty="0">
                        <a:solidFill>
                          <a:srgbClr val="404040"/>
                        </a:solidFill>
                        <a:effectLst/>
                        <a:latin typeface="Trebuchet MS" panose="020B0603020202020204" pitchFamily="34" charset="0"/>
                      </a:endParaRPr>
                    </a:p>
                  </a:txBody>
                  <a:tcPr marL="7620" marR="7620" marT="762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solidFill>
                      <a:schemeClr val="accent5">
                        <a:lumMod val="20000"/>
                        <a:lumOff val="80000"/>
                      </a:schemeClr>
                    </a:solidFill>
                  </a:tcPr>
                </a:tc>
                <a:tc>
                  <a:txBody>
                    <a:bodyPr/>
                    <a:lstStyle/>
                    <a:p>
                      <a:pPr marL="0" algn="ctr" defTabSz="457200" rtl="0" eaLnBrk="1" fontAlgn="ctr" latinLnBrk="0" hangingPunct="1"/>
                      <a:r>
                        <a:rPr lang="fr-FR" sz="1400" i="1" u="none" strike="noStrike" kern="1200" dirty="0">
                          <a:solidFill>
                            <a:schemeClr val="accent5">
                              <a:lumMod val="75000"/>
                            </a:schemeClr>
                          </a:solidFill>
                          <a:effectLst/>
                          <a:latin typeface="+mn-lt"/>
                          <a:ea typeface="+mn-ea"/>
                          <a:cs typeface="+mn-cs"/>
                        </a:rPr>
                        <a:t>n</a:t>
                      </a:r>
                    </a:p>
                  </a:txBody>
                  <a:tcPr marL="7620" marR="7620" marT="7620" marB="0" anchor="ctr">
                    <a:lnL w="12700" cap="flat" cmpd="sng" algn="ctr">
                      <a:solidFill>
                        <a:schemeClr val="accent5"/>
                      </a:solidFill>
                      <a:prstDash val="solid"/>
                      <a:round/>
                      <a:headEnd type="none" w="med" len="med"/>
                      <a:tailEnd type="none" w="med" len="med"/>
                    </a:lnL>
                    <a:solidFill>
                      <a:schemeClr val="accent5">
                        <a:lumMod val="20000"/>
                        <a:lumOff val="80000"/>
                      </a:schemeClr>
                    </a:solidFill>
                  </a:tcPr>
                </a:tc>
                <a:extLst>
                  <a:ext uri="{0D108BD9-81ED-4DB2-BD59-A6C34878D82A}">
                    <a16:rowId xmlns:a16="http://schemas.microsoft.com/office/drawing/2014/main" val="312769889"/>
                  </a:ext>
                </a:extLst>
              </a:tr>
              <a:tr h="640810">
                <a:tc>
                  <a:txBody>
                    <a:bodyPr/>
                    <a:lstStyle/>
                    <a:p>
                      <a:pPr algn="ctr" rtl="0" fontAlgn="ctr"/>
                      <a:r>
                        <a:rPr lang="fr-FR" sz="1800" u="none" strike="noStrike" dirty="0">
                          <a:solidFill>
                            <a:schemeClr val="accent5"/>
                          </a:solidFill>
                          <a:effectLst/>
                        </a:rPr>
                        <a:t>Scénario 1 : Contrôle périodique</a:t>
                      </a:r>
                      <a:endParaRPr lang="fr-FR" sz="1800" b="1" i="0" u="none" strike="noStrike" dirty="0">
                        <a:solidFill>
                          <a:schemeClr val="accent5"/>
                        </a:solidFill>
                        <a:effectLst/>
                        <a:latin typeface="Trebuchet MS" panose="020B0603020202020204" pitchFamily="34" charset="0"/>
                      </a:endParaRPr>
                    </a:p>
                  </a:txBody>
                  <a:tcPr marL="7620" marR="7620" marT="7620" marB="0" anchor="ctr">
                    <a:lnR w="12700" cap="flat" cmpd="sng" algn="ctr">
                      <a:solidFill>
                        <a:schemeClr val="accent5"/>
                      </a:solidFill>
                      <a:prstDash val="solid"/>
                      <a:round/>
                      <a:headEnd type="none" w="med" len="med"/>
                      <a:tailEnd type="none" w="med" len="med"/>
                    </a:lnR>
                  </a:tcPr>
                </a:tc>
                <a:tc>
                  <a:txBody>
                    <a:bodyPr/>
                    <a:lstStyle/>
                    <a:p>
                      <a:pPr algn="ctr" rtl="0" fontAlgn="ctr"/>
                      <a:r>
                        <a:rPr lang="fr-FR" sz="1600" b="1" u="none" strike="noStrike" dirty="0">
                          <a:effectLst/>
                        </a:rPr>
                        <a:t>67%</a:t>
                      </a:r>
                      <a:endParaRPr lang="fr-FR" sz="1600" b="1" i="0" u="none" strike="noStrike" dirty="0">
                        <a:solidFill>
                          <a:srgbClr val="404040"/>
                        </a:solidFill>
                        <a:effectLst/>
                        <a:latin typeface="Trebuchet MS" panose="020B0603020202020204" pitchFamily="34" charset="0"/>
                      </a:endParaRPr>
                    </a:p>
                  </a:txBody>
                  <a:tcPr marL="7620" marR="7620" marT="762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tcPr>
                </a:tc>
                <a:tc>
                  <a:txBody>
                    <a:bodyPr/>
                    <a:lstStyle/>
                    <a:p>
                      <a:pPr algn="ctr" rtl="0" fontAlgn="ctr"/>
                      <a:r>
                        <a:rPr lang="fr-FR" sz="1600" b="1" u="none" strike="noStrike" dirty="0">
                          <a:effectLst/>
                        </a:rPr>
                        <a:t>33%</a:t>
                      </a:r>
                      <a:endParaRPr lang="fr-FR" sz="1600" b="1" i="0" u="none" strike="noStrike" dirty="0">
                        <a:solidFill>
                          <a:srgbClr val="404040"/>
                        </a:solidFill>
                        <a:effectLst/>
                        <a:latin typeface="Trebuchet MS" panose="020B0603020202020204" pitchFamily="34" charset="0"/>
                      </a:endParaRPr>
                    </a:p>
                  </a:txBody>
                  <a:tcPr marL="7620" marR="7620" marT="762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tcPr>
                </a:tc>
                <a:tc>
                  <a:txBody>
                    <a:bodyPr/>
                    <a:lstStyle/>
                    <a:p>
                      <a:pPr algn="ctr" rtl="0" fontAlgn="ctr"/>
                      <a:r>
                        <a:rPr lang="fr-FR" sz="1600" i="1" u="none" strike="noStrike" dirty="0">
                          <a:solidFill>
                            <a:schemeClr val="accent5">
                              <a:lumMod val="75000"/>
                            </a:schemeClr>
                          </a:solidFill>
                          <a:effectLst/>
                        </a:rPr>
                        <a:t>1 453</a:t>
                      </a:r>
                      <a:endParaRPr lang="fr-FR" sz="1600" b="0" i="1" u="none" strike="noStrike" dirty="0">
                        <a:solidFill>
                          <a:schemeClr val="accent5">
                            <a:lumMod val="75000"/>
                          </a:schemeClr>
                        </a:solidFill>
                        <a:effectLst/>
                        <a:latin typeface="Trebuchet MS" panose="020B0603020202020204" pitchFamily="34" charset="0"/>
                      </a:endParaRPr>
                    </a:p>
                  </a:txBody>
                  <a:tcPr marL="7620" marR="7620" marT="7620" marB="0" anchor="ctr">
                    <a:lnL w="12700" cap="flat" cmpd="sng" algn="ctr">
                      <a:solidFill>
                        <a:schemeClr val="accent5"/>
                      </a:solidFill>
                      <a:prstDash val="solid"/>
                      <a:round/>
                      <a:headEnd type="none" w="med" len="med"/>
                      <a:tailEnd type="none" w="med" len="med"/>
                    </a:lnL>
                  </a:tcPr>
                </a:tc>
                <a:extLst>
                  <a:ext uri="{0D108BD9-81ED-4DB2-BD59-A6C34878D82A}">
                    <a16:rowId xmlns:a16="http://schemas.microsoft.com/office/drawing/2014/main" val="4144727066"/>
                  </a:ext>
                </a:extLst>
              </a:tr>
              <a:tr h="228542">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r-FR" sz="1400" b="0" i="0" u="none" strike="noStrike" dirty="0">
                          <a:solidFill>
                            <a:schemeClr val="tx1">
                              <a:lumMod val="75000"/>
                              <a:lumOff val="25000"/>
                            </a:schemeClr>
                          </a:solidFill>
                          <a:effectLst/>
                          <a:latin typeface="+mn-lt"/>
                        </a:rPr>
                        <a:t>Après contact téléphonique  </a:t>
                      </a:r>
                    </a:p>
                  </a:txBody>
                  <a:tcPr marL="7620" marR="7620" marT="7620" marB="0" anchor="b">
                    <a:lnR w="12700" cap="flat" cmpd="sng" algn="ctr">
                      <a:solidFill>
                        <a:schemeClr val="accent5"/>
                      </a:solidFill>
                      <a:prstDash val="solid"/>
                      <a:round/>
                      <a:headEnd type="none" w="med" len="med"/>
                      <a:tailEnd type="none" w="med" len="med"/>
                    </a:lnR>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r-FR" sz="1400" b="0" i="0" u="none" strike="noStrike" dirty="0">
                          <a:solidFill>
                            <a:srgbClr val="000000"/>
                          </a:solidFill>
                          <a:effectLst/>
                          <a:latin typeface="+mn-lt"/>
                        </a:rPr>
                        <a:t>49%</a:t>
                      </a:r>
                    </a:p>
                  </a:txBody>
                  <a:tcPr marL="7620" marR="7620" marT="7620" marB="0" anchor="b">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r-FR" sz="1400" b="0" i="0" u="none" strike="noStrike" dirty="0">
                          <a:solidFill>
                            <a:srgbClr val="000000"/>
                          </a:solidFill>
                          <a:effectLst/>
                          <a:latin typeface="+mn-lt"/>
                        </a:rPr>
                        <a:t>20%</a:t>
                      </a:r>
                    </a:p>
                  </a:txBody>
                  <a:tcPr marL="7620" marR="7620" marT="7620" marB="0" anchor="b">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tcPr>
                </a:tc>
                <a:tc>
                  <a:txBody>
                    <a:bodyPr/>
                    <a:lstStyle/>
                    <a:p>
                      <a:pPr algn="l" fontAlgn="b"/>
                      <a:endParaRPr lang="fr-FR" sz="1100" b="0" i="1" u="none" strike="noStrike" dirty="0">
                        <a:solidFill>
                          <a:schemeClr val="accent5">
                            <a:lumMod val="75000"/>
                          </a:schemeClr>
                        </a:solidFill>
                        <a:effectLst/>
                        <a:latin typeface="Calibri" panose="020F0502020204030204" pitchFamily="34" charset="0"/>
                      </a:endParaRPr>
                    </a:p>
                  </a:txBody>
                  <a:tcPr marL="7620" marR="7620" marT="7620" marB="0" anchor="b">
                    <a:lnL w="12700" cap="flat" cmpd="sng" algn="ctr">
                      <a:solidFill>
                        <a:schemeClr val="accent5"/>
                      </a:solidFill>
                      <a:prstDash val="solid"/>
                      <a:round/>
                      <a:headEnd type="none" w="med" len="med"/>
                      <a:tailEnd type="none" w="med" len="med"/>
                    </a:lnL>
                  </a:tcPr>
                </a:tc>
                <a:extLst>
                  <a:ext uri="{0D108BD9-81ED-4DB2-BD59-A6C34878D82A}">
                    <a16:rowId xmlns:a16="http://schemas.microsoft.com/office/drawing/2014/main" val="1188414552"/>
                  </a:ext>
                </a:extLst>
              </a:tr>
              <a:tr h="228542">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r-FR" sz="1400" b="0" i="0" u="none" strike="noStrike" dirty="0">
                          <a:solidFill>
                            <a:schemeClr val="tx1">
                              <a:lumMod val="75000"/>
                              <a:lumOff val="25000"/>
                            </a:schemeClr>
                          </a:solidFill>
                          <a:effectLst/>
                          <a:latin typeface="+mn-lt"/>
                        </a:rPr>
                        <a:t>Après renvoi</a:t>
                      </a:r>
                      <a:r>
                        <a:rPr lang="fr-FR" sz="1400" b="0" i="0" u="none" strike="noStrike" baseline="0" dirty="0">
                          <a:solidFill>
                            <a:schemeClr val="tx1">
                              <a:lumMod val="75000"/>
                              <a:lumOff val="25000"/>
                            </a:schemeClr>
                          </a:solidFill>
                          <a:effectLst/>
                          <a:latin typeface="+mn-lt"/>
                        </a:rPr>
                        <a:t> sur le site internet et consultation de celui-ci</a:t>
                      </a:r>
                      <a:endParaRPr lang="fr-FR" sz="1400" b="0" i="0" u="none" strike="noStrike" dirty="0">
                        <a:solidFill>
                          <a:schemeClr val="tx1">
                            <a:lumMod val="75000"/>
                            <a:lumOff val="25000"/>
                          </a:schemeClr>
                        </a:solidFill>
                        <a:effectLst/>
                        <a:latin typeface="+mn-lt"/>
                      </a:endParaRPr>
                    </a:p>
                  </a:txBody>
                  <a:tcPr marL="7620" marR="7620" marT="7620" marB="0" anchor="b">
                    <a:lnR w="12700" cap="flat" cmpd="sng" algn="ctr">
                      <a:solidFill>
                        <a:schemeClr val="accent5"/>
                      </a:solid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mn-lt"/>
                        </a:rPr>
                        <a:t>18% </a:t>
                      </a:r>
                    </a:p>
                  </a:txBody>
                  <a:tcPr marL="7620" marR="7620" marT="7620" marB="0" anchor="b">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mn-lt"/>
                        </a:rPr>
                        <a:t>13%</a:t>
                      </a:r>
                    </a:p>
                  </a:txBody>
                  <a:tcPr marL="7620" marR="7620" marT="7620" marB="0" anchor="b">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l" fontAlgn="b"/>
                      <a:endParaRPr lang="fr-FR" sz="1100" b="0" i="1" u="none" strike="noStrike" dirty="0">
                        <a:solidFill>
                          <a:schemeClr val="accent5">
                            <a:lumMod val="75000"/>
                          </a:schemeClr>
                        </a:solidFill>
                        <a:effectLst/>
                        <a:latin typeface="Calibri" panose="020F0502020204030204" pitchFamily="34" charset="0"/>
                      </a:endParaRPr>
                    </a:p>
                  </a:txBody>
                  <a:tcPr marL="7620" marR="7620" marT="7620" marB="0" anchor="b">
                    <a:lnL w="12700" cap="flat" cmpd="sng" algn="ctr">
                      <a:solidFill>
                        <a:schemeClr val="accent5"/>
                      </a:solidFill>
                      <a:prstDash val="solid"/>
                      <a:round/>
                      <a:headEnd type="none" w="med" len="med"/>
                      <a:tailEnd type="none" w="med" len="med"/>
                    </a:lnL>
                    <a:lnB w="12700" cap="flat" cmpd="sng" algn="ctr">
                      <a:noFill/>
                      <a:prstDash val="solid"/>
                      <a:round/>
                      <a:headEnd type="none" w="med" len="med"/>
                      <a:tailEnd type="none" w="med" len="med"/>
                    </a:lnB>
                  </a:tcPr>
                </a:tc>
                <a:extLst>
                  <a:ext uri="{0D108BD9-81ED-4DB2-BD59-A6C34878D82A}">
                    <a16:rowId xmlns:a16="http://schemas.microsoft.com/office/drawing/2014/main" val="3565882295"/>
                  </a:ext>
                </a:extLst>
              </a:tr>
              <a:tr h="409764">
                <a:tc>
                  <a:txBody>
                    <a:bodyPr/>
                    <a:lstStyle/>
                    <a:p>
                      <a:pPr algn="ctr" rtl="0" fontAlgn="ctr"/>
                      <a:r>
                        <a:rPr lang="fr-FR" sz="1200" i="1" u="none" strike="noStrike" dirty="0">
                          <a:solidFill>
                            <a:schemeClr val="accent4"/>
                          </a:solidFill>
                          <a:effectLst/>
                        </a:rPr>
                        <a:t>Résultats en 2019</a:t>
                      </a:r>
                      <a:endParaRPr lang="fr-FR" sz="1200" b="1" i="1" u="none" strike="noStrike" dirty="0">
                        <a:solidFill>
                          <a:schemeClr val="accent4"/>
                        </a:solidFill>
                        <a:effectLst/>
                        <a:latin typeface="Trebuchet MS" panose="020B0603020202020204" pitchFamily="34" charset="0"/>
                      </a:endParaRPr>
                    </a:p>
                  </a:txBody>
                  <a:tcPr marL="7620" marR="7620" marT="7620" marB="0" anchor="ctr">
                    <a:lnR w="12700" cap="flat" cmpd="sng" algn="ctr">
                      <a:solidFill>
                        <a:schemeClr val="accent5"/>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algn="ctr" rtl="0" fontAlgn="ctr"/>
                      <a:r>
                        <a:rPr lang="fr-FR" sz="1200" i="1" u="none" strike="noStrike" dirty="0">
                          <a:solidFill>
                            <a:schemeClr val="accent4"/>
                          </a:solidFill>
                          <a:effectLst/>
                        </a:rPr>
                        <a:t>64%</a:t>
                      </a:r>
                      <a:endParaRPr lang="fr-FR" sz="1200" b="0" i="1" u="none" strike="noStrike" dirty="0">
                        <a:solidFill>
                          <a:schemeClr val="accent4"/>
                        </a:solidFill>
                        <a:effectLst/>
                        <a:latin typeface="Trebuchet MS" panose="020B0603020202020204" pitchFamily="34" charset="0"/>
                      </a:endParaRPr>
                    </a:p>
                  </a:txBody>
                  <a:tcPr marL="7620" marR="7620" marT="762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algn="ctr" rtl="0" fontAlgn="ctr"/>
                      <a:r>
                        <a:rPr lang="fr-FR" sz="1200" i="1" u="none" strike="noStrike" dirty="0">
                          <a:solidFill>
                            <a:schemeClr val="accent4"/>
                          </a:solidFill>
                          <a:effectLst/>
                        </a:rPr>
                        <a:t>36%</a:t>
                      </a:r>
                      <a:endParaRPr lang="fr-FR" sz="1200" b="0" i="1" u="none" strike="noStrike" dirty="0">
                        <a:solidFill>
                          <a:schemeClr val="accent4"/>
                        </a:solidFill>
                        <a:effectLst/>
                        <a:latin typeface="Trebuchet MS" panose="020B0603020202020204" pitchFamily="34" charset="0"/>
                      </a:endParaRPr>
                    </a:p>
                  </a:txBody>
                  <a:tcPr marL="7620" marR="7620" marT="762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algn="l" fontAlgn="b"/>
                      <a:endParaRPr lang="fr-FR" sz="1100" b="0" i="1" u="none" strike="noStrike" dirty="0">
                        <a:solidFill>
                          <a:schemeClr val="accent5">
                            <a:lumMod val="75000"/>
                          </a:schemeClr>
                        </a:solidFill>
                        <a:effectLst/>
                        <a:latin typeface="Calibri" panose="020F0502020204030204" pitchFamily="34" charset="0"/>
                      </a:endParaRPr>
                    </a:p>
                  </a:txBody>
                  <a:tcPr marL="7620" marR="7620" marT="7620" marB="0" anchor="b">
                    <a:lnL w="12700" cap="flat" cmpd="sng" algn="ctr">
                      <a:solidFill>
                        <a:schemeClr val="accent5"/>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2584115484"/>
                  </a:ext>
                </a:extLst>
              </a:tr>
              <a:tr h="640800">
                <a:tc>
                  <a:txBody>
                    <a:bodyPr/>
                    <a:lstStyle/>
                    <a:p>
                      <a:pPr algn="ctr" rtl="0" fontAlgn="ctr"/>
                      <a:r>
                        <a:rPr lang="fr-FR" sz="1800" u="none" strike="noStrike" dirty="0">
                          <a:solidFill>
                            <a:schemeClr val="accent5"/>
                          </a:solidFill>
                          <a:effectLst/>
                        </a:rPr>
                        <a:t>Scénario 2 : Apparition de symptômes</a:t>
                      </a:r>
                      <a:endParaRPr lang="fr-FR" sz="1800" b="1" i="0" u="none" strike="noStrike" dirty="0">
                        <a:solidFill>
                          <a:schemeClr val="accent5"/>
                        </a:solidFill>
                        <a:effectLst/>
                        <a:latin typeface="Trebuchet MS" panose="020B0603020202020204" pitchFamily="34" charset="0"/>
                      </a:endParaRPr>
                    </a:p>
                  </a:txBody>
                  <a:tcPr marL="7620" marR="7620" marT="7620" marB="0" anchor="ctr">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tcPr>
                </a:tc>
                <a:tc>
                  <a:txBody>
                    <a:bodyPr/>
                    <a:lstStyle/>
                    <a:p>
                      <a:pPr algn="ctr" rtl="0" fontAlgn="ctr"/>
                      <a:r>
                        <a:rPr lang="fr-FR" sz="1600" b="1" u="none" strike="noStrike" dirty="0">
                          <a:effectLst/>
                        </a:rPr>
                        <a:t>45%</a:t>
                      </a:r>
                      <a:endParaRPr lang="fr-FR" sz="1600" b="1" i="0" u="none" strike="noStrike" dirty="0">
                        <a:solidFill>
                          <a:srgbClr val="404040"/>
                        </a:solidFill>
                        <a:effectLst/>
                        <a:latin typeface="Trebuchet MS" panose="020B0603020202020204" pitchFamily="34" charset="0"/>
                      </a:endParaRPr>
                    </a:p>
                  </a:txBody>
                  <a:tcPr marL="7620" marR="7620" marT="762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tcPr>
                </a:tc>
                <a:tc>
                  <a:txBody>
                    <a:bodyPr/>
                    <a:lstStyle/>
                    <a:p>
                      <a:pPr algn="ctr" rtl="0" fontAlgn="ctr"/>
                      <a:r>
                        <a:rPr lang="fr-FR" sz="1600" b="1" u="none" strike="noStrike" dirty="0">
                          <a:effectLst/>
                        </a:rPr>
                        <a:t>55%</a:t>
                      </a:r>
                      <a:endParaRPr lang="fr-FR" sz="1600" b="1" i="0" u="none" strike="noStrike" dirty="0">
                        <a:solidFill>
                          <a:srgbClr val="404040"/>
                        </a:solidFill>
                        <a:effectLst/>
                        <a:latin typeface="Trebuchet MS" panose="020B0603020202020204" pitchFamily="34" charset="0"/>
                      </a:endParaRPr>
                    </a:p>
                  </a:txBody>
                  <a:tcPr marL="7620" marR="7620" marT="762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tcPr>
                </a:tc>
                <a:tc>
                  <a:txBody>
                    <a:bodyPr/>
                    <a:lstStyle/>
                    <a:p>
                      <a:pPr algn="ctr" rtl="0" fontAlgn="ctr"/>
                      <a:r>
                        <a:rPr lang="fr-FR" sz="1600" i="1" u="none" strike="noStrike" dirty="0">
                          <a:solidFill>
                            <a:schemeClr val="accent5">
                              <a:lumMod val="75000"/>
                            </a:schemeClr>
                          </a:solidFill>
                          <a:effectLst/>
                        </a:rPr>
                        <a:t>1 384</a:t>
                      </a:r>
                      <a:endParaRPr lang="fr-FR" sz="1600" b="0" i="1" u="none" strike="noStrike" dirty="0">
                        <a:solidFill>
                          <a:schemeClr val="accent5">
                            <a:lumMod val="75000"/>
                          </a:schemeClr>
                        </a:solidFill>
                        <a:effectLst/>
                        <a:latin typeface="Trebuchet MS" panose="020B0603020202020204" pitchFamily="34" charset="0"/>
                      </a:endParaRPr>
                    </a:p>
                  </a:txBody>
                  <a:tcPr marL="7620" marR="7620" marT="7620" marB="0" anchor="ctr">
                    <a:lnL w="12700" cap="flat" cmpd="sng" algn="ctr">
                      <a:solidFill>
                        <a:schemeClr val="accent5"/>
                      </a:solidFill>
                      <a:prstDash val="solid"/>
                      <a:round/>
                      <a:headEnd type="none" w="med" len="med"/>
                      <a:tailEnd type="none" w="med" len="med"/>
                    </a:lnL>
                    <a:lnT w="12700" cap="flat" cmpd="sng" algn="ctr">
                      <a:solidFill>
                        <a:schemeClr val="accent5"/>
                      </a:solidFill>
                      <a:prstDash val="solid"/>
                      <a:round/>
                      <a:headEnd type="none" w="med" len="med"/>
                      <a:tailEnd type="none" w="med" len="med"/>
                    </a:lnT>
                  </a:tcPr>
                </a:tc>
                <a:extLst>
                  <a:ext uri="{0D108BD9-81ED-4DB2-BD59-A6C34878D82A}">
                    <a16:rowId xmlns:a16="http://schemas.microsoft.com/office/drawing/2014/main" val="2198390794"/>
                  </a:ext>
                </a:extLst>
              </a:tr>
              <a:tr h="230400">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r-FR" sz="1400" b="0" i="0" u="none" strike="noStrike" dirty="0">
                          <a:solidFill>
                            <a:schemeClr val="tx1">
                              <a:lumMod val="75000"/>
                              <a:lumOff val="25000"/>
                            </a:schemeClr>
                          </a:solidFill>
                          <a:effectLst/>
                          <a:latin typeface="+mn-lt"/>
                        </a:rPr>
                        <a:t>Après contact téléphonique</a:t>
                      </a:r>
                    </a:p>
                  </a:txBody>
                  <a:tcPr marL="7620" marR="7620" marT="7620" marB="0" anchor="b">
                    <a:lnR w="12700" cap="flat" cmpd="sng" algn="ctr">
                      <a:solidFill>
                        <a:schemeClr val="accent5"/>
                      </a:solidFill>
                      <a:prstDash val="solid"/>
                      <a:round/>
                      <a:headEnd type="none" w="med" len="med"/>
                      <a:tailEnd type="none" w="med" len="med"/>
                    </a:lnR>
                    <a:no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r-FR" sz="1400" b="0" i="0" u="none" strike="noStrike" dirty="0">
                          <a:solidFill>
                            <a:srgbClr val="000000"/>
                          </a:solidFill>
                          <a:effectLst/>
                          <a:latin typeface="+mn-lt"/>
                        </a:rPr>
                        <a:t>38%</a:t>
                      </a:r>
                    </a:p>
                  </a:txBody>
                  <a:tcPr marL="7620" marR="7620" marT="7620" marB="0" anchor="b">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noFill/>
                  </a:tcPr>
                </a:tc>
                <a:tc>
                  <a:txBody>
                    <a:bodyPr/>
                    <a:lstStyle/>
                    <a:p>
                      <a:pPr algn="ctr" fontAlgn="b"/>
                      <a:r>
                        <a:rPr lang="fr-FR" sz="1400" b="0" i="0" u="none" strike="noStrike" dirty="0">
                          <a:solidFill>
                            <a:srgbClr val="000000"/>
                          </a:solidFill>
                          <a:effectLst/>
                          <a:latin typeface="+mn-lt"/>
                        </a:rPr>
                        <a:t>34%</a:t>
                      </a:r>
                    </a:p>
                  </a:txBody>
                  <a:tcPr marL="7620" marR="7620" marT="7620" marB="0" anchor="b">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noFill/>
                  </a:tcPr>
                </a:tc>
                <a:tc>
                  <a:txBody>
                    <a:bodyPr/>
                    <a:lstStyle/>
                    <a:p>
                      <a:pPr algn="ctr" rtl="0" fontAlgn="ctr"/>
                      <a:endParaRPr lang="fr-FR" sz="1200" i="1" u="none" strike="noStrike" kern="1200" dirty="0">
                        <a:solidFill>
                          <a:schemeClr val="accent5">
                            <a:lumMod val="75000"/>
                          </a:schemeClr>
                        </a:solidFill>
                        <a:effectLst/>
                        <a:latin typeface="+mn-lt"/>
                        <a:ea typeface="+mn-ea"/>
                        <a:cs typeface="+mn-cs"/>
                      </a:endParaRPr>
                    </a:p>
                  </a:txBody>
                  <a:tcPr marL="7620" marR="7620" marT="7620" marB="0" anchor="ctr">
                    <a:lnL w="12700" cap="flat" cmpd="sng" algn="ctr">
                      <a:solidFill>
                        <a:schemeClr val="accent5"/>
                      </a:solidFill>
                      <a:prstDash val="solid"/>
                      <a:round/>
                      <a:headEnd type="none" w="med" len="med"/>
                      <a:tailEnd type="none" w="med" len="med"/>
                    </a:lnL>
                  </a:tcPr>
                </a:tc>
                <a:extLst>
                  <a:ext uri="{0D108BD9-81ED-4DB2-BD59-A6C34878D82A}">
                    <a16:rowId xmlns:a16="http://schemas.microsoft.com/office/drawing/2014/main" val="3917951659"/>
                  </a:ext>
                </a:extLst>
              </a:tr>
              <a:tr h="230400">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r-FR" sz="1400" b="0" i="0" u="none" strike="noStrike" dirty="0">
                          <a:solidFill>
                            <a:schemeClr val="tx1">
                              <a:lumMod val="75000"/>
                              <a:lumOff val="25000"/>
                            </a:schemeClr>
                          </a:solidFill>
                          <a:effectLst/>
                          <a:latin typeface="+mn-lt"/>
                        </a:rPr>
                        <a:t>Après renvoi</a:t>
                      </a:r>
                      <a:r>
                        <a:rPr lang="fr-FR" sz="1400" b="0" i="0" u="none" strike="noStrike" baseline="0" dirty="0">
                          <a:solidFill>
                            <a:schemeClr val="tx1">
                              <a:lumMod val="75000"/>
                              <a:lumOff val="25000"/>
                            </a:schemeClr>
                          </a:solidFill>
                          <a:effectLst/>
                          <a:latin typeface="+mn-lt"/>
                        </a:rPr>
                        <a:t> sur le site internet et consultation de celui-ci</a:t>
                      </a:r>
                      <a:endParaRPr lang="fr-FR" sz="1400" b="0" i="0" u="none" strike="noStrike" dirty="0">
                        <a:solidFill>
                          <a:schemeClr val="tx1">
                            <a:lumMod val="75000"/>
                            <a:lumOff val="25000"/>
                          </a:schemeClr>
                        </a:solidFill>
                        <a:effectLst/>
                        <a:latin typeface="+mn-lt"/>
                      </a:endParaRPr>
                    </a:p>
                  </a:txBody>
                  <a:tcPr marL="7620" marR="7620" marT="7620" marB="0" anchor="b">
                    <a:lnR w="12700" cap="flat" cmpd="sng" algn="ctr">
                      <a:solidFill>
                        <a:schemeClr val="accent5"/>
                      </a:solidFill>
                      <a:prstDash val="solid"/>
                      <a:round/>
                      <a:headEnd type="none" w="med" len="med"/>
                      <a:tailEnd type="none" w="med" len="med"/>
                    </a:lnR>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r-FR" sz="1400" b="0" i="0" u="none" strike="noStrike" dirty="0">
                          <a:solidFill>
                            <a:srgbClr val="000000"/>
                          </a:solidFill>
                          <a:effectLst/>
                          <a:latin typeface="+mn-lt"/>
                        </a:rPr>
                        <a:t>7%</a:t>
                      </a:r>
                    </a:p>
                  </a:txBody>
                  <a:tcPr marL="7620" marR="7620" marT="7620" marB="0" anchor="b">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r-FR" sz="1400" b="0" i="0" u="none" strike="noStrike" dirty="0">
                          <a:solidFill>
                            <a:srgbClr val="000000"/>
                          </a:solidFill>
                          <a:effectLst/>
                          <a:latin typeface="+mn-lt"/>
                        </a:rPr>
                        <a:t>21%</a:t>
                      </a:r>
                    </a:p>
                  </a:txBody>
                  <a:tcPr marL="7620" marR="7620" marT="7620" marB="0" anchor="b">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tcPr>
                </a:tc>
                <a:tc>
                  <a:txBody>
                    <a:bodyPr/>
                    <a:lstStyle/>
                    <a:p>
                      <a:pPr algn="ctr" rtl="0" fontAlgn="ctr"/>
                      <a:endParaRPr lang="fr-FR" sz="1200" i="1" u="none" strike="noStrike" kern="1200" dirty="0">
                        <a:solidFill>
                          <a:schemeClr val="accent5">
                            <a:lumMod val="75000"/>
                          </a:schemeClr>
                        </a:solidFill>
                        <a:effectLst/>
                        <a:latin typeface="+mn-lt"/>
                        <a:ea typeface="+mn-ea"/>
                        <a:cs typeface="+mn-cs"/>
                      </a:endParaRPr>
                    </a:p>
                  </a:txBody>
                  <a:tcPr marL="7620" marR="7620" marT="7620" marB="0" anchor="ctr">
                    <a:lnL w="12700" cap="flat" cmpd="sng" algn="ctr">
                      <a:solidFill>
                        <a:schemeClr val="accent5"/>
                      </a:solidFill>
                      <a:prstDash val="solid"/>
                      <a:round/>
                      <a:headEnd type="none" w="med" len="med"/>
                      <a:tailEnd type="none" w="med" len="med"/>
                    </a:lnL>
                  </a:tcPr>
                </a:tc>
                <a:extLst>
                  <a:ext uri="{0D108BD9-81ED-4DB2-BD59-A6C34878D82A}">
                    <a16:rowId xmlns:a16="http://schemas.microsoft.com/office/drawing/2014/main" val="3425019398"/>
                  </a:ext>
                </a:extLst>
              </a:tr>
              <a:tr h="411979">
                <a:tc>
                  <a:txBody>
                    <a:bodyPr/>
                    <a:lstStyle/>
                    <a:p>
                      <a:pPr algn="ctr" rtl="0" fontAlgn="ctr"/>
                      <a:r>
                        <a:rPr lang="fr-FR" sz="1200" i="1" u="none" strike="noStrike" dirty="0">
                          <a:solidFill>
                            <a:schemeClr val="accent4"/>
                          </a:solidFill>
                          <a:effectLst/>
                        </a:rPr>
                        <a:t>Résultats en </a:t>
                      </a:r>
                      <a:r>
                        <a:rPr lang="fr-FR" sz="1200" i="1" u="none" strike="noStrike" kern="1200" dirty="0">
                          <a:solidFill>
                            <a:schemeClr val="accent4"/>
                          </a:solidFill>
                          <a:effectLst/>
                          <a:latin typeface="+mn-lt"/>
                          <a:ea typeface="+mn-ea"/>
                          <a:cs typeface="+mn-cs"/>
                        </a:rPr>
                        <a:t>2019</a:t>
                      </a:r>
                    </a:p>
                  </a:txBody>
                  <a:tcPr marL="7620" marR="7620" marT="7620" marB="0" anchor="ctr">
                    <a:lnR w="12700" cap="flat" cmpd="sng" algn="ctr">
                      <a:solidFill>
                        <a:schemeClr val="accent5"/>
                      </a:solidFill>
                      <a:prstDash val="solid"/>
                      <a:round/>
                      <a:headEnd type="none" w="med" len="med"/>
                      <a:tailEnd type="none" w="med" len="med"/>
                    </a:lnR>
                  </a:tcPr>
                </a:tc>
                <a:tc>
                  <a:txBody>
                    <a:bodyPr/>
                    <a:lstStyle/>
                    <a:p>
                      <a:pPr algn="ctr" rtl="0" fontAlgn="ctr"/>
                      <a:r>
                        <a:rPr lang="fr-FR" sz="1200" i="1" u="none" strike="noStrike" kern="1200" dirty="0">
                          <a:solidFill>
                            <a:schemeClr val="accent4"/>
                          </a:solidFill>
                          <a:effectLst/>
                          <a:latin typeface="+mn-lt"/>
                          <a:ea typeface="+mn-ea"/>
                          <a:cs typeface="+mn-cs"/>
                        </a:rPr>
                        <a:t>51%</a:t>
                      </a:r>
                    </a:p>
                  </a:txBody>
                  <a:tcPr marL="7620" marR="7620" marT="762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tcPr>
                </a:tc>
                <a:tc>
                  <a:txBody>
                    <a:bodyPr/>
                    <a:lstStyle/>
                    <a:p>
                      <a:pPr algn="ctr" rtl="0" fontAlgn="ctr"/>
                      <a:r>
                        <a:rPr lang="fr-FR" sz="1200" i="1" u="none" strike="noStrike" kern="1200" dirty="0">
                          <a:solidFill>
                            <a:schemeClr val="accent4"/>
                          </a:solidFill>
                          <a:effectLst/>
                          <a:latin typeface="+mn-lt"/>
                          <a:ea typeface="+mn-ea"/>
                          <a:cs typeface="+mn-cs"/>
                        </a:rPr>
                        <a:t>49%</a:t>
                      </a:r>
                    </a:p>
                  </a:txBody>
                  <a:tcPr marL="7620" marR="7620" marT="762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tcPr>
                </a:tc>
                <a:tc>
                  <a:txBody>
                    <a:bodyPr/>
                    <a:lstStyle/>
                    <a:p>
                      <a:pPr algn="ctr" rtl="0" fontAlgn="ctr"/>
                      <a:endParaRPr lang="fr-FR" sz="1200" i="1" u="none" strike="noStrike" kern="1200" dirty="0">
                        <a:solidFill>
                          <a:schemeClr val="accent5">
                            <a:lumMod val="75000"/>
                          </a:schemeClr>
                        </a:solidFill>
                        <a:effectLst/>
                        <a:latin typeface="+mn-lt"/>
                        <a:ea typeface="+mn-ea"/>
                        <a:cs typeface="+mn-cs"/>
                      </a:endParaRPr>
                    </a:p>
                  </a:txBody>
                  <a:tcPr marL="7620" marR="7620" marT="7620" marB="0" anchor="ctr">
                    <a:lnL w="12700" cap="flat" cmpd="sng" algn="ctr">
                      <a:solidFill>
                        <a:schemeClr val="accent5"/>
                      </a:solidFill>
                      <a:prstDash val="solid"/>
                      <a:round/>
                      <a:headEnd type="none" w="med" len="med"/>
                      <a:tailEnd type="none" w="med" len="med"/>
                    </a:lnL>
                  </a:tcPr>
                </a:tc>
                <a:extLst>
                  <a:ext uri="{0D108BD9-81ED-4DB2-BD59-A6C34878D82A}">
                    <a16:rowId xmlns:a16="http://schemas.microsoft.com/office/drawing/2014/main" val="201606938"/>
                  </a:ext>
                </a:extLst>
              </a:tr>
            </a:tbl>
          </a:graphicData>
        </a:graphic>
      </p:graphicFrame>
    </p:spTree>
    <p:extLst>
      <p:ext uri="{BB962C8B-B14F-4D97-AF65-F5344CB8AC3E}">
        <p14:creationId xmlns:p14="http://schemas.microsoft.com/office/powerpoint/2010/main" val="1056061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4346" y="174766"/>
            <a:ext cx="10292869" cy="866956"/>
          </a:xfrm>
        </p:spPr>
        <p:txBody>
          <a:bodyPr>
            <a:normAutofit/>
          </a:bodyPr>
          <a:lstStyle/>
          <a:p>
            <a:r>
              <a:rPr lang="fr-FR" dirty="0"/>
              <a:t>Les principaux motifs d’échec de rendez-vous par téléphone</a:t>
            </a:r>
          </a:p>
        </p:txBody>
      </p:sp>
      <p:sp>
        <p:nvSpPr>
          <p:cNvPr id="3" name="Espace réservé du contenu 2"/>
          <p:cNvSpPr>
            <a:spLocks noGrp="1"/>
          </p:cNvSpPr>
          <p:nvPr>
            <p:ph idx="1"/>
          </p:nvPr>
        </p:nvSpPr>
        <p:spPr>
          <a:xfrm>
            <a:off x="524460" y="4663441"/>
            <a:ext cx="9492640" cy="2194559"/>
          </a:xfrm>
        </p:spPr>
        <p:txBody>
          <a:bodyPr>
            <a:normAutofit/>
          </a:bodyPr>
          <a:lstStyle/>
          <a:p>
            <a:r>
              <a:rPr lang="fr-FR" sz="1800" b="1" dirty="0">
                <a:solidFill>
                  <a:schemeClr val="accent5"/>
                </a:solidFill>
              </a:rPr>
              <a:t>Scénario 1 : </a:t>
            </a:r>
            <a:r>
              <a:rPr lang="fr-FR" sz="1800" b="1" dirty="0"/>
              <a:t>Un tiers des appels n’a pas obtenu de RDV </a:t>
            </a:r>
            <a:r>
              <a:rPr lang="fr-FR" sz="1800" dirty="0"/>
              <a:t>et le principal motif est le </a:t>
            </a:r>
            <a:r>
              <a:rPr lang="fr-FR" sz="1800" b="1" dirty="0">
                <a:solidFill>
                  <a:schemeClr val="accent5"/>
                </a:solidFill>
              </a:rPr>
              <a:t>refus de nouveau patient </a:t>
            </a:r>
            <a:r>
              <a:rPr lang="fr-FR" sz="1600" dirty="0"/>
              <a:t>(12% sur l’ensemble des 1 453 </a:t>
            </a:r>
            <a:r>
              <a:rPr lang="fr-FR" sz="1600" dirty="0" err="1"/>
              <a:t>oph</a:t>
            </a:r>
            <a:r>
              <a:rPr lang="fr-FR" sz="1600" dirty="0"/>
              <a:t>.)</a:t>
            </a:r>
            <a:endParaRPr lang="fr-FR" sz="1600" i="1" dirty="0">
              <a:solidFill>
                <a:schemeClr val="accent4"/>
              </a:solidFill>
            </a:endParaRPr>
          </a:p>
          <a:p>
            <a:r>
              <a:rPr lang="fr-FR" sz="1800" b="1" dirty="0">
                <a:solidFill>
                  <a:schemeClr val="accent5"/>
                </a:solidFill>
              </a:rPr>
              <a:t>Scénario 2 : </a:t>
            </a:r>
            <a:r>
              <a:rPr lang="fr-FR" sz="1800" b="1" dirty="0"/>
              <a:t>Plus de la moitié des appels n’a pas obtenu de RDV </a:t>
            </a:r>
            <a:r>
              <a:rPr lang="fr-FR" sz="1800" dirty="0"/>
              <a:t>et le principal motif est le </a:t>
            </a:r>
            <a:r>
              <a:rPr lang="fr-FR" sz="1800" b="1" dirty="0">
                <a:solidFill>
                  <a:schemeClr val="accent5"/>
                </a:solidFill>
              </a:rPr>
              <a:t>renvoi vers les urgences</a:t>
            </a:r>
            <a:r>
              <a:rPr lang="fr-FR" sz="1800" dirty="0"/>
              <a:t>.</a:t>
            </a:r>
          </a:p>
          <a:p>
            <a:pPr marL="0" indent="0">
              <a:buNone/>
            </a:pPr>
            <a:r>
              <a:rPr lang="fr-FR" sz="1800" i="1" dirty="0">
                <a:solidFill>
                  <a:schemeClr val="accent5"/>
                </a:solidFill>
              </a:rPr>
              <a:t>Autres raisons </a:t>
            </a:r>
            <a:r>
              <a:rPr lang="fr-FR" sz="1800" i="1" dirty="0"/>
              <a:t>:</a:t>
            </a:r>
            <a:r>
              <a:rPr lang="fr-FR" sz="1800" b="1" i="1" dirty="0"/>
              <a:t> </a:t>
            </a:r>
            <a:r>
              <a:rPr lang="fr-FR" sz="1600" i="1" dirty="0"/>
              <a:t>Renvoi aux urgences, ne fait que de la chirurgie, ne prend en charge que les enfants, vacances, demande de rappeler après la fin de l'enquête, agenda non ouvert…</a:t>
            </a:r>
            <a:endParaRPr lang="fr-FR" sz="1800" i="1" dirty="0"/>
          </a:p>
        </p:txBody>
      </p:sp>
      <p:sp>
        <p:nvSpPr>
          <p:cNvPr id="4" name="Espace réservé du numéro de diapositive 3">
            <a:extLst>
              <a:ext uri="{FF2B5EF4-FFF2-40B4-BE49-F238E27FC236}">
                <a16:creationId xmlns:a16="http://schemas.microsoft.com/office/drawing/2014/main" id="{01386881-6821-4488-9C27-54E0A490287C}"/>
              </a:ext>
            </a:extLst>
          </p:cNvPr>
          <p:cNvSpPr>
            <a:spLocks noGrp="1"/>
          </p:cNvSpPr>
          <p:nvPr>
            <p:ph type="sldNum" sz="quarter" idx="12"/>
          </p:nvPr>
        </p:nvSpPr>
        <p:spPr/>
        <p:txBody>
          <a:bodyPr/>
          <a:lstStyle/>
          <a:p>
            <a:fld id="{F428713F-B67B-40CC-85DD-1D86B6204E19}" type="slidenum">
              <a:rPr lang="fr-FR" smtClean="0"/>
              <a:pPr/>
              <a:t>26</a:t>
            </a:fld>
            <a:endParaRPr lang="fr-FR" dirty="0"/>
          </a:p>
        </p:txBody>
      </p:sp>
      <p:graphicFrame>
        <p:nvGraphicFramePr>
          <p:cNvPr id="7" name="Tableau 6">
            <a:extLst>
              <a:ext uri="{FF2B5EF4-FFF2-40B4-BE49-F238E27FC236}">
                <a16:creationId xmlns:a16="http://schemas.microsoft.com/office/drawing/2014/main" id="{807D1B39-8060-4FEF-9F2F-CB72A8F4FE18}"/>
              </a:ext>
            </a:extLst>
          </p:cNvPr>
          <p:cNvGraphicFramePr>
            <a:graphicFrameLocks noGrp="1"/>
          </p:cNvGraphicFramePr>
          <p:nvPr>
            <p:extLst>
              <p:ext uri="{D42A27DB-BD31-4B8C-83A1-F6EECF244321}">
                <p14:modId xmlns:p14="http://schemas.microsoft.com/office/powerpoint/2010/main" val="4158322357"/>
              </p:ext>
            </p:extLst>
          </p:nvPr>
        </p:nvGraphicFramePr>
        <p:xfrm>
          <a:off x="874749" y="1041722"/>
          <a:ext cx="8616492" cy="3450042"/>
        </p:xfrm>
        <a:graphic>
          <a:graphicData uri="http://schemas.openxmlformats.org/drawingml/2006/table">
            <a:tbl>
              <a:tblPr firstRow="1">
                <a:tableStyleId>{5FD0F851-EC5A-4D38-B0AD-8093EC10F338}</a:tableStyleId>
              </a:tblPr>
              <a:tblGrid>
                <a:gridCol w="5027754">
                  <a:extLst>
                    <a:ext uri="{9D8B030D-6E8A-4147-A177-3AD203B41FA5}">
                      <a16:colId xmlns:a16="http://schemas.microsoft.com/office/drawing/2014/main" val="816352556"/>
                    </a:ext>
                  </a:extLst>
                </a:gridCol>
                <a:gridCol w="2747543">
                  <a:extLst>
                    <a:ext uri="{9D8B030D-6E8A-4147-A177-3AD203B41FA5}">
                      <a16:colId xmlns:a16="http://schemas.microsoft.com/office/drawing/2014/main" val="1208168206"/>
                    </a:ext>
                  </a:extLst>
                </a:gridCol>
                <a:gridCol w="841195">
                  <a:extLst>
                    <a:ext uri="{9D8B030D-6E8A-4147-A177-3AD203B41FA5}">
                      <a16:colId xmlns:a16="http://schemas.microsoft.com/office/drawing/2014/main" val="3560724641"/>
                    </a:ext>
                  </a:extLst>
                </a:gridCol>
              </a:tblGrid>
              <a:tr h="310602">
                <a:tc>
                  <a:txBody>
                    <a:bodyPr/>
                    <a:lstStyle/>
                    <a:p>
                      <a:pPr algn="ctr" fontAlgn="ctr"/>
                      <a:r>
                        <a:rPr lang="fr-FR" sz="1800" u="none" strike="noStrike" dirty="0">
                          <a:effectLst/>
                        </a:rPr>
                        <a:t> </a:t>
                      </a:r>
                      <a:endParaRPr lang="fr-FR" sz="1800" b="0" i="0" u="none" strike="noStrike" dirty="0">
                        <a:solidFill>
                          <a:srgbClr val="000000"/>
                        </a:solidFill>
                        <a:effectLst/>
                        <a:latin typeface="Arial" panose="020B0604020202020204" pitchFamily="34" charset="0"/>
                      </a:endParaRPr>
                    </a:p>
                  </a:txBody>
                  <a:tcPr marL="7620" marR="7620" marT="7620" marB="0" anchor="ctr">
                    <a:lnR w="12700" cap="flat" cmpd="sng" algn="ctr">
                      <a:solidFill>
                        <a:schemeClr val="accent5"/>
                      </a:solidFill>
                      <a:prstDash val="solid"/>
                      <a:round/>
                      <a:headEnd type="none" w="med" len="med"/>
                      <a:tailEnd type="none" w="med" len="med"/>
                    </a:lnR>
                    <a:solidFill>
                      <a:schemeClr val="accent5">
                        <a:lumMod val="20000"/>
                        <a:lumOff val="80000"/>
                      </a:schemeClr>
                    </a:solidFill>
                  </a:tcPr>
                </a:tc>
                <a:tc>
                  <a:txBody>
                    <a:bodyPr/>
                    <a:lstStyle/>
                    <a:p>
                      <a:pPr algn="ctr" rtl="0" fontAlgn="ctr"/>
                      <a:r>
                        <a:rPr lang="fr-FR" sz="1400" u="none" strike="noStrike" dirty="0">
                          <a:effectLst/>
                        </a:rPr>
                        <a:t>Échecs de rdv tous motifs</a:t>
                      </a:r>
                      <a:endParaRPr lang="fr-FR" sz="1400" b="1" i="0" u="none" strike="noStrike" dirty="0">
                        <a:solidFill>
                          <a:srgbClr val="404040"/>
                        </a:solidFill>
                        <a:effectLst/>
                        <a:latin typeface="Trebuchet MS" panose="020B0603020202020204" pitchFamily="34" charset="0"/>
                      </a:endParaRPr>
                    </a:p>
                  </a:txBody>
                  <a:tcPr marL="7620" marR="7620" marT="762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solidFill>
                      <a:schemeClr val="accent5">
                        <a:lumMod val="20000"/>
                        <a:lumOff val="80000"/>
                      </a:schemeClr>
                    </a:solidFill>
                  </a:tcPr>
                </a:tc>
                <a:tc>
                  <a:txBody>
                    <a:bodyPr/>
                    <a:lstStyle/>
                    <a:p>
                      <a:pPr marL="0" algn="ctr" defTabSz="457200" rtl="0" eaLnBrk="1" fontAlgn="ctr" latinLnBrk="0" hangingPunct="1"/>
                      <a:r>
                        <a:rPr lang="fr-FR" sz="1400" i="1" u="none" strike="noStrike" kern="1200" dirty="0">
                          <a:solidFill>
                            <a:schemeClr val="accent5">
                              <a:lumMod val="75000"/>
                            </a:schemeClr>
                          </a:solidFill>
                          <a:effectLst/>
                          <a:latin typeface="+mn-lt"/>
                          <a:ea typeface="+mn-ea"/>
                          <a:cs typeface="+mn-cs"/>
                        </a:rPr>
                        <a:t>n</a:t>
                      </a:r>
                    </a:p>
                  </a:txBody>
                  <a:tcPr marL="7620" marR="7620" marT="7620" marB="0" anchor="ctr">
                    <a:lnL w="12700" cap="flat" cmpd="sng" algn="ctr">
                      <a:solidFill>
                        <a:schemeClr val="accent5"/>
                      </a:solidFill>
                      <a:prstDash val="solid"/>
                      <a:round/>
                      <a:headEnd type="none" w="med" len="med"/>
                      <a:tailEnd type="none" w="med" len="med"/>
                    </a:lnL>
                    <a:solidFill>
                      <a:schemeClr val="accent5">
                        <a:lumMod val="20000"/>
                        <a:lumOff val="80000"/>
                      </a:schemeClr>
                    </a:solidFill>
                  </a:tcPr>
                </a:tc>
                <a:extLst>
                  <a:ext uri="{0D108BD9-81ED-4DB2-BD59-A6C34878D82A}">
                    <a16:rowId xmlns:a16="http://schemas.microsoft.com/office/drawing/2014/main" val="312769889"/>
                  </a:ext>
                </a:extLst>
              </a:tr>
              <a:tr h="240198">
                <a:tc>
                  <a:txBody>
                    <a:bodyPr/>
                    <a:lstStyle/>
                    <a:p>
                      <a:pPr algn="l" rtl="0" fontAlgn="ctr"/>
                      <a:r>
                        <a:rPr lang="fr-FR" sz="1600" u="none" strike="noStrike" dirty="0">
                          <a:solidFill>
                            <a:schemeClr val="accent5"/>
                          </a:solidFill>
                          <a:effectLst/>
                        </a:rPr>
                        <a:t>Scénario 1 : </a:t>
                      </a:r>
                      <a:r>
                        <a:rPr lang="fr-FR" sz="1600" u="none" strike="noStrike" kern="1200" dirty="0">
                          <a:solidFill>
                            <a:schemeClr val="accent5"/>
                          </a:solidFill>
                          <a:effectLst/>
                          <a:latin typeface="+mn-lt"/>
                          <a:ea typeface="+mn-ea"/>
                          <a:cs typeface="+mn-cs"/>
                        </a:rPr>
                        <a:t>Contrôle périodique</a:t>
                      </a:r>
                    </a:p>
                  </a:txBody>
                  <a:tcPr marL="7620" marR="7620" marT="7620" marB="0" anchor="ctr">
                    <a:lnR w="12700" cap="flat" cmpd="sng" algn="ctr">
                      <a:solidFill>
                        <a:schemeClr val="accent5"/>
                      </a:solidFill>
                      <a:prstDash val="solid"/>
                      <a:round/>
                      <a:headEnd type="none" w="med" len="med"/>
                      <a:tailEnd type="none" w="med" len="med"/>
                    </a:lnR>
                  </a:tcPr>
                </a:tc>
                <a:tc>
                  <a:txBody>
                    <a:bodyPr/>
                    <a:lstStyle/>
                    <a:p>
                      <a:pPr algn="ctr" rtl="0" fontAlgn="ctr"/>
                      <a:r>
                        <a:rPr lang="fr-FR" sz="1600" b="1" u="none" strike="noStrike" dirty="0">
                          <a:effectLst/>
                        </a:rPr>
                        <a:t>33%</a:t>
                      </a:r>
                      <a:endParaRPr lang="fr-FR" sz="1600" b="1" i="0" u="none" strike="noStrike" dirty="0">
                        <a:solidFill>
                          <a:srgbClr val="404040"/>
                        </a:solidFill>
                        <a:effectLst/>
                        <a:latin typeface="Trebuchet MS" panose="020B0603020202020204" pitchFamily="34" charset="0"/>
                      </a:endParaRPr>
                    </a:p>
                  </a:txBody>
                  <a:tcPr marL="7620" marR="7620" marT="762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tcPr>
                </a:tc>
                <a:tc>
                  <a:txBody>
                    <a:bodyPr/>
                    <a:lstStyle/>
                    <a:p>
                      <a:pPr algn="ctr" rtl="0" fontAlgn="ctr"/>
                      <a:r>
                        <a:rPr lang="fr-FR" sz="1400" i="1" u="none" strike="noStrike" dirty="0">
                          <a:solidFill>
                            <a:schemeClr val="accent5">
                              <a:lumMod val="75000"/>
                            </a:schemeClr>
                          </a:solidFill>
                          <a:effectLst/>
                        </a:rPr>
                        <a:t>1 453</a:t>
                      </a:r>
                      <a:endParaRPr lang="fr-FR" sz="1400" b="0" i="1" u="none" strike="noStrike" dirty="0">
                        <a:solidFill>
                          <a:schemeClr val="accent5">
                            <a:lumMod val="75000"/>
                          </a:schemeClr>
                        </a:solidFill>
                        <a:effectLst/>
                        <a:latin typeface="Trebuchet MS" panose="020B0603020202020204" pitchFamily="34" charset="0"/>
                      </a:endParaRPr>
                    </a:p>
                  </a:txBody>
                  <a:tcPr marL="7620" marR="7620" marT="7620" marB="0" anchor="ctr">
                    <a:lnL w="12700" cap="flat" cmpd="sng" algn="ctr">
                      <a:solidFill>
                        <a:schemeClr val="accent5"/>
                      </a:solidFill>
                      <a:prstDash val="solid"/>
                      <a:round/>
                      <a:headEnd type="none" w="med" len="med"/>
                      <a:tailEnd type="none" w="med" len="med"/>
                    </a:lnL>
                  </a:tcPr>
                </a:tc>
                <a:extLst>
                  <a:ext uri="{0D108BD9-81ED-4DB2-BD59-A6C34878D82A}">
                    <a16:rowId xmlns:a16="http://schemas.microsoft.com/office/drawing/2014/main" val="4144727066"/>
                  </a:ext>
                </a:extLst>
              </a:tr>
              <a:tr h="331641">
                <a:tc>
                  <a:txBody>
                    <a:bodyPr/>
                    <a:lstStyle/>
                    <a:p>
                      <a:pPr algn="l" rtl="0" fontAlgn="ctr"/>
                      <a:r>
                        <a:rPr lang="fr-FR" sz="1200" i="1" u="none" strike="noStrike" dirty="0">
                          <a:solidFill>
                            <a:schemeClr val="accent4"/>
                          </a:solidFill>
                          <a:effectLst/>
                        </a:rPr>
                        <a:t>Résultats en 2019</a:t>
                      </a:r>
                    </a:p>
                    <a:p>
                      <a:pPr algn="l" rtl="0" fontAlgn="ctr"/>
                      <a:endParaRPr lang="fr-FR" sz="1200" b="1" i="1" u="none" strike="noStrike" dirty="0">
                        <a:solidFill>
                          <a:schemeClr val="accent4"/>
                        </a:solidFill>
                        <a:effectLst/>
                        <a:latin typeface="Trebuchet MS" panose="020B0603020202020204" pitchFamily="34" charset="0"/>
                      </a:endParaRPr>
                    </a:p>
                  </a:txBody>
                  <a:tcPr marL="7620" marR="7620" marT="7620" marB="0">
                    <a:lnR w="12700" cap="flat" cmpd="sng" algn="ctr">
                      <a:solidFill>
                        <a:schemeClr val="accent5"/>
                      </a:solidFill>
                      <a:prstDash val="solid"/>
                      <a:round/>
                      <a:headEnd type="none" w="med" len="med"/>
                      <a:tailEnd type="none" w="med" len="med"/>
                    </a:lnR>
                    <a:lnB w="12700" cap="flat" cmpd="sng" algn="ctr">
                      <a:noFill/>
                      <a:prstDash val="solid"/>
                      <a:round/>
                      <a:headEnd type="none" w="med" len="med"/>
                      <a:tailEnd type="none" w="med" len="med"/>
                    </a:lnB>
                    <a:noFill/>
                  </a:tcPr>
                </a:tc>
                <a:tc>
                  <a:txBody>
                    <a:bodyPr/>
                    <a:lstStyle/>
                    <a:p>
                      <a:pPr algn="ctr" rtl="0" fontAlgn="ctr"/>
                      <a:r>
                        <a:rPr lang="fr-FR" sz="1200" i="1" u="none" strike="noStrike" dirty="0">
                          <a:solidFill>
                            <a:schemeClr val="accent4"/>
                          </a:solidFill>
                          <a:effectLst/>
                        </a:rPr>
                        <a:t>36%</a:t>
                      </a:r>
                      <a:endParaRPr lang="fr-FR" sz="1200" b="0" i="1" u="none" strike="noStrike" dirty="0">
                        <a:solidFill>
                          <a:schemeClr val="accent4"/>
                        </a:solidFill>
                        <a:effectLst/>
                        <a:latin typeface="Trebuchet MS" panose="020B0603020202020204" pitchFamily="34" charset="0"/>
                      </a:endParaRPr>
                    </a:p>
                  </a:txBody>
                  <a:tcPr marL="7620" marR="7620" marT="7620" marB="0">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B w="12700" cap="flat" cmpd="sng" algn="ctr">
                      <a:noFill/>
                      <a:prstDash val="solid"/>
                      <a:round/>
                      <a:headEnd type="none" w="med" len="med"/>
                      <a:tailEnd type="none" w="med" len="med"/>
                    </a:lnB>
                    <a:noFill/>
                  </a:tcPr>
                </a:tc>
                <a:tc>
                  <a:txBody>
                    <a:bodyPr/>
                    <a:lstStyle/>
                    <a:p>
                      <a:pPr algn="ctr" rtl="0" fontAlgn="ctr"/>
                      <a:r>
                        <a:rPr lang="fr-FR" sz="1200" i="1" u="none" strike="noStrike" dirty="0">
                          <a:solidFill>
                            <a:schemeClr val="accent5">
                              <a:lumMod val="75000"/>
                            </a:schemeClr>
                          </a:solidFill>
                          <a:effectLst/>
                        </a:rPr>
                        <a:t> </a:t>
                      </a:r>
                      <a:endParaRPr lang="fr-FR" sz="1200" b="0" i="1" u="none" strike="noStrike" dirty="0">
                        <a:solidFill>
                          <a:schemeClr val="accent5">
                            <a:lumMod val="75000"/>
                          </a:schemeClr>
                        </a:solidFill>
                        <a:effectLst/>
                        <a:latin typeface="Trebuchet MS" panose="020B0603020202020204" pitchFamily="34" charset="0"/>
                      </a:endParaRPr>
                    </a:p>
                  </a:txBody>
                  <a:tcPr marL="7620" marR="7620" marT="7620" marB="0" anchor="ctr">
                    <a:lnL w="12700" cap="flat" cmpd="sng" algn="ctr">
                      <a:solidFill>
                        <a:schemeClr val="accent5"/>
                      </a:solidFill>
                      <a:prstDash val="solid"/>
                      <a:round/>
                      <a:headEnd type="none" w="med" len="med"/>
                      <a:tailEnd type="none" w="med" len="med"/>
                    </a:lnL>
                  </a:tcPr>
                </a:tc>
                <a:extLst>
                  <a:ext uri="{0D108BD9-81ED-4DB2-BD59-A6C34878D82A}">
                    <a16:rowId xmlns:a16="http://schemas.microsoft.com/office/drawing/2014/main" val="2155237583"/>
                  </a:ext>
                </a:extLst>
              </a:tr>
              <a:tr h="223350">
                <a:tc>
                  <a:txBody>
                    <a:bodyPr/>
                    <a:lstStyle/>
                    <a:p>
                      <a:pPr marL="0" marR="0" lvl="0" indent="0" algn="r" defTabSz="457200" rtl="0" eaLnBrk="1" fontAlgn="b" latinLnBrk="0" hangingPunct="1">
                        <a:lnSpc>
                          <a:spcPct val="100000"/>
                        </a:lnSpc>
                        <a:spcBef>
                          <a:spcPts val="0"/>
                        </a:spcBef>
                        <a:spcAft>
                          <a:spcPts val="0"/>
                        </a:spcAft>
                        <a:buClrTx/>
                        <a:buSzTx/>
                        <a:buFontTx/>
                        <a:buNone/>
                        <a:tabLst/>
                        <a:defRPr/>
                      </a:pPr>
                      <a:r>
                        <a:rPr lang="fr-FR" sz="1400" b="0" i="0" u="none" strike="noStrike" dirty="0">
                          <a:solidFill>
                            <a:srgbClr val="000000"/>
                          </a:solidFill>
                          <a:effectLst/>
                          <a:latin typeface="+mn-lt"/>
                        </a:rPr>
                        <a:t>Motif de refus : Ne prend pas de nouveau patient</a:t>
                      </a:r>
                    </a:p>
                  </a:txBody>
                  <a:tcPr marL="7620" marR="7620" marT="7620" marB="0" anchor="b">
                    <a:lnR w="12700" cap="flat" cmpd="sng" algn="ctr">
                      <a:solidFill>
                        <a:schemeClr val="accent5"/>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r-FR" sz="1600" b="0" i="0" u="none" strike="noStrike" dirty="0">
                          <a:solidFill>
                            <a:srgbClr val="000000"/>
                          </a:solidFill>
                          <a:effectLst/>
                          <a:latin typeface="+mn-lt"/>
                        </a:rPr>
                        <a:t>12%</a:t>
                      </a:r>
                    </a:p>
                  </a:txBody>
                  <a:tcPr marL="7620" marR="7620" marT="762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l" fontAlgn="b"/>
                      <a:endParaRPr lang="fr-FR" sz="1100" b="0" i="1" u="none" strike="noStrike" dirty="0">
                        <a:solidFill>
                          <a:schemeClr val="accent5">
                            <a:lumMod val="75000"/>
                          </a:schemeClr>
                        </a:solidFill>
                        <a:effectLst/>
                        <a:latin typeface="Calibri" panose="020F0502020204030204" pitchFamily="34" charset="0"/>
                      </a:endParaRPr>
                    </a:p>
                  </a:txBody>
                  <a:tcPr marL="7620" marR="7620" marT="7620" marB="0" anchor="b">
                    <a:lnL w="12700" cap="flat" cmpd="sng" algn="ctr">
                      <a:solidFill>
                        <a:schemeClr val="accent5"/>
                      </a:solidFill>
                      <a:prstDash val="solid"/>
                      <a:round/>
                      <a:headEnd type="none" w="med" len="med"/>
                      <a:tailEnd type="none" w="med" len="med"/>
                    </a:lnL>
                  </a:tcPr>
                </a:tc>
                <a:extLst>
                  <a:ext uri="{0D108BD9-81ED-4DB2-BD59-A6C34878D82A}">
                    <a16:rowId xmlns:a16="http://schemas.microsoft.com/office/drawing/2014/main" val="1188414552"/>
                  </a:ext>
                </a:extLst>
              </a:tr>
              <a:tr h="169205">
                <a:tc>
                  <a:txBody>
                    <a:bodyPr/>
                    <a:lstStyle/>
                    <a:p>
                      <a:pPr algn="r" rtl="0" fontAlgn="ctr"/>
                      <a:r>
                        <a:rPr lang="fr-FR" sz="1200" i="1" u="none" strike="noStrike" dirty="0">
                          <a:solidFill>
                            <a:schemeClr val="accent4"/>
                          </a:solidFill>
                          <a:effectLst/>
                        </a:rPr>
                        <a:t>Résultats en 2019</a:t>
                      </a:r>
                      <a:endParaRPr lang="fr-FR" sz="1200" b="1" i="1" u="none" strike="noStrike" dirty="0">
                        <a:solidFill>
                          <a:schemeClr val="accent4"/>
                        </a:solidFill>
                        <a:effectLst/>
                        <a:latin typeface="Trebuchet MS" panose="020B0603020202020204" pitchFamily="34" charset="0"/>
                      </a:endParaRPr>
                    </a:p>
                  </a:txBody>
                  <a:tcPr marL="7620" marR="7620" marT="7620" marB="0" anchor="ctr">
                    <a:lnR w="12700" cap="flat" cmpd="sng" algn="ctr">
                      <a:solidFill>
                        <a:schemeClr val="accent5"/>
                      </a:solidFill>
                      <a:prstDash val="solid"/>
                      <a:round/>
                      <a:headEnd type="none" w="med" len="med"/>
                      <a:tailEnd type="none" w="med" len="med"/>
                    </a:lnR>
                    <a:lnB w="12700" cap="flat" cmpd="sng" algn="ctr">
                      <a:noFill/>
                      <a:prstDash val="solid"/>
                      <a:round/>
                      <a:headEnd type="none" w="med" len="med"/>
                      <a:tailEnd type="none" w="med" len="med"/>
                    </a:lnB>
                    <a:noFill/>
                  </a:tcPr>
                </a:tc>
                <a:tc>
                  <a:txBody>
                    <a:bodyPr/>
                    <a:lstStyle/>
                    <a:p>
                      <a:pPr algn="ctr" rtl="0" fontAlgn="ctr"/>
                      <a:r>
                        <a:rPr lang="fr-FR" sz="1200" i="1" u="none" strike="noStrike" dirty="0">
                          <a:solidFill>
                            <a:schemeClr val="accent4"/>
                          </a:solidFill>
                          <a:effectLst/>
                        </a:rPr>
                        <a:t>14%</a:t>
                      </a:r>
                      <a:endParaRPr lang="fr-FR" sz="1200" b="0" i="1" u="none" strike="noStrike" dirty="0">
                        <a:solidFill>
                          <a:schemeClr val="accent4"/>
                        </a:solidFill>
                        <a:effectLst/>
                        <a:latin typeface="Trebuchet MS" panose="020B0603020202020204" pitchFamily="34" charset="0"/>
                      </a:endParaRPr>
                    </a:p>
                  </a:txBody>
                  <a:tcPr marL="7620" marR="7620" marT="762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B w="12700" cap="flat" cmpd="sng" algn="ctr">
                      <a:noFill/>
                      <a:prstDash val="solid"/>
                      <a:round/>
                      <a:headEnd type="none" w="med" len="med"/>
                      <a:tailEnd type="none" w="med" len="med"/>
                    </a:lnB>
                    <a:noFill/>
                  </a:tcPr>
                </a:tc>
                <a:tc>
                  <a:txBody>
                    <a:bodyPr/>
                    <a:lstStyle/>
                    <a:p>
                      <a:pPr algn="l" fontAlgn="b"/>
                      <a:endParaRPr lang="fr-FR" sz="1100" b="0" i="1" u="none" strike="noStrike" dirty="0">
                        <a:solidFill>
                          <a:schemeClr val="accent5">
                            <a:lumMod val="75000"/>
                          </a:schemeClr>
                        </a:solidFill>
                        <a:effectLst/>
                        <a:latin typeface="Calibri" panose="020F0502020204030204" pitchFamily="34" charset="0"/>
                      </a:endParaRPr>
                    </a:p>
                  </a:txBody>
                  <a:tcPr marL="7620" marR="7620" marT="7620" marB="0" anchor="b">
                    <a:lnL w="12700" cap="flat" cmpd="sng" algn="ctr">
                      <a:solidFill>
                        <a:schemeClr val="accent5"/>
                      </a:solidFill>
                      <a:prstDash val="solid"/>
                      <a:round/>
                      <a:headEnd type="none" w="med" len="med"/>
                      <a:tailEnd type="none" w="med" len="med"/>
                    </a:lnL>
                    <a:lnB w="12700" cap="flat" cmpd="sng" algn="ctr">
                      <a:noFill/>
                      <a:prstDash val="solid"/>
                      <a:round/>
                      <a:headEnd type="none" w="med" len="med"/>
                      <a:tailEnd type="none" w="med" len="med"/>
                    </a:lnB>
                  </a:tcPr>
                </a:tc>
                <a:extLst>
                  <a:ext uri="{0D108BD9-81ED-4DB2-BD59-A6C34878D82A}">
                    <a16:rowId xmlns:a16="http://schemas.microsoft.com/office/drawing/2014/main" val="3565882295"/>
                  </a:ext>
                </a:extLst>
              </a:tr>
              <a:tr h="223350">
                <a:tc>
                  <a:txBody>
                    <a:bodyPr/>
                    <a:lstStyle/>
                    <a:p>
                      <a:pPr marL="0" marR="0" lvl="0" indent="0" algn="r" defTabSz="457200" rtl="0" eaLnBrk="1" fontAlgn="b" latinLnBrk="0" hangingPunct="1">
                        <a:lnSpc>
                          <a:spcPct val="100000"/>
                        </a:lnSpc>
                        <a:spcBef>
                          <a:spcPts val="0"/>
                        </a:spcBef>
                        <a:spcAft>
                          <a:spcPts val="0"/>
                        </a:spcAft>
                        <a:buClrTx/>
                        <a:buSzTx/>
                        <a:buFontTx/>
                        <a:buNone/>
                        <a:tabLst/>
                        <a:defRPr/>
                      </a:pPr>
                      <a:r>
                        <a:rPr lang="fr-FR" sz="1400" b="0" i="0" u="none" strike="noStrike" dirty="0">
                          <a:solidFill>
                            <a:schemeClr val="tx1">
                              <a:lumMod val="75000"/>
                              <a:lumOff val="25000"/>
                            </a:schemeClr>
                          </a:solidFill>
                          <a:effectLst/>
                          <a:latin typeface="+mn-lt"/>
                        </a:rPr>
                        <a:t>Absence</a:t>
                      </a:r>
                      <a:r>
                        <a:rPr lang="fr-FR" sz="1400" b="0" i="0" u="none" strike="noStrike" baseline="0" dirty="0">
                          <a:solidFill>
                            <a:schemeClr val="tx1">
                              <a:lumMod val="75000"/>
                              <a:lumOff val="25000"/>
                            </a:schemeClr>
                          </a:solidFill>
                          <a:effectLst/>
                          <a:latin typeface="+mn-lt"/>
                        </a:rPr>
                        <a:t> de disponibilité sur </a:t>
                      </a:r>
                      <a:r>
                        <a:rPr lang="fr-FR" sz="1400" b="0" i="0" u="none" strike="noStrike" baseline="0" dirty="0">
                          <a:solidFill>
                            <a:srgbClr val="000000"/>
                          </a:solidFill>
                          <a:effectLst/>
                          <a:latin typeface="+mn-lt"/>
                        </a:rPr>
                        <a:t>Internet</a:t>
                      </a:r>
                      <a:endParaRPr lang="fr-FR" sz="1400" b="0" i="0" u="none" strike="noStrike" dirty="0">
                        <a:solidFill>
                          <a:srgbClr val="000000"/>
                        </a:solidFill>
                        <a:effectLst/>
                        <a:latin typeface="+mn-lt"/>
                      </a:endParaRPr>
                    </a:p>
                  </a:txBody>
                  <a:tcPr marL="7620" marR="7620" marT="7620" marB="0" anchor="ctr">
                    <a:lnR w="12700" cap="flat" cmpd="sng" algn="ctr">
                      <a:solidFill>
                        <a:schemeClr val="accent5"/>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fr-FR" sz="1600" b="0" i="0" u="none" strike="noStrike" dirty="0">
                          <a:solidFill>
                            <a:schemeClr val="tx1">
                              <a:lumMod val="75000"/>
                              <a:lumOff val="25000"/>
                            </a:schemeClr>
                          </a:solidFill>
                          <a:effectLst/>
                          <a:latin typeface="+mn-lt"/>
                        </a:rPr>
                        <a:t>13%</a:t>
                      </a:r>
                    </a:p>
                  </a:txBody>
                  <a:tcPr marL="7620" marR="7620" marT="762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endParaRPr lang="fr-FR" sz="1100" b="0" i="1" u="none" strike="noStrike" dirty="0">
                        <a:solidFill>
                          <a:schemeClr val="accent5">
                            <a:lumMod val="75000"/>
                          </a:schemeClr>
                        </a:solidFill>
                        <a:effectLst/>
                        <a:latin typeface="Calibri" panose="020F0502020204030204" pitchFamily="34" charset="0"/>
                      </a:endParaRPr>
                    </a:p>
                  </a:txBody>
                  <a:tcPr marL="7620" marR="7620" marT="7620" marB="0" anchor="b">
                    <a:lnL w="12700" cap="flat" cmpd="sng" algn="ctr">
                      <a:solidFill>
                        <a:schemeClr val="accent5"/>
                      </a:solid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602391604"/>
                  </a:ext>
                </a:extLst>
              </a:tr>
              <a:tr h="223350">
                <a:tc>
                  <a:txBody>
                    <a:bodyPr/>
                    <a:lstStyle/>
                    <a:p>
                      <a:pPr marL="0" marR="0" lvl="0" indent="0" algn="r" defTabSz="457200" rtl="0" eaLnBrk="1" fontAlgn="b" latinLnBrk="0" hangingPunct="1">
                        <a:lnSpc>
                          <a:spcPct val="100000"/>
                        </a:lnSpc>
                        <a:spcBef>
                          <a:spcPts val="0"/>
                        </a:spcBef>
                        <a:spcAft>
                          <a:spcPts val="0"/>
                        </a:spcAft>
                        <a:buClrTx/>
                        <a:buSzTx/>
                        <a:buFontTx/>
                        <a:buNone/>
                        <a:tabLst/>
                        <a:defRPr/>
                      </a:pPr>
                      <a:r>
                        <a:rPr lang="fr-FR" sz="1400" b="0" i="0" u="none" strike="noStrike" dirty="0">
                          <a:solidFill>
                            <a:schemeClr val="tx1">
                              <a:lumMod val="75000"/>
                              <a:lumOff val="25000"/>
                            </a:schemeClr>
                          </a:solidFill>
                          <a:effectLst/>
                          <a:latin typeface="+mn-lt"/>
                        </a:rPr>
                        <a:t>Motifs de refus : Autres raisons</a:t>
                      </a:r>
                    </a:p>
                  </a:txBody>
                  <a:tcPr marL="7620" marR="7620" marT="7620" marB="0" anchor="ctr">
                    <a:lnR w="12700" cap="flat" cmpd="sng" algn="ctr">
                      <a:solidFill>
                        <a:schemeClr val="accent5"/>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r-FR" sz="1600" b="0" i="0" u="none" strike="noStrike" dirty="0">
                          <a:solidFill>
                            <a:schemeClr val="tx1">
                              <a:lumMod val="75000"/>
                              <a:lumOff val="25000"/>
                            </a:schemeClr>
                          </a:solidFill>
                          <a:effectLst/>
                          <a:latin typeface="+mn-lt"/>
                        </a:rPr>
                        <a:t>8%</a:t>
                      </a:r>
                    </a:p>
                  </a:txBody>
                  <a:tcPr marL="7620" marR="7620" marT="762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algn="l" fontAlgn="b"/>
                      <a:endParaRPr lang="fr-FR" sz="1100" b="0" i="1" u="none" strike="noStrike" dirty="0">
                        <a:solidFill>
                          <a:schemeClr val="accent5">
                            <a:lumMod val="75000"/>
                          </a:schemeClr>
                        </a:solidFill>
                        <a:effectLst/>
                        <a:latin typeface="Calibri" panose="020F0502020204030204" pitchFamily="34" charset="0"/>
                      </a:endParaRPr>
                    </a:p>
                  </a:txBody>
                  <a:tcPr marL="7620" marR="7620" marT="7620" marB="0" anchor="b">
                    <a:lnL w="12700" cap="flat" cmpd="sng" algn="ctr">
                      <a:solidFill>
                        <a:schemeClr val="accent5"/>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72829175"/>
                  </a:ext>
                </a:extLst>
              </a:tr>
              <a:tr h="240198">
                <a:tc>
                  <a:txBody>
                    <a:bodyPr/>
                    <a:lstStyle/>
                    <a:p>
                      <a:pPr algn="l" rtl="0" fontAlgn="ctr"/>
                      <a:r>
                        <a:rPr lang="fr-FR" sz="1600" u="none" strike="noStrike" dirty="0">
                          <a:solidFill>
                            <a:schemeClr val="accent5"/>
                          </a:solidFill>
                          <a:effectLst/>
                        </a:rPr>
                        <a:t>Scénario 2 : </a:t>
                      </a:r>
                      <a:r>
                        <a:rPr lang="fr-FR" sz="1600" u="none" strike="noStrike" kern="1200" dirty="0">
                          <a:solidFill>
                            <a:schemeClr val="accent5"/>
                          </a:solidFill>
                          <a:effectLst/>
                          <a:latin typeface="+mn-lt"/>
                          <a:ea typeface="+mn-ea"/>
                          <a:cs typeface="+mn-cs"/>
                        </a:rPr>
                        <a:t>Apparition de symptômes</a:t>
                      </a:r>
                    </a:p>
                  </a:txBody>
                  <a:tcPr marL="7620" marR="7620" marT="7620" marB="0" anchor="ctr">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tcPr>
                </a:tc>
                <a:tc>
                  <a:txBody>
                    <a:bodyPr/>
                    <a:lstStyle/>
                    <a:p>
                      <a:pPr algn="ctr" rtl="0" fontAlgn="ctr"/>
                      <a:r>
                        <a:rPr lang="fr-FR" sz="1600" b="1" u="none" strike="noStrike" dirty="0">
                          <a:effectLst/>
                        </a:rPr>
                        <a:t>55%</a:t>
                      </a:r>
                      <a:endParaRPr lang="fr-FR" sz="1600" b="1" i="0" u="none" strike="noStrike" dirty="0">
                        <a:solidFill>
                          <a:srgbClr val="404040"/>
                        </a:solidFill>
                        <a:effectLst/>
                        <a:latin typeface="Trebuchet MS" panose="020B0603020202020204" pitchFamily="34" charset="0"/>
                      </a:endParaRPr>
                    </a:p>
                  </a:txBody>
                  <a:tcPr marL="7620" marR="7620" marT="762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tcPr>
                </a:tc>
                <a:tc>
                  <a:txBody>
                    <a:bodyPr/>
                    <a:lstStyle/>
                    <a:p>
                      <a:pPr algn="ctr" rtl="0" fontAlgn="ctr"/>
                      <a:r>
                        <a:rPr lang="fr-FR" sz="1400" i="1" u="none" strike="noStrike" dirty="0">
                          <a:solidFill>
                            <a:schemeClr val="accent5">
                              <a:lumMod val="75000"/>
                            </a:schemeClr>
                          </a:solidFill>
                          <a:effectLst/>
                        </a:rPr>
                        <a:t>1 384</a:t>
                      </a:r>
                      <a:endParaRPr lang="fr-FR" sz="1400" b="0" i="1" u="none" strike="noStrike" dirty="0">
                        <a:solidFill>
                          <a:schemeClr val="accent5">
                            <a:lumMod val="75000"/>
                          </a:schemeClr>
                        </a:solidFill>
                        <a:effectLst/>
                        <a:latin typeface="Trebuchet MS" panose="020B0603020202020204" pitchFamily="34" charset="0"/>
                      </a:endParaRPr>
                    </a:p>
                  </a:txBody>
                  <a:tcPr marL="7620" marR="7620" marT="7620" marB="0" anchor="ctr">
                    <a:lnL w="12700" cap="flat" cmpd="sng" algn="ctr">
                      <a:solidFill>
                        <a:schemeClr val="accent5"/>
                      </a:solidFill>
                      <a:prstDash val="solid"/>
                      <a:round/>
                      <a:headEnd type="none" w="med" len="med"/>
                      <a:tailEnd type="none" w="med" len="med"/>
                    </a:lnL>
                    <a:lnT w="12700" cap="flat" cmpd="sng" algn="ctr">
                      <a:solidFill>
                        <a:schemeClr val="accent5"/>
                      </a:solidFill>
                      <a:prstDash val="solid"/>
                      <a:round/>
                      <a:headEnd type="none" w="med" len="med"/>
                      <a:tailEnd type="none" w="med" len="med"/>
                    </a:lnT>
                  </a:tcPr>
                </a:tc>
                <a:extLst>
                  <a:ext uri="{0D108BD9-81ED-4DB2-BD59-A6C34878D82A}">
                    <a16:rowId xmlns:a16="http://schemas.microsoft.com/office/drawing/2014/main" val="2198390794"/>
                  </a:ext>
                </a:extLst>
              </a:tr>
              <a:tr h="331641">
                <a:tc>
                  <a:txBody>
                    <a:bodyPr/>
                    <a:lstStyle/>
                    <a:p>
                      <a:pPr algn="l" rtl="0" fontAlgn="ctr"/>
                      <a:r>
                        <a:rPr lang="fr-FR" sz="1200" i="1" u="none" strike="noStrike" dirty="0">
                          <a:solidFill>
                            <a:schemeClr val="accent4"/>
                          </a:solidFill>
                          <a:effectLst/>
                        </a:rPr>
                        <a:t>Résultats en </a:t>
                      </a:r>
                      <a:r>
                        <a:rPr lang="fr-FR" sz="1200" i="1" u="none" strike="noStrike" kern="1200" dirty="0">
                          <a:solidFill>
                            <a:schemeClr val="accent4"/>
                          </a:solidFill>
                          <a:effectLst/>
                          <a:latin typeface="+mn-lt"/>
                          <a:ea typeface="+mn-ea"/>
                          <a:cs typeface="+mn-cs"/>
                        </a:rPr>
                        <a:t>2019</a:t>
                      </a:r>
                    </a:p>
                    <a:p>
                      <a:pPr algn="l" rtl="0" fontAlgn="ctr"/>
                      <a:endParaRPr lang="fr-FR" sz="1200" i="1" u="none" strike="noStrike" kern="1200" dirty="0">
                        <a:solidFill>
                          <a:schemeClr val="accent4"/>
                        </a:solidFill>
                        <a:effectLst/>
                        <a:latin typeface="+mn-lt"/>
                        <a:ea typeface="+mn-ea"/>
                        <a:cs typeface="+mn-cs"/>
                      </a:endParaRPr>
                    </a:p>
                  </a:txBody>
                  <a:tcPr marL="7620" marR="7620" marT="7620" marB="0">
                    <a:lnR w="12700" cap="flat" cmpd="sng" algn="ctr">
                      <a:solidFill>
                        <a:schemeClr val="accent5"/>
                      </a:solidFill>
                      <a:prstDash val="solid"/>
                      <a:round/>
                      <a:headEnd type="none" w="med" len="med"/>
                      <a:tailEnd type="none" w="med" len="med"/>
                    </a:lnR>
                    <a:lnB w="12700" cap="flat" cmpd="sng" algn="ctr">
                      <a:noFill/>
                      <a:prstDash val="solid"/>
                      <a:round/>
                      <a:headEnd type="none" w="med" len="med"/>
                      <a:tailEnd type="none" w="med" len="med"/>
                    </a:lnB>
                    <a:noFill/>
                  </a:tcPr>
                </a:tc>
                <a:tc>
                  <a:txBody>
                    <a:bodyPr/>
                    <a:lstStyle/>
                    <a:p>
                      <a:pPr algn="ctr" rtl="0" fontAlgn="ctr"/>
                      <a:r>
                        <a:rPr lang="fr-FR" sz="1200" i="1" u="none" strike="noStrike" kern="1200" dirty="0">
                          <a:solidFill>
                            <a:schemeClr val="accent4"/>
                          </a:solidFill>
                          <a:effectLst/>
                          <a:latin typeface="+mn-lt"/>
                          <a:ea typeface="+mn-ea"/>
                          <a:cs typeface="+mn-cs"/>
                        </a:rPr>
                        <a:t>49%</a:t>
                      </a:r>
                    </a:p>
                  </a:txBody>
                  <a:tcPr marL="7620" marR="7620" marT="7620" marB="0">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B w="12700" cap="flat" cmpd="sng" algn="ctr">
                      <a:noFill/>
                      <a:prstDash val="solid"/>
                      <a:round/>
                      <a:headEnd type="none" w="med" len="med"/>
                      <a:tailEnd type="none" w="med" len="med"/>
                    </a:lnB>
                    <a:noFill/>
                  </a:tcPr>
                </a:tc>
                <a:tc>
                  <a:txBody>
                    <a:bodyPr/>
                    <a:lstStyle/>
                    <a:p>
                      <a:pPr algn="ctr" rtl="0" fontAlgn="ctr"/>
                      <a:endParaRPr lang="fr-FR" sz="1200" i="1" u="none" strike="noStrike" kern="1200" dirty="0">
                        <a:solidFill>
                          <a:schemeClr val="accent5">
                            <a:lumMod val="75000"/>
                          </a:schemeClr>
                        </a:solidFill>
                        <a:effectLst/>
                        <a:latin typeface="+mn-lt"/>
                        <a:ea typeface="+mn-ea"/>
                        <a:cs typeface="+mn-cs"/>
                      </a:endParaRPr>
                    </a:p>
                  </a:txBody>
                  <a:tcPr marL="7620" marR="7620" marT="7620" marB="0" anchor="ctr">
                    <a:lnL w="12700" cap="flat" cmpd="sng" algn="ctr">
                      <a:solidFill>
                        <a:schemeClr val="accent5"/>
                      </a:solidFill>
                      <a:prstDash val="solid"/>
                      <a:round/>
                      <a:headEnd type="none" w="med" len="med"/>
                      <a:tailEnd type="none" w="med" len="med"/>
                    </a:lnL>
                  </a:tcPr>
                </a:tc>
                <a:extLst>
                  <a:ext uri="{0D108BD9-81ED-4DB2-BD59-A6C34878D82A}">
                    <a16:rowId xmlns:a16="http://schemas.microsoft.com/office/drawing/2014/main" val="3917951659"/>
                  </a:ext>
                </a:extLst>
              </a:tr>
              <a:tr h="223350">
                <a:tc>
                  <a:txBody>
                    <a:bodyPr/>
                    <a:lstStyle/>
                    <a:p>
                      <a:pPr marL="0" marR="0" lvl="0" indent="0" algn="r" defTabSz="457200" rtl="0" eaLnBrk="1" fontAlgn="b" latinLnBrk="0" hangingPunct="1">
                        <a:lnSpc>
                          <a:spcPct val="100000"/>
                        </a:lnSpc>
                        <a:spcBef>
                          <a:spcPts val="0"/>
                        </a:spcBef>
                        <a:spcAft>
                          <a:spcPts val="0"/>
                        </a:spcAft>
                        <a:buClrTx/>
                        <a:buSzTx/>
                        <a:buFontTx/>
                        <a:buNone/>
                        <a:tabLst/>
                        <a:defRPr/>
                      </a:pPr>
                      <a:r>
                        <a:rPr lang="fr-FR" sz="1400" b="0" i="0" u="none" strike="noStrike" kern="1200" dirty="0">
                          <a:solidFill>
                            <a:srgbClr val="000000"/>
                          </a:solidFill>
                          <a:effectLst/>
                          <a:latin typeface="+mn-lt"/>
                          <a:ea typeface="+mn-ea"/>
                          <a:cs typeface="+mn-cs"/>
                        </a:rPr>
                        <a:t>Motif de refus : Ne prend pas de nouveau patient</a:t>
                      </a:r>
                    </a:p>
                  </a:txBody>
                  <a:tcPr marL="7620" marR="7620" marT="7620" marB="0" anchor="b">
                    <a:lnR w="12700" cap="flat" cmpd="sng" algn="ctr">
                      <a:solidFill>
                        <a:schemeClr val="accent5"/>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r-FR" sz="1600" b="0" i="0" u="none" strike="noStrike" kern="1200" dirty="0">
                          <a:solidFill>
                            <a:srgbClr val="000000"/>
                          </a:solidFill>
                          <a:effectLst/>
                          <a:latin typeface="+mn-lt"/>
                          <a:ea typeface="+mn-ea"/>
                          <a:cs typeface="+mn-cs"/>
                        </a:rPr>
                        <a:t>14%</a:t>
                      </a:r>
                    </a:p>
                  </a:txBody>
                  <a:tcPr marL="7620" marR="7620" marT="7620" marB="0" anchor="b">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ctr" rtl="0" fontAlgn="ctr"/>
                      <a:endParaRPr lang="fr-FR" sz="1200" i="1" u="none" strike="noStrike" kern="1200" dirty="0">
                        <a:solidFill>
                          <a:schemeClr val="accent5">
                            <a:lumMod val="75000"/>
                          </a:schemeClr>
                        </a:solidFill>
                        <a:effectLst/>
                        <a:latin typeface="+mn-lt"/>
                        <a:ea typeface="+mn-ea"/>
                        <a:cs typeface="+mn-cs"/>
                      </a:endParaRPr>
                    </a:p>
                  </a:txBody>
                  <a:tcPr marL="7620" marR="7620" marT="7620" marB="0" anchor="ctr">
                    <a:lnL w="12700" cap="flat" cmpd="sng" algn="ctr">
                      <a:solidFill>
                        <a:schemeClr val="accent5"/>
                      </a:solidFill>
                      <a:prstDash val="solid"/>
                      <a:round/>
                      <a:headEnd type="none" w="med" len="med"/>
                      <a:tailEnd type="none" w="med" len="med"/>
                    </a:lnL>
                  </a:tcPr>
                </a:tc>
                <a:extLst>
                  <a:ext uri="{0D108BD9-81ED-4DB2-BD59-A6C34878D82A}">
                    <a16:rowId xmlns:a16="http://schemas.microsoft.com/office/drawing/2014/main" val="3425019398"/>
                  </a:ext>
                </a:extLst>
              </a:tr>
              <a:tr h="169205">
                <a:tc>
                  <a:txBody>
                    <a:bodyPr/>
                    <a:lstStyle/>
                    <a:p>
                      <a:pPr algn="r" rtl="0" fontAlgn="ctr"/>
                      <a:r>
                        <a:rPr lang="fr-FR" sz="1200" i="1" u="none" strike="noStrike" dirty="0">
                          <a:solidFill>
                            <a:schemeClr val="accent4"/>
                          </a:solidFill>
                          <a:effectLst/>
                        </a:rPr>
                        <a:t>Résultats en 2019</a:t>
                      </a:r>
                      <a:endParaRPr lang="fr-FR" sz="1200" b="1" i="1" u="none" strike="noStrike" dirty="0">
                        <a:solidFill>
                          <a:schemeClr val="accent4"/>
                        </a:solidFill>
                        <a:effectLst/>
                        <a:latin typeface="Trebuchet MS" panose="020B0603020202020204" pitchFamily="34" charset="0"/>
                      </a:endParaRPr>
                    </a:p>
                  </a:txBody>
                  <a:tcPr marL="7620" marR="7620" marT="7620" marB="0" anchor="ctr">
                    <a:lnR w="12700" cap="flat" cmpd="sng" algn="ctr">
                      <a:solidFill>
                        <a:schemeClr val="accent5"/>
                      </a:solidFill>
                      <a:prstDash val="solid"/>
                      <a:round/>
                      <a:headEnd type="none" w="med" len="med"/>
                      <a:tailEnd type="none" w="med" len="med"/>
                    </a:lnR>
                    <a:noFill/>
                  </a:tcPr>
                </a:tc>
                <a:tc>
                  <a:txBody>
                    <a:bodyPr/>
                    <a:lstStyle/>
                    <a:p>
                      <a:pPr algn="ctr" rtl="0" fontAlgn="ctr"/>
                      <a:r>
                        <a:rPr lang="fr-FR" sz="1200" i="1" u="none" strike="noStrike" dirty="0">
                          <a:solidFill>
                            <a:schemeClr val="accent4"/>
                          </a:solidFill>
                          <a:effectLst/>
                        </a:rPr>
                        <a:t>11%</a:t>
                      </a:r>
                      <a:endParaRPr lang="fr-FR" sz="1200" b="0" i="1" u="none" strike="noStrike" dirty="0">
                        <a:solidFill>
                          <a:schemeClr val="accent4"/>
                        </a:solidFill>
                        <a:effectLst/>
                        <a:latin typeface="Trebuchet MS" panose="020B0603020202020204" pitchFamily="34" charset="0"/>
                      </a:endParaRPr>
                    </a:p>
                  </a:txBody>
                  <a:tcPr marL="7620" marR="7620" marT="762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noFill/>
                  </a:tcPr>
                </a:tc>
                <a:tc>
                  <a:txBody>
                    <a:bodyPr/>
                    <a:lstStyle/>
                    <a:p>
                      <a:pPr algn="ctr" rtl="0" fontAlgn="ctr"/>
                      <a:endParaRPr lang="fr-FR" sz="1200" i="1" u="none" strike="noStrike" kern="1200" dirty="0">
                        <a:solidFill>
                          <a:schemeClr val="accent5">
                            <a:lumMod val="75000"/>
                          </a:schemeClr>
                        </a:solidFill>
                        <a:effectLst/>
                        <a:latin typeface="+mn-lt"/>
                        <a:ea typeface="+mn-ea"/>
                        <a:cs typeface="+mn-cs"/>
                      </a:endParaRPr>
                    </a:p>
                  </a:txBody>
                  <a:tcPr marL="7620" marR="7620" marT="7620" marB="0" anchor="ctr">
                    <a:lnL w="12700" cap="flat" cmpd="sng" algn="ctr">
                      <a:solidFill>
                        <a:schemeClr val="accent5"/>
                      </a:solidFill>
                      <a:prstDash val="solid"/>
                      <a:round/>
                      <a:headEnd type="none" w="med" len="med"/>
                      <a:tailEnd type="none" w="med" len="med"/>
                    </a:lnL>
                  </a:tcPr>
                </a:tc>
                <a:extLst>
                  <a:ext uri="{0D108BD9-81ED-4DB2-BD59-A6C34878D82A}">
                    <a16:rowId xmlns:a16="http://schemas.microsoft.com/office/drawing/2014/main" val="201606938"/>
                  </a:ext>
                </a:extLst>
              </a:tr>
              <a:tr h="223350">
                <a:tc>
                  <a:txBody>
                    <a:bodyPr/>
                    <a:lstStyle/>
                    <a:p>
                      <a:pPr marL="0" marR="0" lvl="0" indent="0" algn="r" defTabSz="457200" rtl="0" eaLnBrk="1" fontAlgn="b" latinLnBrk="0" hangingPunct="1">
                        <a:lnSpc>
                          <a:spcPct val="100000"/>
                        </a:lnSpc>
                        <a:spcBef>
                          <a:spcPts val="0"/>
                        </a:spcBef>
                        <a:spcAft>
                          <a:spcPts val="0"/>
                        </a:spcAft>
                        <a:buClrTx/>
                        <a:buSzTx/>
                        <a:buFontTx/>
                        <a:buNone/>
                        <a:tabLst/>
                        <a:defRPr/>
                      </a:pPr>
                      <a:r>
                        <a:rPr lang="fr-FR" sz="1400" b="0" i="0" u="none" strike="noStrike" dirty="0">
                          <a:solidFill>
                            <a:schemeClr val="tx1">
                              <a:lumMod val="75000"/>
                              <a:lumOff val="25000"/>
                            </a:schemeClr>
                          </a:solidFill>
                          <a:effectLst/>
                          <a:latin typeface="+mn-lt"/>
                        </a:rPr>
                        <a:t>Absence</a:t>
                      </a:r>
                      <a:r>
                        <a:rPr lang="fr-FR" sz="1400" b="0" i="0" u="none" strike="noStrike" baseline="0" dirty="0">
                          <a:solidFill>
                            <a:schemeClr val="tx1">
                              <a:lumMod val="75000"/>
                              <a:lumOff val="25000"/>
                            </a:schemeClr>
                          </a:solidFill>
                          <a:effectLst/>
                          <a:latin typeface="+mn-lt"/>
                        </a:rPr>
                        <a:t> de disponibilité sur </a:t>
                      </a:r>
                      <a:r>
                        <a:rPr lang="fr-FR" sz="1400" b="0" i="0" u="none" strike="noStrike" baseline="0" dirty="0">
                          <a:solidFill>
                            <a:srgbClr val="000000"/>
                          </a:solidFill>
                          <a:effectLst/>
                          <a:latin typeface="+mn-lt"/>
                        </a:rPr>
                        <a:t>Internet</a:t>
                      </a:r>
                      <a:endParaRPr lang="fr-FR" sz="1400" b="0" i="0" u="none" strike="noStrike" dirty="0">
                        <a:solidFill>
                          <a:srgbClr val="000000"/>
                        </a:solidFill>
                        <a:effectLst/>
                        <a:latin typeface="+mn-lt"/>
                      </a:endParaRPr>
                    </a:p>
                  </a:txBody>
                  <a:tcPr marL="7620" marR="7620" marT="7620" marB="0" anchor="ctr">
                    <a:lnR w="12700" cap="flat" cmpd="sng" algn="ctr">
                      <a:solidFill>
                        <a:schemeClr val="accent5"/>
                      </a:solidFill>
                      <a:prstDash val="solid"/>
                      <a:round/>
                      <a:headEnd type="none" w="med" len="med"/>
                      <a:tailEnd type="none" w="med" len="med"/>
                    </a:lnR>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r-FR" sz="1600" b="0" i="0" u="none" strike="noStrike" kern="1200" dirty="0">
                          <a:solidFill>
                            <a:schemeClr val="tx1">
                              <a:lumMod val="75000"/>
                              <a:lumOff val="25000"/>
                            </a:schemeClr>
                          </a:solidFill>
                          <a:effectLst/>
                          <a:latin typeface="+mn-lt"/>
                          <a:ea typeface="+mn-ea"/>
                          <a:cs typeface="+mn-cs"/>
                        </a:rPr>
                        <a:t>21%</a:t>
                      </a:r>
                    </a:p>
                  </a:txBody>
                  <a:tcPr marL="7620" marR="7620" marT="762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tcPr>
                </a:tc>
                <a:tc>
                  <a:txBody>
                    <a:bodyPr/>
                    <a:lstStyle/>
                    <a:p>
                      <a:pPr algn="ctr" rtl="0" fontAlgn="ctr"/>
                      <a:endParaRPr lang="fr-FR" sz="1200" i="1" u="none" strike="noStrike" kern="1200" dirty="0">
                        <a:solidFill>
                          <a:schemeClr val="accent5">
                            <a:lumMod val="75000"/>
                          </a:schemeClr>
                        </a:solidFill>
                        <a:effectLst/>
                        <a:latin typeface="+mn-lt"/>
                        <a:ea typeface="+mn-ea"/>
                        <a:cs typeface="+mn-cs"/>
                      </a:endParaRPr>
                    </a:p>
                  </a:txBody>
                  <a:tcPr marL="7620" marR="7620" marT="7620" marB="0" anchor="ctr">
                    <a:lnL w="12700" cap="flat" cmpd="sng" algn="ctr">
                      <a:solidFill>
                        <a:schemeClr val="accent5"/>
                      </a:solidFill>
                      <a:prstDash val="solid"/>
                      <a:round/>
                      <a:headEnd type="none" w="med" len="med"/>
                      <a:tailEnd type="none" w="med" len="med"/>
                    </a:lnL>
                  </a:tcPr>
                </a:tc>
                <a:extLst>
                  <a:ext uri="{0D108BD9-81ED-4DB2-BD59-A6C34878D82A}">
                    <a16:rowId xmlns:a16="http://schemas.microsoft.com/office/drawing/2014/main" val="3632012641"/>
                  </a:ext>
                </a:extLst>
              </a:tr>
              <a:tr h="223350">
                <a:tc>
                  <a:txBody>
                    <a:bodyPr/>
                    <a:lstStyle/>
                    <a:p>
                      <a:pPr marL="0" marR="0" lvl="0" indent="0" algn="r" defTabSz="457200" rtl="0" eaLnBrk="1" fontAlgn="b" latinLnBrk="0" hangingPunct="1">
                        <a:lnSpc>
                          <a:spcPct val="100000"/>
                        </a:lnSpc>
                        <a:spcBef>
                          <a:spcPts val="0"/>
                        </a:spcBef>
                        <a:spcAft>
                          <a:spcPts val="0"/>
                        </a:spcAft>
                        <a:buClrTx/>
                        <a:buSzTx/>
                        <a:buFontTx/>
                        <a:buNone/>
                        <a:tabLst/>
                        <a:defRPr/>
                      </a:pPr>
                      <a:r>
                        <a:rPr lang="fr-FR" sz="1400" b="0" i="0" u="none" strike="noStrike" kern="1200" dirty="0">
                          <a:solidFill>
                            <a:srgbClr val="000000"/>
                          </a:solidFill>
                          <a:effectLst/>
                          <a:latin typeface="+mn-lt"/>
                          <a:ea typeface="+mn-ea"/>
                          <a:cs typeface="+mn-cs"/>
                        </a:rPr>
                        <a:t>Motifs de refus : Autres raisons</a:t>
                      </a:r>
                    </a:p>
                  </a:txBody>
                  <a:tcPr marL="7620" marR="7620" marT="7620" marB="0" anchor="ctr">
                    <a:lnR w="12700" cap="flat" cmpd="sng" algn="ctr">
                      <a:solidFill>
                        <a:schemeClr val="accent5"/>
                      </a:solidFill>
                      <a:prstDash val="solid"/>
                      <a:round/>
                      <a:headEnd type="none" w="med" len="med"/>
                      <a:tailEnd type="none" w="med" len="med"/>
                    </a:lnR>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r-FR" sz="1600" b="0" i="0" u="none" strike="noStrike" kern="1200" dirty="0">
                          <a:solidFill>
                            <a:srgbClr val="000000"/>
                          </a:solidFill>
                          <a:effectLst/>
                          <a:latin typeface="+mn-lt"/>
                          <a:ea typeface="+mn-ea"/>
                          <a:cs typeface="+mn-cs"/>
                        </a:rPr>
                        <a:t>20%</a:t>
                      </a:r>
                    </a:p>
                  </a:txBody>
                  <a:tcPr marL="7620" marR="7620" marT="762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tcPr>
                </a:tc>
                <a:tc>
                  <a:txBody>
                    <a:bodyPr/>
                    <a:lstStyle/>
                    <a:p>
                      <a:pPr algn="ctr" rtl="0" fontAlgn="ctr"/>
                      <a:endParaRPr lang="fr-FR" sz="1200" i="1" u="none" strike="noStrike" kern="1200" dirty="0">
                        <a:solidFill>
                          <a:schemeClr val="accent5">
                            <a:lumMod val="75000"/>
                          </a:schemeClr>
                        </a:solidFill>
                        <a:effectLst/>
                        <a:latin typeface="+mn-lt"/>
                        <a:ea typeface="+mn-ea"/>
                        <a:cs typeface="+mn-cs"/>
                      </a:endParaRPr>
                    </a:p>
                  </a:txBody>
                  <a:tcPr marL="7620" marR="7620" marT="7620" marB="0" anchor="ctr">
                    <a:lnL w="12700" cap="flat" cmpd="sng" algn="ctr">
                      <a:solidFill>
                        <a:schemeClr val="accent5"/>
                      </a:solidFill>
                      <a:prstDash val="solid"/>
                      <a:round/>
                      <a:headEnd type="none" w="med" len="med"/>
                      <a:tailEnd type="none" w="med" len="med"/>
                    </a:lnL>
                  </a:tcPr>
                </a:tc>
                <a:extLst>
                  <a:ext uri="{0D108BD9-81ED-4DB2-BD59-A6C34878D82A}">
                    <a16:rowId xmlns:a16="http://schemas.microsoft.com/office/drawing/2014/main" val="68071166"/>
                  </a:ext>
                </a:extLst>
              </a:tr>
            </a:tbl>
          </a:graphicData>
        </a:graphic>
      </p:graphicFrame>
      <p:sp>
        <p:nvSpPr>
          <p:cNvPr id="9" name="Flèche : droite 8">
            <a:extLst>
              <a:ext uri="{FF2B5EF4-FFF2-40B4-BE49-F238E27FC236}">
                <a16:creationId xmlns:a16="http://schemas.microsoft.com/office/drawing/2014/main" id="{0D60F013-4C0A-414B-8839-8A36C3A322FA}"/>
              </a:ext>
            </a:extLst>
          </p:cNvPr>
          <p:cNvSpPr/>
          <p:nvPr/>
        </p:nvSpPr>
        <p:spPr>
          <a:xfrm>
            <a:off x="1012999" y="1993739"/>
            <a:ext cx="834226" cy="340567"/>
          </a:xfrm>
          <a:prstGeom prst="rightArrow">
            <a:avLst/>
          </a:prstGeom>
          <a:solidFill>
            <a:srgbClr val="5FCBEF"/>
          </a:solidFill>
          <a:ln w="19050" cap="rnd" cmpd="sng" algn="ctr">
            <a:solidFill>
              <a:srgbClr val="5FCBEF">
                <a:shade val="50000"/>
              </a:srgbClr>
            </a:solidFill>
            <a:prstDash val="solid"/>
          </a:ln>
          <a:effectLst/>
        </p:spPr>
        <p:style>
          <a:lnRef idx="0">
            <a:scrgbClr r="0" g="0" b="0"/>
          </a:lnRef>
          <a:fillRef idx="0">
            <a:scrgbClr r="0" g="0" b="0"/>
          </a:fillRef>
          <a:effectRef idx="0">
            <a:scrgbClr r="0" g="0" b="0"/>
          </a:effectRef>
          <a:fontRef idx="major"/>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Trebuchet MS"/>
              <a:ea typeface="+mn-ea"/>
              <a:cs typeface="+mn-cs"/>
            </a:endParaRPr>
          </a:p>
        </p:txBody>
      </p:sp>
    </p:spTree>
    <p:extLst>
      <p:ext uri="{BB962C8B-B14F-4D97-AF65-F5344CB8AC3E}">
        <p14:creationId xmlns:p14="http://schemas.microsoft.com/office/powerpoint/2010/main" val="2575462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B2B010-88C5-43F0-806D-EA8DB82EE57E}"/>
              </a:ext>
            </a:extLst>
          </p:cNvPr>
          <p:cNvSpPr>
            <a:spLocks noGrp="1"/>
          </p:cNvSpPr>
          <p:nvPr>
            <p:ph type="title"/>
          </p:nvPr>
        </p:nvSpPr>
        <p:spPr>
          <a:xfrm>
            <a:off x="1560169" y="158804"/>
            <a:ext cx="8396631" cy="886148"/>
          </a:xfrm>
        </p:spPr>
        <p:txBody>
          <a:bodyPr>
            <a:normAutofit fontScale="90000"/>
          </a:bodyPr>
          <a:lstStyle/>
          <a:p>
            <a:r>
              <a:rPr lang="fr-FR" dirty="0"/>
              <a:t>Les délais médians d’obtention d’un rendez-vous </a:t>
            </a:r>
            <a:br>
              <a:rPr lang="fr-FR" dirty="0"/>
            </a:br>
            <a:r>
              <a:rPr lang="fr-FR" dirty="0"/>
              <a:t>selon le mode d’exercice</a:t>
            </a:r>
          </a:p>
        </p:txBody>
      </p:sp>
      <p:sp>
        <p:nvSpPr>
          <p:cNvPr id="3" name="Espace réservé du contenu 2">
            <a:extLst>
              <a:ext uri="{FF2B5EF4-FFF2-40B4-BE49-F238E27FC236}">
                <a16:creationId xmlns:a16="http://schemas.microsoft.com/office/drawing/2014/main" id="{E539CD9A-C076-42B8-A73F-21CBC33CC39C}"/>
              </a:ext>
            </a:extLst>
          </p:cNvPr>
          <p:cNvSpPr>
            <a:spLocks noGrp="1"/>
          </p:cNvSpPr>
          <p:nvPr>
            <p:ph idx="1"/>
          </p:nvPr>
        </p:nvSpPr>
        <p:spPr>
          <a:xfrm>
            <a:off x="551723" y="5244997"/>
            <a:ext cx="9173264" cy="1011125"/>
          </a:xfrm>
          <a:noFill/>
        </p:spPr>
        <p:txBody>
          <a:bodyPr>
            <a:normAutofit/>
          </a:bodyPr>
          <a:lstStyle/>
          <a:p>
            <a:r>
              <a:rPr lang="fr-FR" sz="1800" dirty="0">
                <a:solidFill>
                  <a:schemeClr val="accent5"/>
                </a:solidFill>
              </a:rPr>
              <a:t>Scénario 1 </a:t>
            </a:r>
            <a:r>
              <a:rPr lang="fr-FR" sz="1800" dirty="0"/>
              <a:t>: Assez peu de différences sont observées </a:t>
            </a:r>
            <a:r>
              <a:rPr lang="fr-FR" sz="1600" dirty="0">
                <a:solidFill>
                  <a:schemeClr val="accent4"/>
                </a:solidFill>
              </a:rPr>
              <a:t>(41 et 47 jours en 2019)</a:t>
            </a:r>
          </a:p>
          <a:p>
            <a:r>
              <a:rPr lang="fr-FR" sz="1800" dirty="0">
                <a:solidFill>
                  <a:schemeClr val="accent5"/>
                </a:solidFill>
              </a:rPr>
              <a:t>Scénario 2 </a:t>
            </a:r>
            <a:r>
              <a:rPr lang="fr-FR" sz="1800" dirty="0"/>
              <a:t>: Les cabinets de groupe semblent proposer des délais plus courts</a:t>
            </a:r>
          </a:p>
        </p:txBody>
      </p:sp>
      <p:sp>
        <p:nvSpPr>
          <p:cNvPr id="7" name="Rectangle 6">
            <a:extLst>
              <a:ext uri="{FF2B5EF4-FFF2-40B4-BE49-F238E27FC236}">
                <a16:creationId xmlns:a16="http://schemas.microsoft.com/office/drawing/2014/main" id="{4FDB5EFF-55CB-418E-B574-1F1ACE0519A8}"/>
              </a:ext>
            </a:extLst>
          </p:cNvPr>
          <p:cNvSpPr/>
          <p:nvPr/>
        </p:nvSpPr>
        <p:spPr>
          <a:xfrm>
            <a:off x="9075563" y="5999663"/>
            <a:ext cx="1623539" cy="461665"/>
          </a:xfrm>
          <a:prstGeom prst="rect">
            <a:avLst/>
          </a:prstGeom>
          <a:solidFill>
            <a:schemeClr val="accent1">
              <a:lumMod val="20000"/>
              <a:lumOff val="80000"/>
            </a:schemeClr>
          </a:solidFill>
        </p:spPr>
        <p:txBody>
          <a:bodyPr wrap="square">
            <a:spAutoFit/>
          </a:bodyPr>
          <a:lstStyle/>
          <a:p>
            <a:pPr algn="ctr"/>
            <a:r>
              <a:rPr lang="fr-FR" sz="1200" dirty="0">
                <a:solidFill>
                  <a:schemeClr val="accent1">
                    <a:lumMod val="50000"/>
                  </a:schemeClr>
                </a:solidFill>
              </a:rPr>
              <a:t>Pour plus de détails voir Annexe 2</a:t>
            </a:r>
          </a:p>
        </p:txBody>
      </p:sp>
      <p:sp>
        <p:nvSpPr>
          <p:cNvPr id="5" name="Espace réservé du numéro de diapositive 4">
            <a:extLst>
              <a:ext uri="{FF2B5EF4-FFF2-40B4-BE49-F238E27FC236}">
                <a16:creationId xmlns:a16="http://schemas.microsoft.com/office/drawing/2014/main" id="{836614A4-A5FA-4DBE-B7C2-2D461FCF230F}"/>
              </a:ext>
            </a:extLst>
          </p:cNvPr>
          <p:cNvSpPr>
            <a:spLocks noGrp="1"/>
          </p:cNvSpPr>
          <p:nvPr>
            <p:ph type="sldNum" sz="quarter" idx="12"/>
          </p:nvPr>
        </p:nvSpPr>
        <p:spPr/>
        <p:txBody>
          <a:bodyPr/>
          <a:lstStyle/>
          <a:p>
            <a:fld id="{F428713F-B67B-40CC-85DD-1D86B6204E19}" type="slidenum">
              <a:rPr lang="fr-FR" smtClean="0"/>
              <a:pPr/>
              <a:t>27</a:t>
            </a:fld>
            <a:endParaRPr lang="fr-FR" dirty="0"/>
          </a:p>
        </p:txBody>
      </p:sp>
      <p:pic>
        <p:nvPicPr>
          <p:cNvPr id="10" name="Image 9">
            <a:extLst>
              <a:ext uri="{FF2B5EF4-FFF2-40B4-BE49-F238E27FC236}">
                <a16:creationId xmlns:a16="http://schemas.microsoft.com/office/drawing/2014/main" id="{6001FF41-66F5-4446-81C9-6A0F3C85254F}"/>
              </a:ext>
            </a:extLst>
          </p:cNvPr>
          <p:cNvPicPr>
            <a:picLocks noChangeAspect="1"/>
          </p:cNvPicPr>
          <p:nvPr/>
        </p:nvPicPr>
        <p:blipFill>
          <a:blip r:embed="rId2"/>
          <a:stretch>
            <a:fillRect/>
          </a:stretch>
        </p:blipFill>
        <p:spPr>
          <a:xfrm>
            <a:off x="1045071" y="1107440"/>
            <a:ext cx="8359919" cy="3982720"/>
          </a:xfrm>
          <a:prstGeom prst="rect">
            <a:avLst/>
          </a:prstGeom>
        </p:spPr>
      </p:pic>
    </p:spTree>
    <p:extLst>
      <p:ext uri="{BB962C8B-B14F-4D97-AF65-F5344CB8AC3E}">
        <p14:creationId xmlns:p14="http://schemas.microsoft.com/office/powerpoint/2010/main" val="2227386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B2B010-88C5-43F0-806D-EA8DB82EE57E}"/>
              </a:ext>
            </a:extLst>
          </p:cNvPr>
          <p:cNvSpPr>
            <a:spLocks noGrp="1"/>
          </p:cNvSpPr>
          <p:nvPr>
            <p:ph type="title"/>
          </p:nvPr>
        </p:nvSpPr>
        <p:spPr>
          <a:xfrm>
            <a:off x="1964645" y="150574"/>
            <a:ext cx="7471455" cy="461665"/>
          </a:xfrm>
        </p:spPr>
        <p:txBody>
          <a:bodyPr>
            <a:noAutofit/>
          </a:bodyPr>
          <a:lstStyle/>
          <a:p>
            <a:r>
              <a:rPr lang="fr-FR" sz="2700" dirty="0"/>
              <a:t>L’écart se réduit entre secteurs 1 et 2</a:t>
            </a:r>
          </a:p>
        </p:txBody>
      </p:sp>
      <p:sp>
        <p:nvSpPr>
          <p:cNvPr id="3" name="Espace réservé du contenu 2">
            <a:extLst>
              <a:ext uri="{FF2B5EF4-FFF2-40B4-BE49-F238E27FC236}">
                <a16:creationId xmlns:a16="http://schemas.microsoft.com/office/drawing/2014/main" id="{E539CD9A-C076-42B8-A73F-21CBC33CC39C}"/>
              </a:ext>
            </a:extLst>
          </p:cNvPr>
          <p:cNvSpPr>
            <a:spLocks noGrp="1"/>
          </p:cNvSpPr>
          <p:nvPr>
            <p:ph idx="1"/>
          </p:nvPr>
        </p:nvSpPr>
        <p:spPr>
          <a:xfrm>
            <a:off x="313344" y="4060290"/>
            <a:ext cx="10645933" cy="2596336"/>
          </a:xfrm>
          <a:noFill/>
        </p:spPr>
        <p:txBody>
          <a:bodyPr>
            <a:normAutofit/>
          </a:bodyPr>
          <a:lstStyle/>
          <a:p>
            <a:r>
              <a:rPr lang="fr-FR" sz="1800" dirty="0">
                <a:solidFill>
                  <a:schemeClr val="accent5"/>
                </a:solidFill>
              </a:rPr>
              <a:t>L’écart entre secteur 1 et secteur 2 s’est considérablement réduit </a:t>
            </a:r>
            <a:r>
              <a:rPr lang="fr-FR" sz="1800" dirty="0"/>
              <a:t>: de 24 jours en 2019 à 4 jours pour le scénario 1 ! </a:t>
            </a:r>
            <a:r>
              <a:rPr lang="fr-FR" sz="1600" dirty="0">
                <a:solidFill>
                  <a:srgbClr val="660066"/>
                </a:solidFill>
              </a:rPr>
              <a:t>(en 2019 : 60 j en secteur 1 et 36 jours en secteur 2)</a:t>
            </a:r>
          </a:p>
          <a:p>
            <a:r>
              <a:rPr lang="fr-FR" sz="1800" dirty="0"/>
              <a:t>Il reste cependant une plus grande difficulté pour obtenir un rdv en secteur 1 :</a:t>
            </a:r>
          </a:p>
          <a:p>
            <a:pPr lvl="1">
              <a:spcBef>
                <a:spcPts val="600"/>
              </a:spcBef>
            </a:pPr>
            <a:r>
              <a:rPr lang="fr-FR" sz="1600" b="1" dirty="0">
                <a:solidFill>
                  <a:schemeClr val="accent5"/>
                </a:solidFill>
              </a:rPr>
              <a:t>Scénario 1</a:t>
            </a:r>
            <a:r>
              <a:rPr lang="fr-FR" sz="1600" dirty="0"/>
              <a:t> </a:t>
            </a:r>
            <a:r>
              <a:rPr lang="fr-FR" sz="1600" b="1" dirty="0">
                <a:solidFill>
                  <a:schemeClr val="accent5"/>
                </a:solidFill>
              </a:rPr>
              <a:t>:</a:t>
            </a:r>
            <a:r>
              <a:rPr lang="fr-FR" sz="1600" dirty="0"/>
              <a:t> 58% ont obtenus un RDV contre 72% en secteur 2,</a:t>
            </a:r>
          </a:p>
          <a:p>
            <a:pPr lvl="1">
              <a:spcBef>
                <a:spcPts val="600"/>
              </a:spcBef>
            </a:pPr>
            <a:r>
              <a:rPr lang="fr-FR" sz="1600" b="1" dirty="0">
                <a:solidFill>
                  <a:schemeClr val="accent5"/>
                </a:solidFill>
              </a:rPr>
              <a:t>Scénario 2</a:t>
            </a:r>
            <a:r>
              <a:rPr lang="fr-FR" sz="1600" b="1" dirty="0"/>
              <a:t> </a:t>
            </a:r>
            <a:r>
              <a:rPr lang="fr-FR" sz="1600" b="1" dirty="0">
                <a:solidFill>
                  <a:schemeClr val="accent5"/>
                </a:solidFill>
              </a:rPr>
              <a:t>: </a:t>
            </a:r>
            <a:r>
              <a:rPr lang="fr-FR" sz="1600" dirty="0"/>
              <a:t>40% ont obtenus un RDV contre 48% en secteur 2.</a:t>
            </a:r>
          </a:p>
          <a:p>
            <a:pPr>
              <a:spcBef>
                <a:spcPts val="1200"/>
              </a:spcBef>
            </a:pPr>
            <a:r>
              <a:rPr lang="fr-FR" sz="1800" dirty="0">
                <a:solidFill>
                  <a:schemeClr val="accent5"/>
                </a:solidFill>
              </a:rPr>
              <a:t>Le travail aidé avec délégations s’est fortement développé en secteur 1 </a:t>
            </a:r>
            <a:r>
              <a:rPr lang="fr-FR" sz="1800" dirty="0"/>
              <a:t>(62% contre 45% en 2019), ce qui se répercute positivement par la </a:t>
            </a:r>
            <a:r>
              <a:rPr lang="fr-FR" sz="1800" dirty="0">
                <a:solidFill>
                  <a:schemeClr val="accent5"/>
                </a:solidFill>
              </a:rPr>
              <a:t>réduction des délais </a:t>
            </a:r>
            <a:r>
              <a:rPr lang="fr-FR" sz="1800" dirty="0"/>
              <a:t>(de 60 à 45 jours).</a:t>
            </a:r>
          </a:p>
        </p:txBody>
      </p:sp>
      <p:sp>
        <p:nvSpPr>
          <p:cNvPr id="6" name="Rectangle 5">
            <a:extLst>
              <a:ext uri="{FF2B5EF4-FFF2-40B4-BE49-F238E27FC236}">
                <a16:creationId xmlns:a16="http://schemas.microsoft.com/office/drawing/2014/main" id="{FC480071-81B1-4077-B271-AD522A012037}"/>
              </a:ext>
            </a:extLst>
          </p:cNvPr>
          <p:cNvSpPr/>
          <p:nvPr/>
        </p:nvSpPr>
        <p:spPr>
          <a:xfrm>
            <a:off x="10565556" y="5715553"/>
            <a:ext cx="1536550" cy="461665"/>
          </a:xfrm>
          <a:prstGeom prst="rect">
            <a:avLst/>
          </a:prstGeom>
          <a:solidFill>
            <a:schemeClr val="accent1">
              <a:lumMod val="20000"/>
              <a:lumOff val="80000"/>
            </a:schemeClr>
          </a:solidFill>
        </p:spPr>
        <p:txBody>
          <a:bodyPr wrap="square">
            <a:spAutoFit/>
          </a:bodyPr>
          <a:lstStyle/>
          <a:p>
            <a:pPr algn="ctr"/>
            <a:r>
              <a:rPr lang="fr-FR" sz="1200" dirty="0">
                <a:solidFill>
                  <a:schemeClr val="accent1">
                    <a:lumMod val="50000"/>
                  </a:schemeClr>
                </a:solidFill>
              </a:rPr>
              <a:t>Pour plus de détails voir Annexe 4</a:t>
            </a:r>
          </a:p>
        </p:txBody>
      </p:sp>
      <p:sp>
        <p:nvSpPr>
          <p:cNvPr id="5" name="Espace réservé du numéro de diapositive 4">
            <a:extLst>
              <a:ext uri="{FF2B5EF4-FFF2-40B4-BE49-F238E27FC236}">
                <a16:creationId xmlns:a16="http://schemas.microsoft.com/office/drawing/2014/main" id="{3189205B-A78C-4B92-B425-431673554DC0}"/>
              </a:ext>
            </a:extLst>
          </p:cNvPr>
          <p:cNvSpPr>
            <a:spLocks noGrp="1"/>
          </p:cNvSpPr>
          <p:nvPr>
            <p:ph type="sldNum" sz="quarter" idx="12"/>
          </p:nvPr>
        </p:nvSpPr>
        <p:spPr/>
        <p:txBody>
          <a:bodyPr/>
          <a:lstStyle/>
          <a:p>
            <a:fld id="{F428713F-B67B-40CC-85DD-1D86B6204E19}" type="slidenum">
              <a:rPr lang="fr-FR" smtClean="0"/>
              <a:pPr/>
              <a:t>28</a:t>
            </a:fld>
            <a:endParaRPr lang="fr-FR" dirty="0"/>
          </a:p>
        </p:txBody>
      </p:sp>
      <p:pic>
        <p:nvPicPr>
          <p:cNvPr id="4" name="Image 3">
            <a:extLst>
              <a:ext uri="{FF2B5EF4-FFF2-40B4-BE49-F238E27FC236}">
                <a16:creationId xmlns:a16="http://schemas.microsoft.com/office/drawing/2014/main" id="{7CA7F74F-2252-4F47-97EF-786A1492E6E6}"/>
              </a:ext>
            </a:extLst>
          </p:cNvPr>
          <p:cNvPicPr>
            <a:picLocks noChangeAspect="1"/>
          </p:cNvPicPr>
          <p:nvPr/>
        </p:nvPicPr>
        <p:blipFill>
          <a:blip r:embed="rId2"/>
          <a:stretch>
            <a:fillRect/>
          </a:stretch>
        </p:blipFill>
        <p:spPr>
          <a:xfrm>
            <a:off x="1892709" y="790090"/>
            <a:ext cx="6803921" cy="3143149"/>
          </a:xfrm>
          <a:prstGeom prst="rect">
            <a:avLst/>
          </a:prstGeom>
        </p:spPr>
      </p:pic>
    </p:spTree>
    <p:extLst>
      <p:ext uri="{BB962C8B-B14F-4D97-AF65-F5344CB8AC3E}">
        <p14:creationId xmlns:p14="http://schemas.microsoft.com/office/powerpoint/2010/main" val="25267181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91290" y="2619372"/>
            <a:ext cx="8596668" cy="1581609"/>
          </a:xfrm>
        </p:spPr>
        <p:txBody>
          <a:bodyPr>
            <a:normAutofit/>
          </a:bodyPr>
          <a:lstStyle/>
          <a:p>
            <a:r>
              <a:rPr lang="fr-FR" sz="4000" b="1" dirty="0"/>
              <a:t>II/ Enquête sur les délais de RDV obtenus par un site en ligne</a:t>
            </a:r>
            <a:endParaRPr lang="fr-FR" sz="4000" dirty="0"/>
          </a:p>
        </p:txBody>
      </p:sp>
      <p:sp>
        <p:nvSpPr>
          <p:cNvPr id="3" name="Espace réservé du numéro de diapositive 2">
            <a:extLst>
              <a:ext uri="{FF2B5EF4-FFF2-40B4-BE49-F238E27FC236}">
                <a16:creationId xmlns:a16="http://schemas.microsoft.com/office/drawing/2014/main" id="{E096F0B7-130A-49BB-B921-3D72714387B6}"/>
              </a:ext>
            </a:extLst>
          </p:cNvPr>
          <p:cNvSpPr>
            <a:spLocks noGrp="1"/>
          </p:cNvSpPr>
          <p:nvPr>
            <p:ph type="sldNum" sz="quarter" idx="12"/>
          </p:nvPr>
        </p:nvSpPr>
        <p:spPr/>
        <p:txBody>
          <a:bodyPr/>
          <a:lstStyle/>
          <a:p>
            <a:fld id="{F428713F-B67B-40CC-85DD-1D86B6204E19}" type="slidenum">
              <a:rPr lang="fr-FR" smtClean="0"/>
              <a:pPr/>
              <a:t>29</a:t>
            </a:fld>
            <a:endParaRPr lang="fr-FR" dirty="0"/>
          </a:p>
        </p:txBody>
      </p:sp>
    </p:spTree>
    <p:extLst>
      <p:ext uri="{BB962C8B-B14F-4D97-AF65-F5344CB8AC3E}">
        <p14:creationId xmlns:p14="http://schemas.microsoft.com/office/powerpoint/2010/main" val="2240873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776" y="2086825"/>
            <a:ext cx="8596668" cy="1232690"/>
          </a:xfrm>
        </p:spPr>
        <p:txBody>
          <a:bodyPr>
            <a:noAutofit/>
          </a:bodyPr>
          <a:lstStyle/>
          <a:p>
            <a:r>
              <a:rPr lang="fr-FR" sz="5400" b="1" dirty="0"/>
              <a:t>L’ORGANISATION DE LA FILIÈRE DANS LE CONTEXTE SANITAIRE</a:t>
            </a:r>
          </a:p>
        </p:txBody>
      </p:sp>
      <p:sp>
        <p:nvSpPr>
          <p:cNvPr id="3" name="Espace réservé du numéro de diapositive 2">
            <a:extLst>
              <a:ext uri="{FF2B5EF4-FFF2-40B4-BE49-F238E27FC236}">
                <a16:creationId xmlns:a16="http://schemas.microsoft.com/office/drawing/2014/main" id="{EFEBCE39-DA45-4F36-A348-C50B4C5D1D05}"/>
              </a:ext>
            </a:extLst>
          </p:cNvPr>
          <p:cNvSpPr>
            <a:spLocks noGrp="1"/>
          </p:cNvSpPr>
          <p:nvPr>
            <p:ph type="sldNum" sz="quarter" idx="12"/>
          </p:nvPr>
        </p:nvSpPr>
        <p:spPr/>
        <p:txBody>
          <a:bodyPr/>
          <a:lstStyle/>
          <a:p>
            <a:fld id="{F428713F-B67B-40CC-85DD-1D86B6204E19}" type="slidenum">
              <a:rPr lang="fr-FR" smtClean="0"/>
              <a:pPr/>
              <a:t>3</a:t>
            </a:fld>
            <a:endParaRPr lang="fr-FR" dirty="0"/>
          </a:p>
        </p:txBody>
      </p:sp>
    </p:spTree>
    <p:extLst>
      <p:ext uri="{BB962C8B-B14F-4D97-AF65-F5344CB8AC3E}">
        <p14:creationId xmlns:p14="http://schemas.microsoft.com/office/powerpoint/2010/main" val="1515307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466642-1A65-4E55-84E3-12486372AB61}"/>
              </a:ext>
            </a:extLst>
          </p:cNvPr>
          <p:cNvSpPr>
            <a:spLocks noGrp="1"/>
          </p:cNvSpPr>
          <p:nvPr>
            <p:ph type="title"/>
          </p:nvPr>
        </p:nvSpPr>
        <p:spPr>
          <a:xfrm>
            <a:off x="174487" y="231320"/>
            <a:ext cx="10691435" cy="619250"/>
          </a:xfrm>
        </p:spPr>
        <p:txBody>
          <a:bodyPr>
            <a:normAutofit fontScale="90000"/>
          </a:bodyPr>
          <a:lstStyle/>
          <a:p>
            <a:r>
              <a:rPr lang="fr-FR" dirty="0"/>
              <a:t>La prise de RDV en ligne permettrait d’obtenir des RDV plus rapidement</a:t>
            </a:r>
            <a:br>
              <a:rPr lang="fr-FR" dirty="0"/>
            </a:br>
            <a:endParaRPr lang="fr-FR" dirty="0"/>
          </a:p>
        </p:txBody>
      </p:sp>
      <p:sp>
        <p:nvSpPr>
          <p:cNvPr id="3" name="Espace réservé du contenu 2">
            <a:extLst>
              <a:ext uri="{FF2B5EF4-FFF2-40B4-BE49-F238E27FC236}">
                <a16:creationId xmlns:a16="http://schemas.microsoft.com/office/drawing/2014/main" id="{F3A2A3E5-01EF-463A-BB99-A44092237AE4}"/>
              </a:ext>
            </a:extLst>
          </p:cNvPr>
          <p:cNvSpPr>
            <a:spLocks noGrp="1"/>
          </p:cNvSpPr>
          <p:nvPr>
            <p:ph idx="1"/>
          </p:nvPr>
        </p:nvSpPr>
        <p:spPr>
          <a:xfrm>
            <a:off x="1168401" y="5760246"/>
            <a:ext cx="8718116" cy="619250"/>
          </a:xfrm>
        </p:spPr>
        <p:txBody>
          <a:bodyPr>
            <a:noAutofit/>
          </a:bodyPr>
          <a:lstStyle/>
          <a:p>
            <a:pPr marL="0" indent="0">
              <a:buNone/>
            </a:pPr>
            <a:r>
              <a:rPr lang="fr-FR" sz="1800" dirty="0"/>
              <a:t>	Scénario 1 : nouveau patient venant pour un contrôle périodique</a:t>
            </a:r>
            <a:endParaRPr lang="fr-FR" sz="1800" dirty="0">
              <a:solidFill>
                <a:schemeClr val="accent5"/>
              </a:solidFill>
            </a:endParaRPr>
          </a:p>
        </p:txBody>
      </p:sp>
      <p:sp>
        <p:nvSpPr>
          <p:cNvPr id="7" name="Espace réservé du numéro de diapositive 6">
            <a:extLst>
              <a:ext uri="{FF2B5EF4-FFF2-40B4-BE49-F238E27FC236}">
                <a16:creationId xmlns:a16="http://schemas.microsoft.com/office/drawing/2014/main" id="{3540164D-165C-406F-9EEF-4F6C278013A0}"/>
              </a:ext>
            </a:extLst>
          </p:cNvPr>
          <p:cNvSpPr>
            <a:spLocks noGrp="1"/>
          </p:cNvSpPr>
          <p:nvPr>
            <p:ph type="sldNum" sz="quarter" idx="12"/>
          </p:nvPr>
        </p:nvSpPr>
        <p:spPr/>
        <p:txBody>
          <a:bodyPr/>
          <a:lstStyle/>
          <a:p>
            <a:fld id="{F428713F-B67B-40CC-85DD-1D86B6204E19}" type="slidenum">
              <a:rPr lang="fr-FR" smtClean="0"/>
              <a:pPr/>
              <a:t>30</a:t>
            </a:fld>
            <a:endParaRPr lang="fr-FR" dirty="0"/>
          </a:p>
        </p:txBody>
      </p:sp>
      <p:pic>
        <p:nvPicPr>
          <p:cNvPr id="11" name="Image 10">
            <a:extLst>
              <a:ext uri="{FF2B5EF4-FFF2-40B4-BE49-F238E27FC236}">
                <a16:creationId xmlns:a16="http://schemas.microsoft.com/office/drawing/2014/main" id="{B9EFE9B3-AE27-46F3-A4A2-AB77714B4F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876" y="850570"/>
            <a:ext cx="7664668" cy="4722906"/>
          </a:xfrm>
          <a:prstGeom prst="rect">
            <a:avLst/>
          </a:prstGeom>
        </p:spPr>
      </p:pic>
    </p:spTree>
    <p:extLst>
      <p:ext uri="{BB962C8B-B14F-4D97-AF65-F5344CB8AC3E}">
        <p14:creationId xmlns:p14="http://schemas.microsoft.com/office/powerpoint/2010/main" val="3768790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A25C3F-2411-4A1D-80C4-9D27CC12958C}"/>
              </a:ext>
            </a:extLst>
          </p:cNvPr>
          <p:cNvSpPr>
            <a:spLocks noGrp="1"/>
          </p:cNvSpPr>
          <p:nvPr>
            <p:ph type="title"/>
          </p:nvPr>
        </p:nvSpPr>
        <p:spPr>
          <a:xfrm>
            <a:off x="498764" y="142303"/>
            <a:ext cx="9763760" cy="944880"/>
          </a:xfrm>
        </p:spPr>
        <p:txBody>
          <a:bodyPr>
            <a:normAutofit fontScale="90000"/>
          </a:bodyPr>
          <a:lstStyle/>
          <a:p>
            <a:r>
              <a:rPr lang="fr-FR" dirty="0"/>
              <a:t>La moyenne des délais par internet est inférieure de 8 jours par rapport au téléphone</a:t>
            </a:r>
            <a:br>
              <a:rPr lang="fr-FR" sz="2400" dirty="0"/>
            </a:br>
            <a:endParaRPr lang="fr-FR" sz="2400" dirty="0"/>
          </a:p>
        </p:txBody>
      </p:sp>
      <p:graphicFrame>
        <p:nvGraphicFramePr>
          <p:cNvPr id="4" name="Espace réservé du contenu 3">
            <a:extLst>
              <a:ext uri="{FF2B5EF4-FFF2-40B4-BE49-F238E27FC236}">
                <a16:creationId xmlns:a16="http://schemas.microsoft.com/office/drawing/2014/main" id="{C80475FF-DBD4-4F50-BC2A-CD960420D851}"/>
              </a:ext>
            </a:extLst>
          </p:cNvPr>
          <p:cNvGraphicFramePr>
            <a:graphicFrameLocks noGrp="1"/>
          </p:cNvGraphicFramePr>
          <p:nvPr>
            <p:ph idx="1"/>
            <p:extLst>
              <p:ext uri="{D42A27DB-BD31-4B8C-83A1-F6EECF244321}">
                <p14:modId xmlns:p14="http://schemas.microsoft.com/office/powerpoint/2010/main" val="2586562809"/>
              </p:ext>
            </p:extLst>
          </p:nvPr>
        </p:nvGraphicFramePr>
        <p:xfrm>
          <a:off x="769302" y="1409302"/>
          <a:ext cx="8994458" cy="2110646"/>
        </p:xfrm>
        <a:graphic>
          <a:graphicData uri="http://schemas.openxmlformats.org/drawingml/2006/table">
            <a:tbl>
              <a:tblPr firstRow="1" firstCol="1" bandRow="1">
                <a:tableStyleId>{5FD0F851-EC5A-4D38-B0AD-8093EC10F338}</a:tableStyleId>
              </a:tblPr>
              <a:tblGrid>
                <a:gridCol w="1357600">
                  <a:extLst>
                    <a:ext uri="{9D8B030D-6E8A-4147-A177-3AD203B41FA5}">
                      <a16:colId xmlns:a16="http://schemas.microsoft.com/office/drawing/2014/main" val="1818529362"/>
                    </a:ext>
                  </a:extLst>
                </a:gridCol>
                <a:gridCol w="953721">
                  <a:extLst>
                    <a:ext uri="{9D8B030D-6E8A-4147-A177-3AD203B41FA5}">
                      <a16:colId xmlns:a16="http://schemas.microsoft.com/office/drawing/2014/main" val="2278840808"/>
                    </a:ext>
                  </a:extLst>
                </a:gridCol>
                <a:gridCol w="955139">
                  <a:extLst>
                    <a:ext uri="{9D8B030D-6E8A-4147-A177-3AD203B41FA5}">
                      <a16:colId xmlns:a16="http://schemas.microsoft.com/office/drawing/2014/main" val="1263213080"/>
                    </a:ext>
                  </a:extLst>
                </a:gridCol>
                <a:gridCol w="953721">
                  <a:extLst>
                    <a:ext uri="{9D8B030D-6E8A-4147-A177-3AD203B41FA5}">
                      <a16:colId xmlns:a16="http://schemas.microsoft.com/office/drawing/2014/main" val="3991688357"/>
                    </a:ext>
                  </a:extLst>
                </a:gridCol>
                <a:gridCol w="955139">
                  <a:extLst>
                    <a:ext uri="{9D8B030D-6E8A-4147-A177-3AD203B41FA5}">
                      <a16:colId xmlns:a16="http://schemas.microsoft.com/office/drawing/2014/main" val="962972748"/>
                    </a:ext>
                  </a:extLst>
                </a:gridCol>
                <a:gridCol w="953721">
                  <a:extLst>
                    <a:ext uri="{9D8B030D-6E8A-4147-A177-3AD203B41FA5}">
                      <a16:colId xmlns:a16="http://schemas.microsoft.com/office/drawing/2014/main" val="2971823358"/>
                    </a:ext>
                  </a:extLst>
                </a:gridCol>
                <a:gridCol w="955139">
                  <a:extLst>
                    <a:ext uri="{9D8B030D-6E8A-4147-A177-3AD203B41FA5}">
                      <a16:colId xmlns:a16="http://schemas.microsoft.com/office/drawing/2014/main" val="1121732898"/>
                    </a:ext>
                  </a:extLst>
                </a:gridCol>
                <a:gridCol w="1299849">
                  <a:extLst>
                    <a:ext uri="{9D8B030D-6E8A-4147-A177-3AD203B41FA5}">
                      <a16:colId xmlns:a16="http://schemas.microsoft.com/office/drawing/2014/main" val="735920548"/>
                    </a:ext>
                  </a:extLst>
                </a:gridCol>
                <a:gridCol w="610429">
                  <a:extLst>
                    <a:ext uri="{9D8B030D-6E8A-4147-A177-3AD203B41FA5}">
                      <a16:colId xmlns:a16="http://schemas.microsoft.com/office/drawing/2014/main" val="1352618331"/>
                    </a:ext>
                  </a:extLst>
                </a:gridCol>
              </a:tblGrid>
              <a:tr h="811098">
                <a:tc>
                  <a:txBody>
                    <a:bodyPr/>
                    <a:lstStyle/>
                    <a:p>
                      <a:pPr algn="ctr" fontAlgn="ctr"/>
                      <a:r>
                        <a:rPr lang="fr-FR" sz="2000" b="1" u="none" strike="noStrike" cap="small" baseline="0" dirty="0">
                          <a:solidFill>
                            <a:schemeClr val="accent5">
                              <a:lumMod val="75000"/>
                            </a:schemeClr>
                          </a:solidFill>
                          <a:effectLst/>
                        </a:rPr>
                        <a:t>Scénario 1</a:t>
                      </a:r>
                    </a:p>
                    <a:p>
                      <a:pPr algn="ctr" fontAlgn="ctr"/>
                      <a:r>
                        <a:rPr lang="fr-FR" sz="1200" b="1" u="none" strike="noStrike" dirty="0">
                          <a:solidFill>
                            <a:schemeClr val="accent5">
                              <a:lumMod val="75000"/>
                            </a:schemeClr>
                          </a:solidFill>
                          <a:effectLst/>
                        </a:rPr>
                        <a:t>Contrôle périodique</a:t>
                      </a:r>
                    </a:p>
                  </a:txBody>
                  <a:tcPr marL="66421" marR="66421" marT="0" marB="0" anchor="ctr">
                    <a:solidFill>
                      <a:schemeClr val="accent5">
                        <a:lumMod val="20000"/>
                        <a:lumOff val="80000"/>
                      </a:schemeClr>
                    </a:solidFill>
                  </a:tcPr>
                </a:tc>
                <a:tc>
                  <a:txBody>
                    <a:bodyPr/>
                    <a:lstStyle/>
                    <a:p>
                      <a:pPr algn="ctr">
                        <a:spcAft>
                          <a:spcPts val="0"/>
                        </a:spcAft>
                      </a:pPr>
                      <a:r>
                        <a:rPr lang="fr-FR" sz="1400" b="0" dirty="0">
                          <a:solidFill>
                            <a:schemeClr val="tx1">
                              <a:lumMod val="75000"/>
                              <a:lumOff val="25000"/>
                            </a:schemeClr>
                          </a:solidFill>
                          <a:effectLst/>
                        </a:rPr>
                        <a:t>Moyenne</a:t>
                      </a:r>
                      <a:endParaRPr lang="fr-FR" sz="1400" b="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21" marR="66421" marT="0" marB="0" anchor="ctr">
                    <a:solidFill>
                      <a:schemeClr val="accent5">
                        <a:lumMod val="20000"/>
                        <a:lumOff val="80000"/>
                      </a:schemeClr>
                    </a:solidFill>
                  </a:tcPr>
                </a:tc>
                <a:tc>
                  <a:txBody>
                    <a:bodyPr/>
                    <a:lstStyle/>
                    <a:p>
                      <a:pPr algn="ctr">
                        <a:spcAft>
                          <a:spcPts val="0"/>
                        </a:spcAft>
                      </a:pPr>
                      <a:r>
                        <a:rPr lang="fr-FR" sz="1400" b="0" dirty="0">
                          <a:solidFill>
                            <a:schemeClr val="tx1">
                              <a:lumMod val="75000"/>
                              <a:lumOff val="25000"/>
                            </a:schemeClr>
                          </a:solidFill>
                          <a:effectLst/>
                        </a:rPr>
                        <a:t>Premier décile (10%)</a:t>
                      </a:r>
                      <a:endParaRPr lang="fr-FR" sz="1400" b="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21" marR="66421" marT="0" marB="0" anchor="ctr">
                    <a:solidFill>
                      <a:schemeClr val="accent5">
                        <a:lumMod val="20000"/>
                        <a:lumOff val="80000"/>
                      </a:schemeClr>
                    </a:solidFill>
                  </a:tcPr>
                </a:tc>
                <a:tc>
                  <a:txBody>
                    <a:bodyPr/>
                    <a:lstStyle/>
                    <a:p>
                      <a:pPr algn="ctr">
                        <a:spcAft>
                          <a:spcPts val="0"/>
                        </a:spcAft>
                      </a:pPr>
                      <a:r>
                        <a:rPr lang="fr-FR" sz="1400" b="0" dirty="0">
                          <a:solidFill>
                            <a:schemeClr val="tx1">
                              <a:lumMod val="75000"/>
                              <a:lumOff val="25000"/>
                            </a:schemeClr>
                          </a:solidFill>
                          <a:effectLst/>
                        </a:rPr>
                        <a:t>Premier quartile (25%)</a:t>
                      </a:r>
                      <a:endParaRPr lang="fr-FR" sz="1400" b="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21" marR="66421" marT="0" marB="0" anchor="ctr">
                    <a:solidFill>
                      <a:schemeClr val="accent5">
                        <a:lumMod val="20000"/>
                        <a:lumOff val="80000"/>
                      </a:schemeClr>
                    </a:solidFill>
                  </a:tcPr>
                </a:tc>
                <a:tc>
                  <a:txBody>
                    <a:bodyPr/>
                    <a:lstStyle/>
                    <a:p>
                      <a:pPr algn="ctr">
                        <a:spcAft>
                          <a:spcPts val="0"/>
                        </a:spcAft>
                      </a:pPr>
                      <a:r>
                        <a:rPr lang="fr-FR" sz="1400" b="1" dirty="0">
                          <a:solidFill>
                            <a:schemeClr val="tx1">
                              <a:lumMod val="75000"/>
                              <a:lumOff val="25000"/>
                            </a:schemeClr>
                          </a:solidFill>
                          <a:effectLst/>
                        </a:rPr>
                        <a:t>Médiane (50%)</a:t>
                      </a:r>
                      <a:endParaRPr lang="fr-FR" sz="14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21" marR="66421" marT="0" marB="0" anchor="ctr">
                    <a:solidFill>
                      <a:schemeClr val="accent5">
                        <a:lumMod val="20000"/>
                        <a:lumOff val="80000"/>
                      </a:schemeClr>
                    </a:solidFill>
                  </a:tcPr>
                </a:tc>
                <a:tc>
                  <a:txBody>
                    <a:bodyPr/>
                    <a:lstStyle/>
                    <a:p>
                      <a:pPr algn="ctr">
                        <a:spcAft>
                          <a:spcPts val="0"/>
                        </a:spcAft>
                      </a:pPr>
                      <a:r>
                        <a:rPr lang="fr-FR" sz="1400" b="0" dirty="0">
                          <a:solidFill>
                            <a:schemeClr val="tx1">
                              <a:lumMod val="75000"/>
                              <a:lumOff val="25000"/>
                            </a:schemeClr>
                          </a:solidFill>
                          <a:effectLst/>
                        </a:rPr>
                        <a:t>Troisième quartile (75%)</a:t>
                      </a:r>
                      <a:endParaRPr lang="fr-FR" sz="1400" b="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21" marR="66421" marT="0" marB="0" anchor="ctr">
                    <a:solidFill>
                      <a:schemeClr val="accent5">
                        <a:lumMod val="20000"/>
                        <a:lumOff val="80000"/>
                      </a:schemeClr>
                    </a:solidFill>
                  </a:tcPr>
                </a:tc>
                <a:tc>
                  <a:txBody>
                    <a:bodyPr/>
                    <a:lstStyle/>
                    <a:p>
                      <a:pPr algn="ctr">
                        <a:spcAft>
                          <a:spcPts val="0"/>
                        </a:spcAft>
                      </a:pPr>
                      <a:r>
                        <a:rPr lang="fr-FR" sz="1400" b="0" dirty="0">
                          <a:solidFill>
                            <a:schemeClr val="tx1">
                              <a:lumMod val="75000"/>
                              <a:lumOff val="25000"/>
                            </a:schemeClr>
                          </a:solidFill>
                          <a:effectLst/>
                        </a:rPr>
                        <a:t>Dernier décile (90%)</a:t>
                      </a:r>
                      <a:endParaRPr lang="fr-FR" sz="1400" b="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21" marR="66421" marT="0" marB="0" anchor="ctr">
                    <a:solidFill>
                      <a:schemeClr val="accent5">
                        <a:lumMod val="20000"/>
                        <a:lumOff val="80000"/>
                      </a:schemeClr>
                    </a:solidFill>
                  </a:tcPr>
                </a:tc>
                <a:tc>
                  <a:txBody>
                    <a:bodyPr/>
                    <a:lstStyle/>
                    <a:p>
                      <a:pPr marL="0" algn="ctr" defTabSz="457200" rtl="0" eaLnBrk="1" latinLnBrk="0" hangingPunct="1">
                        <a:spcAft>
                          <a:spcPts val="0"/>
                        </a:spcAft>
                      </a:pPr>
                      <a:r>
                        <a:rPr lang="fr-FR" sz="1400" b="1" kern="1200" dirty="0">
                          <a:solidFill>
                            <a:schemeClr val="tx1">
                              <a:lumMod val="75000"/>
                              <a:lumOff val="25000"/>
                            </a:schemeClr>
                          </a:solidFill>
                          <a:effectLst/>
                        </a:rPr>
                        <a:t>Proportion de RDV obtenus </a:t>
                      </a:r>
                      <a:endParaRPr lang="fr-FR" sz="1400" b="1" kern="1200" dirty="0">
                        <a:solidFill>
                          <a:schemeClr val="tx1">
                            <a:lumMod val="75000"/>
                            <a:lumOff val="25000"/>
                          </a:schemeClr>
                        </a:solidFill>
                        <a:effectLst/>
                        <a:latin typeface="+mn-lt"/>
                        <a:ea typeface="+mn-ea"/>
                        <a:cs typeface="+mn-cs"/>
                      </a:endParaRPr>
                    </a:p>
                  </a:txBody>
                  <a:tcPr marL="66421" marR="66421" marT="0" marB="0" anchor="ctr">
                    <a:solidFill>
                      <a:schemeClr val="accent5">
                        <a:lumMod val="20000"/>
                        <a:lumOff val="80000"/>
                      </a:schemeClr>
                    </a:solidFill>
                  </a:tcPr>
                </a:tc>
                <a:tc>
                  <a:txBody>
                    <a:bodyPr/>
                    <a:lstStyle/>
                    <a:p>
                      <a:pPr marL="0" algn="ctr" defTabSz="457200" rtl="0" eaLnBrk="1" latinLnBrk="0" hangingPunct="1">
                        <a:spcAft>
                          <a:spcPts val="0"/>
                        </a:spcAft>
                      </a:pPr>
                      <a:r>
                        <a:rPr lang="fr-FR" sz="1400" b="1" i="1" kern="1200" dirty="0">
                          <a:solidFill>
                            <a:schemeClr val="accent5">
                              <a:lumMod val="75000"/>
                            </a:schemeClr>
                          </a:solidFill>
                          <a:effectLst/>
                        </a:rPr>
                        <a:t>n</a:t>
                      </a:r>
                      <a:endParaRPr lang="fr-FR" sz="1400" b="1" i="1" kern="1200" dirty="0">
                        <a:solidFill>
                          <a:schemeClr val="accent5">
                            <a:lumMod val="75000"/>
                          </a:schemeClr>
                        </a:solidFill>
                        <a:effectLst/>
                        <a:latin typeface="+mn-lt"/>
                        <a:ea typeface="+mn-ea"/>
                        <a:cs typeface="+mn-cs"/>
                      </a:endParaRPr>
                    </a:p>
                  </a:txBody>
                  <a:tcPr marL="66421" marR="66421" marT="0" marB="0" anchor="ctr">
                    <a:solidFill>
                      <a:schemeClr val="accent5">
                        <a:lumMod val="20000"/>
                        <a:lumOff val="80000"/>
                      </a:schemeClr>
                    </a:solidFill>
                  </a:tcPr>
                </a:tc>
                <a:extLst>
                  <a:ext uri="{0D108BD9-81ED-4DB2-BD59-A6C34878D82A}">
                    <a16:rowId xmlns:a16="http://schemas.microsoft.com/office/drawing/2014/main" val="882715689"/>
                  </a:ext>
                </a:extLst>
              </a:tr>
              <a:tr h="649774">
                <a:tc>
                  <a:txBody>
                    <a:bodyPr/>
                    <a:lstStyle/>
                    <a:p>
                      <a:pPr algn="ctr">
                        <a:spcAft>
                          <a:spcPts val="0"/>
                        </a:spcAft>
                      </a:pPr>
                      <a:r>
                        <a:rPr lang="fr-FR" sz="1400" b="0" dirty="0">
                          <a:solidFill>
                            <a:schemeClr val="tx1">
                              <a:lumMod val="75000"/>
                              <a:lumOff val="25000"/>
                            </a:schemeClr>
                          </a:solidFill>
                          <a:effectLst/>
                        </a:rPr>
                        <a:t>Par téléphone</a:t>
                      </a:r>
                    </a:p>
                    <a:p>
                      <a:pPr algn="ctr">
                        <a:spcAft>
                          <a:spcPts val="0"/>
                        </a:spcAft>
                      </a:pPr>
                      <a:r>
                        <a:rPr lang="fr-FR" sz="1050" b="1" i="1" kern="1200" dirty="0">
                          <a:solidFill>
                            <a:schemeClr val="accent4"/>
                          </a:solidFill>
                          <a:effectLst/>
                          <a:latin typeface="+mn-lt"/>
                          <a:ea typeface="+mn-ea"/>
                          <a:cs typeface="+mn-cs"/>
                        </a:rPr>
                        <a:t>en 2019</a:t>
                      </a:r>
                      <a:endParaRPr lang="fr-FR" sz="1050" b="0" i="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21" marR="66421" marT="0" marB="0" anchor="ctr">
                    <a:noFill/>
                  </a:tcPr>
                </a:tc>
                <a:tc>
                  <a:txBody>
                    <a:bodyPr/>
                    <a:lstStyle/>
                    <a:p>
                      <a:pPr algn="ctr" fontAlgn="b"/>
                      <a:r>
                        <a:rPr lang="fr-FR" sz="1400" kern="1200" dirty="0">
                          <a:solidFill>
                            <a:schemeClr val="tx1">
                              <a:lumMod val="75000"/>
                              <a:lumOff val="25000"/>
                            </a:schemeClr>
                          </a:solidFill>
                          <a:effectLst/>
                          <a:latin typeface="+mn-lt"/>
                          <a:ea typeface="+mn-ea"/>
                          <a:cs typeface="+mn-cs"/>
                        </a:rPr>
                        <a:t>61 </a:t>
                      </a:r>
                    </a:p>
                    <a:p>
                      <a:pPr algn="ctr" fontAlgn="b"/>
                      <a:r>
                        <a:rPr lang="fr-FR" sz="1100" b="1" i="1" kern="1200" dirty="0">
                          <a:solidFill>
                            <a:schemeClr val="accent4"/>
                          </a:solidFill>
                          <a:effectLst/>
                          <a:latin typeface="+mn-lt"/>
                          <a:ea typeface="+mn-ea"/>
                          <a:cs typeface="+mn-cs"/>
                        </a:rPr>
                        <a:t>68</a:t>
                      </a:r>
                      <a:endParaRPr lang="fr-FR" sz="1400" i="1" kern="1200" dirty="0">
                        <a:solidFill>
                          <a:schemeClr val="tx1">
                            <a:lumMod val="75000"/>
                            <a:lumOff val="25000"/>
                          </a:schemeClr>
                        </a:solidFill>
                        <a:effectLst/>
                        <a:latin typeface="+mn-lt"/>
                        <a:ea typeface="+mn-ea"/>
                        <a:cs typeface="+mn-cs"/>
                      </a:endParaRPr>
                    </a:p>
                  </a:txBody>
                  <a:tcPr marL="7620" marR="7620" marT="7620" marB="0" anchor="ctr">
                    <a:noFill/>
                  </a:tcPr>
                </a:tc>
                <a:tc>
                  <a:txBody>
                    <a:bodyPr/>
                    <a:lstStyle/>
                    <a:p>
                      <a:pPr algn="ctr" fontAlgn="b"/>
                      <a:r>
                        <a:rPr lang="fr-FR" sz="1400" kern="1200" dirty="0">
                          <a:solidFill>
                            <a:schemeClr val="tx1">
                              <a:lumMod val="75000"/>
                              <a:lumOff val="25000"/>
                            </a:schemeClr>
                          </a:solidFill>
                          <a:effectLst/>
                          <a:latin typeface="+mn-lt"/>
                          <a:ea typeface="+mn-ea"/>
                          <a:cs typeface="+mn-cs"/>
                        </a:rPr>
                        <a:t>6</a:t>
                      </a:r>
                    </a:p>
                  </a:txBody>
                  <a:tcPr marL="7620" marR="7620" marT="7620" marB="0" anchor="ctr">
                    <a:noFill/>
                  </a:tcPr>
                </a:tc>
                <a:tc>
                  <a:txBody>
                    <a:bodyPr/>
                    <a:lstStyle/>
                    <a:p>
                      <a:pPr algn="ctr" fontAlgn="b"/>
                      <a:r>
                        <a:rPr lang="fr-FR" sz="1400" kern="1200" dirty="0">
                          <a:solidFill>
                            <a:schemeClr val="tx1">
                              <a:lumMod val="75000"/>
                              <a:lumOff val="25000"/>
                            </a:schemeClr>
                          </a:solidFill>
                          <a:effectLst/>
                          <a:latin typeface="+mn-lt"/>
                          <a:ea typeface="+mn-ea"/>
                          <a:cs typeface="+mn-cs"/>
                        </a:rPr>
                        <a:t>18</a:t>
                      </a:r>
                    </a:p>
                  </a:txBody>
                  <a:tcPr marL="7620" marR="7620" marT="7620" marB="0" anchor="ctr">
                    <a:noFill/>
                  </a:tcPr>
                </a:tc>
                <a:tc>
                  <a:txBody>
                    <a:bodyPr/>
                    <a:lstStyle/>
                    <a:p>
                      <a:pPr algn="ctr" fontAlgn="b"/>
                      <a:r>
                        <a:rPr lang="fr-FR" sz="1400" b="1" kern="1200" dirty="0">
                          <a:solidFill>
                            <a:schemeClr val="tx1">
                              <a:lumMod val="75000"/>
                              <a:lumOff val="25000"/>
                            </a:schemeClr>
                          </a:solidFill>
                          <a:effectLst/>
                          <a:latin typeface="+mn-lt"/>
                          <a:ea typeface="+mn-ea"/>
                          <a:cs typeface="+mn-cs"/>
                        </a:rPr>
                        <a:t>42 </a:t>
                      </a:r>
                    </a:p>
                    <a:p>
                      <a:pPr algn="ctr" fontAlgn="b"/>
                      <a:r>
                        <a:rPr lang="fr-FR" sz="1100" b="1" i="1" kern="1200" dirty="0">
                          <a:solidFill>
                            <a:schemeClr val="accent4"/>
                          </a:solidFill>
                          <a:effectLst/>
                          <a:latin typeface="+mn-lt"/>
                          <a:ea typeface="+mn-ea"/>
                          <a:cs typeface="+mn-cs"/>
                        </a:rPr>
                        <a:t>43</a:t>
                      </a:r>
                      <a:endParaRPr lang="fr-FR" sz="1100" b="1" i="1" kern="1200" dirty="0">
                        <a:solidFill>
                          <a:schemeClr val="tx1">
                            <a:lumMod val="75000"/>
                            <a:lumOff val="25000"/>
                          </a:schemeClr>
                        </a:solidFill>
                        <a:effectLst/>
                        <a:latin typeface="+mn-lt"/>
                        <a:ea typeface="+mn-ea"/>
                        <a:cs typeface="+mn-cs"/>
                      </a:endParaRPr>
                    </a:p>
                  </a:txBody>
                  <a:tcPr marL="7620" marR="7620" marT="7620" marB="0" anchor="ctr">
                    <a:noFill/>
                  </a:tcPr>
                </a:tc>
                <a:tc>
                  <a:txBody>
                    <a:bodyPr/>
                    <a:lstStyle/>
                    <a:p>
                      <a:pPr algn="ctr" fontAlgn="b"/>
                      <a:r>
                        <a:rPr lang="fr-FR" sz="1400" kern="1200" dirty="0">
                          <a:solidFill>
                            <a:schemeClr val="tx1">
                              <a:lumMod val="75000"/>
                              <a:lumOff val="25000"/>
                            </a:schemeClr>
                          </a:solidFill>
                          <a:effectLst/>
                          <a:latin typeface="+mn-lt"/>
                          <a:ea typeface="+mn-ea"/>
                          <a:cs typeface="+mn-cs"/>
                        </a:rPr>
                        <a:t>84</a:t>
                      </a:r>
                    </a:p>
                  </a:txBody>
                  <a:tcPr marL="7620" marR="7620" marT="7620" marB="0" anchor="ctr">
                    <a:noFill/>
                  </a:tcPr>
                </a:tc>
                <a:tc>
                  <a:txBody>
                    <a:bodyPr/>
                    <a:lstStyle/>
                    <a:p>
                      <a:pPr algn="ctr" fontAlgn="b"/>
                      <a:r>
                        <a:rPr lang="fr-FR" sz="1400" kern="1200" dirty="0">
                          <a:solidFill>
                            <a:schemeClr val="tx1">
                              <a:lumMod val="75000"/>
                              <a:lumOff val="25000"/>
                            </a:schemeClr>
                          </a:solidFill>
                          <a:effectLst/>
                          <a:latin typeface="+mn-lt"/>
                          <a:ea typeface="+mn-ea"/>
                          <a:cs typeface="+mn-cs"/>
                        </a:rPr>
                        <a:t>141</a:t>
                      </a:r>
                    </a:p>
                  </a:txBody>
                  <a:tcPr marL="7620" marR="7620" marT="7620" marB="0" anchor="ctr">
                    <a:noFill/>
                  </a:tcPr>
                </a:tc>
                <a:tc>
                  <a:txBody>
                    <a:bodyPr/>
                    <a:lstStyle/>
                    <a:p>
                      <a:pPr algn="ctr" fontAlgn="b"/>
                      <a:r>
                        <a:rPr lang="fr-FR" sz="1400" b="1" kern="1200" dirty="0">
                          <a:solidFill>
                            <a:schemeClr val="tx1">
                              <a:lumMod val="75000"/>
                              <a:lumOff val="25000"/>
                            </a:schemeClr>
                          </a:solidFill>
                          <a:effectLst/>
                          <a:latin typeface="+mn-lt"/>
                          <a:ea typeface="+mn-ea"/>
                          <a:cs typeface="+mn-cs"/>
                        </a:rPr>
                        <a:t>67%</a:t>
                      </a:r>
                      <a:endParaRPr lang="fr-FR" sz="1100" b="1" i="0" kern="1200" dirty="0">
                        <a:solidFill>
                          <a:schemeClr val="accent4"/>
                        </a:solidFill>
                        <a:effectLst/>
                        <a:latin typeface="+mn-lt"/>
                        <a:ea typeface="+mn-ea"/>
                        <a:cs typeface="+mn-cs"/>
                      </a:endParaRPr>
                    </a:p>
                    <a:p>
                      <a:pPr algn="ctr" fontAlgn="b"/>
                      <a:r>
                        <a:rPr lang="fr-FR" sz="1100" b="1" i="1" kern="1200" dirty="0">
                          <a:solidFill>
                            <a:schemeClr val="accent4"/>
                          </a:solidFill>
                          <a:effectLst/>
                          <a:latin typeface="+mn-lt"/>
                          <a:ea typeface="+mn-ea"/>
                          <a:cs typeface="+mn-cs"/>
                        </a:rPr>
                        <a:t>64%</a:t>
                      </a:r>
                      <a:endParaRPr lang="fr-FR" sz="1400" b="1" i="1" kern="1200" dirty="0">
                        <a:solidFill>
                          <a:schemeClr val="tx1">
                            <a:lumMod val="75000"/>
                            <a:lumOff val="25000"/>
                          </a:schemeClr>
                        </a:solidFill>
                        <a:effectLst/>
                        <a:latin typeface="+mn-lt"/>
                        <a:ea typeface="+mn-ea"/>
                        <a:cs typeface="+mn-cs"/>
                      </a:endParaRPr>
                    </a:p>
                  </a:txBody>
                  <a:tcPr marL="7620" marR="7620" marT="7620" marB="0" anchor="ctr">
                    <a:noFill/>
                  </a:tcPr>
                </a:tc>
                <a:tc>
                  <a:txBody>
                    <a:bodyPr/>
                    <a:lstStyle/>
                    <a:p>
                      <a:pPr algn="ctr" fontAlgn="b"/>
                      <a:r>
                        <a:rPr lang="fr-FR" sz="1200" i="1" kern="1200" dirty="0">
                          <a:solidFill>
                            <a:schemeClr val="accent5"/>
                          </a:solidFill>
                          <a:effectLst/>
                          <a:latin typeface="+mn-lt"/>
                          <a:ea typeface="+mn-ea"/>
                          <a:cs typeface="+mn-cs"/>
                        </a:rPr>
                        <a:t>1 453</a:t>
                      </a:r>
                    </a:p>
                  </a:txBody>
                  <a:tcPr marL="7620" marR="7620" marT="7620" marB="0" anchor="ctr">
                    <a:noFill/>
                  </a:tcPr>
                </a:tc>
                <a:extLst>
                  <a:ext uri="{0D108BD9-81ED-4DB2-BD59-A6C34878D82A}">
                    <a16:rowId xmlns:a16="http://schemas.microsoft.com/office/drawing/2014/main" val="693448003"/>
                  </a:ext>
                </a:extLst>
              </a:tr>
              <a:tr h="649774">
                <a:tc>
                  <a:txBody>
                    <a:bodyPr/>
                    <a:lstStyle/>
                    <a:p>
                      <a:pPr algn="ctr">
                        <a:spcAft>
                          <a:spcPts val="0"/>
                        </a:spcAft>
                      </a:pPr>
                      <a:r>
                        <a:rPr lang="fr-FR" sz="1400" b="0" dirty="0">
                          <a:solidFill>
                            <a:schemeClr val="tx1">
                              <a:lumMod val="75000"/>
                              <a:lumOff val="25000"/>
                            </a:schemeClr>
                          </a:solidFill>
                          <a:effectLst/>
                        </a:rPr>
                        <a:t>Sur Internet</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1050" b="1" i="1" kern="1200" dirty="0">
                          <a:solidFill>
                            <a:schemeClr val="accent4"/>
                          </a:solidFill>
                          <a:effectLst/>
                          <a:latin typeface="+mn-lt"/>
                          <a:ea typeface="+mn-ea"/>
                          <a:cs typeface="+mn-cs"/>
                        </a:rPr>
                        <a:t>en 2019</a:t>
                      </a:r>
                      <a:endParaRPr lang="fr-FR" sz="1050" b="0" i="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21" marR="66421" marT="0" marB="0" anchor="ctr"/>
                </a:tc>
                <a:tc>
                  <a:txBody>
                    <a:bodyPr/>
                    <a:lstStyle/>
                    <a:p>
                      <a:pPr algn="ctr" fontAlgn="b"/>
                      <a:r>
                        <a:rPr lang="fr-FR" sz="1400" kern="1200" dirty="0">
                          <a:solidFill>
                            <a:schemeClr val="tx1">
                              <a:lumMod val="75000"/>
                              <a:lumOff val="25000"/>
                            </a:schemeClr>
                          </a:solidFill>
                          <a:effectLst/>
                          <a:latin typeface="+mn-lt"/>
                          <a:ea typeface="+mn-ea"/>
                          <a:cs typeface="+mn-cs"/>
                        </a:rPr>
                        <a:t>53 </a:t>
                      </a:r>
                    </a:p>
                    <a:p>
                      <a:pPr algn="ctr" fontAlgn="b"/>
                      <a:r>
                        <a:rPr lang="fr-FR" sz="1100" b="1" i="1" kern="1200" dirty="0">
                          <a:solidFill>
                            <a:schemeClr val="accent4"/>
                          </a:solidFill>
                          <a:effectLst/>
                          <a:latin typeface="+mn-lt"/>
                          <a:ea typeface="+mn-ea"/>
                          <a:cs typeface="+mn-cs"/>
                        </a:rPr>
                        <a:t>61</a:t>
                      </a:r>
                      <a:endParaRPr lang="fr-FR" sz="1400" i="1" kern="1200" dirty="0">
                        <a:solidFill>
                          <a:schemeClr val="tx1">
                            <a:lumMod val="75000"/>
                            <a:lumOff val="25000"/>
                          </a:schemeClr>
                        </a:solidFill>
                        <a:effectLst/>
                        <a:latin typeface="+mn-lt"/>
                        <a:ea typeface="+mn-ea"/>
                        <a:cs typeface="+mn-cs"/>
                      </a:endParaRPr>
                    </a:p>
                  </a:txBody>
                  <a:tcPr marL="7620" marR="7620" marT="7620" marB="0" anchor="ctr"/>
                </a:tc>
                <a:tc>
                  <a:txBody>
                    <a:bodyPr/>
                    <a:lstStyle/>
                    <a:p>
                      <a:pPr algn="ctr" fontAlgn="b"/>
                      <a:r>
                        <a:rPr lang="fr-FR" sz="1400" kern="1200" dirty="0">
                          <a:solidFill>
                            <a:schemeClr val="tx1">
                              <a:lumMod val="75000"/>
                              <a:lumOff val="25000"/>
                            </a:schemeClr>
                          </a:solidFill>
                          <a:effectLst/>
                          <a:latin typeface="+mn-lt"/>
                          <a:ea typeface="+mn-ea"/>
                          <a:cs typeface="+mn-cs"/>
                        </a:rPr>
                        <a:t>3</a:t>
                      </a:r>
                    </a:p>
                  </a:txBody>
                  <a:tcPr marL="7620" marR="7620" marT="7620" marB="0" anchor="ctr"/>
                </a:tc>
                <a:tc>
                  <a:txBody>
                    <a:bodyPr/>
                    <a:lstStyle/>
                    <a:p>
                      <a:pPr algn="ctr" fontAlgn="b"/>
                      <a:r>
                        <a:rPr lang="fr-FR" sz="1400" kern="1200" dirty="0">
                          <a:solidFill>
                            <a:schemeClr val="tx1">
                              <a:lumMod val="75000"/>
                              <a:lumOff val="25000"/>
                            </a:schemeClr>
                          </a:solidFill>
                          <a:effectLst/>
                          <a:latin typeface="+mn-lt"/>
                          <a:ea typeface="+mn-ea"/>
                          <a:cs typeface="+mn-cs"/>
                        </a:rPr>
                        <a:t>10</a:t>
                      </a:r>
                    </a:p>
                  </a:txBody>
                  <a:tcPr marL="7620" marR="7620" marT="7620" marB="0" anchor="ctr"/>
                </a:tc>
                <a:tc>
                  <a:txBody>
                    <a:bodyPr/>
                    <a:lstStyle/>
                    <a:p>
                      <a:pPr algn="ctr" fontAlgn="b"/>
                      <a:r>
                        <a:rPr lang="fr-FR" sz="1400" b="1" kern="1200" dirty="0">
                          <a:solidFill>
                            <a:schemeClr val="tx1">
                              <a:lumMod val="75000"/>
                              <a:lumOff val="25000"/>
                            </a:schemeClr>
                          </a:solidFill>
                          <a:effectLst/>
                          <a:latin typeface="+mn-lt"/>
                          <a:ea typeface="+mn-ea"/>
                          <a:cs typeface="+mn-cs"/>
                        </a:rPr>
                        <a:t>39 </a:t>
                      </a:r>
                    </a:p>
                    <a:p>
                      <a:pPr algn="ctr" fontAlgn="b"/>
                      <a:r>
                        <a:rPr lang="fr-FR" sz="1100" b="1" i="1" kern="1200" dirty="0">
                          <a:solidFill>
                            <a:schemeClr val="accent4"/>
                          </a:solidFill>
                          <a:effectLst/>
                          <a:latin typeface="+mn-lt"/>
                          <a:ea typeface="+mn-ea"/>
                          <a:cs typeface="+mn-cs"/>
                        </a:rPr>
                        <a:t>42</a:t>
                      </a:r>
                      <a:endParaRPr lang="fr-FR" sz="1400" b="1" i="1" kern="1200" dirty="0">
                        <a:solidFill>
                          <a:schemeClr val="tx1">
                            <a:lumMod val="75000"/>
                            <a:lumOff val="25000"/>
                          </a:schemeClr>
                        </a:solidFill>
                        <a:effectLst/>
                        <a:latin typeface="+mn-lt"/>
                        <a:ea typeface="+mn-ea"/>
                        <a:cs typeface="+mn-cs"/>
                      </a:endParaRPr>
                    </a:p>
                  </a:txBody>
                  <a:tcPr marL="7620" marR="7620" marT="7620" marB="0" anchor="ctr"/>
                </a:tc>
                <a:tc>
                  <a:txBody>
                    <a:bodyPr/>
                    <a:lstStyle/>
                    <a:p>
                      <a:pPr algn="ctr" fontAlgn="b"/>
                      <a:r>
                        <a:rPr lang="fr-FR" sz="1400" kern="1200" dirty="0">
                          <a:solidFill>
                            <a:schemeClr val="tx1">
                              <a:lumMod val="75000"/>
                              <a:lumOff val="25000"/>
                            </a:schemeClr>
                          </a:solidFill>
                          <a:effectLst/>
                          <a:latin typeface="+mn-lt"/>
                          <a:ea typeface="+mn-ea"/>
                          <a:cs typeface="+mn-cs"/>
                        </a:rPr>
                        <a:t>73</a:t>
                      </a:r>
                    </a:p>
                  </a:txBody>
                  <a:tcPr marL="7620" marR="7620" marT="7620" marB="0" anchor="ctr"/>
                </a:tc>
                <a:tc>
                  <a:txBody>
                    <a:bodyPr/>
                    <a:lstStyle/>
                    <a:p>
                      <a:pPr algn="ctr" fontAlgn="b"/>
                      <a:r>
                        <a:rPr lang="fr-FR" sz="1400" kern="1200" dirty="0">
                          <a:solidFill>
                            <a:schemeClr val="tx1">
                              <a:lumMod val="75000"/>
                              <a:lumOff val="25000"/>
                            </a:schemeClr>
                          </a:solidFill>
                          <a:effectLst/>
                          <a:latin typeface="+mn-lt"/>
                          <a:ea typeface="+mn-ea"/>
                          <a:cs typeface="+mn-cs"/>
                        </a:rPr>
                        <a:t>125</a:t>
                      </a:r>
                    </a:p>
                  </a:txBody>
                  <a:tcPr marL="7620" marR="7620" marT="7620" marB="0" anchor="ctr"/>
                </a:tc>
                <a:tc>
                  <a:txBody>
                    <a:bodyPr/>
                    <a:lstStyle/>
                    <a:p>
                      <a:pPr algn="ctr" fontAlgn="b"/>
                      <a:r>
                        <a:rPr lang="fr-FR" sz="1400" b="1" kern="1200" dirty="0">
                          <a:solidFill>
                            <a:schemeClr val="tx1">
                              <a:lumMod val="75000"/>
                              <a:lumOff val="25000"/>
                            </a:schemeClr>
                          </a:solidFill>
                          <a:effectLst/>
                          <a:latin typeface="+mn-lt"/>
                          <a:ea typeface="+mn-ea"/>
                          <a:cs typeface="+mn-cs"/>
                        </a:rPr>
                        <a:t>62%</a:t>
                      </a:r>
                    </a:p>
                    <a:p>
                      <a:pPr algn="ctr" fontAlgn="b"/>
                      <a:r>
                        <a:rPr lang="fr-FR" sz="1100" b="1" i="1" kern="1200" dirty="0">
                          <a:solidFill>
                            <a:schemeClr val="accent4"/>
                          </a:solidFill>
                          <a:effectLst/>
                          <a:latin typeface="+mn-lt"/>
                          <a:ea typeface="+mn-ea"/>
                          <a:cs typeface="+mn-cs"/>
                        </a:rPr>
                        <a:t>51%</a:t>
                      </a:r>
                      <a:endParaRPr lang="fr-FR" sz="1400" b="1" i="1" kern="1200" dirty="0">
                        <a:solidFill>
                          <a:schemeClr val="tx1">
                            <a:lumMod val="75000"/>
                            <a:lumOff val="25000"/>
                          </a:schemeClr>
                        </a:solidFill>
                        <a:effectLst/>
                        <a:latin typeface="+mn-lt"/>
                        <a:ea typeface="+mn-ea"/>
                        <a:cs typeface="+mn-cs"/>
                      </a:endParaRPr>
                    </a:p>
                  </a:txBody>
                  <a:tcPr marL="7620" marR="7620" marT="7620" marB="0" anchor="ctr"/>
                </a:tc>
                <a:tc>
                  <a:txBody>
                    <a:bodyPr/>
                    <a:lstStyle/>
                    <a:p>
                      <a:pPr algn="ctr" fontAlgn="b"/>
                      <a:r>
                        <a:rPr lang="fr-FR" sz="1200" i="1" kern="1200" dirty="0">
                          <a:solidFill>
                            <a:schemeClr val="accent5"/>
                          </a:solidFill>
                          <a:effectLst/>
                          <a:latin typeface="+mn-lt"/>
                          <a:ea typeface="+mn-ea"/>
                          <a:cs typeface="+mn-cs"/>
                        </a:rPr>
                        <a:t>1 709</a:t>
                      </a:r>
                    </a:p>
                  </a:txBody>
                  <a:tcPr marL="7620" marR="7620" marT="7620" marB="0" anchor="ctr"/>
                </a:tc>
                <a:extLst>
                  <a:ext uri="{0D108BD9-81ED-4DB2-BD59-A6C34878D82A}">
                    <a16:rowId xmlns:a16="http://schemas.microsoft.com/office/drawing/2014/main" val="2025486127"/>
                  </a:ext>
                </a:extLst>
              </a:tr>
            </a:tbl>
          </a:graphicData>
        </a:graphic>
      </p:graphicFrame>
      <p:sp>
        <p:nvSpPr>
          <p:cNvPr id="5" name="Espace réservé du contenu 2">
            <a:extLst>
              <a:ext uri="{FF2B5EF4-FFF2-40B4-BE49-F238E27FC236}">
                <a16:creationId xmlns:a16="http://schemas.microsoft.com/office/drawing/2014/main" id="{7821A1C2-274C-4643-98EF-033B8515396A}"/>
              </a:ext>
            </a:extLst>
          </p:cNvPr>
          <p:cNvSpPr txBox="1">
            <a:spLocks/>
          </p:cNvSpPr>
          <p:nvPr/>
        </p:nvSpPr>
        <p:spPr>
          <a:xfrm>
            <a:off x="339440" y="3698729"/>
            <a:ext cx="10525205" cy="254452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600"/>
              </a:spcBef>
              <a:spcAft>
                <a:spcPts val="1800"/>
              </a:spcAft>
            </a:pPr>
            <a:r>
              <a:rPr lang="fr-FR" sz="1800" b="1" dirty="0">
                <a:solidFill>
                  <a:schemeClr val="accent5"/>
                </a:solidFill>
              </a:rPr>
              <a:t>Les délais de RDV pris en ligne ont tendance à être plus courts</a:t>
            </a:r>
            <a:r>
              <a:rPr lang="fr-FR" sz="1800" dirty="0"/>
              <a:t>, notamment jusqu’au premier quartile </a:t>
            </a:r>
            <a:r>
              <a:rPr lang="fr-FR" sz="1400" dirty="0"/>
              <a:t>(18 jours par tél. et 10 jours sur Internet)</a:t>
            </a:r>
            <a:r>
              <a:rPr lang="fr-FR" sz="1800" dirty="0"/>
              <a:t>, mais aussi pour les RDV avec des délais au delà de la médiane. </a:t>
            </a:r>
          </a:p>
          <a:p>
            <a:pPr>
              <a:spcBef>
                <a:spcPts val="600"/>
              </a:spcBef>
              <a:spcAft>
                <a:spcPts val="1800"/>
              </a:spcAft>
            </a:pPr>
            <a:r>
              <a:rPr lang="fr-FR" sz="1800" dirty="0"/>
              <a:t>Depuis 2019, les délais par internet se sont améliorés </a:t>
            </a:r>
            <a:r>
              <a:rPr lang="fr-FR" sz="1800" b="1" dirty="0">
                <a:solidFill>
                  <a:schemeClr val="accent5"/>
                </a:solidFill>
              </a:rPr>
              <a:t>d’une semaine pour la moyenne</a:t>
            </a:r>
            <a:r>
              <a:rPr lang="fr-FR" sz="1800" dirty="0"/>
              <a:t> </a:t>
            </a:r>
            <a:br>
              <a:rPr lang="fr-FR" sz="1800" dirty="0"/>
            </a:br>
            <a:r>
              <a:rPr lang="fr-FR" sz="1800" dirty="0"/>
              <a:t>(53 jours), ainsi que la proportion de RDV obtenus.</a:t>
            </a:r>
          </a:p>
          <a:p>
            <a:pPr>
              <a:spcBef>
                <a:spcPts val="600"/>
              </a:spcBef>
              <a:spcAft>
                <a:spcPts val="1800"/>
              </a:spcAft>
            </a:pPr>
            <a:r>
              <a:rPr lang="fr-FR" sz="1800" dirty="0"/>
              <a:t>Les RDV proposés sur Internet sont </a:t>
            </a:r>
            <a:r>
              <a:rPr lang="fr-FR" sz="1800" b="1" dirty="0">
                <a:solidFill>
                  <a:schemeClr val="accent5"/>
                </a:solidFill>
              </a:rPr>
              <a:t>moins étalés </a:t>
            </a:r>
            <a:r>
              <a:rPr lang="fr-FR" sz="1800" dirty="0"/>
              <a:t>dans le temps </a:t>
            </a:r>
            <a:r>
              <a:rPr lang="fr-FR" sz="1400" dirty="0"/>
              <a:t>(valeurs extrêmes supérieures plus faibles).</a:t>
            </a:r>
            <a:endParaRPr lang="fr-FR" sz="1600" dirty="0"/>
          </a:p>
        </p:txBody>
      </p:sp>
      <p:sp>
        <p:nvSpPr>
          <p:cNvPr id="3" name="Espace réservé du numéro de diapositive 2">
            <a:extLst>
              <a:ext uri="{FF2B5EF4-FFF2-40B4-BE49-F238E27FC236}">
                <a16:creationId xmlns:a16="http://schemas.microsoft.com/office/drawing/2014/main" id="{A4807F97-6A79-4E9D-BB90-429B335F8A30}"/>
              </a:ext>
            </a:extLst>
          </p:cNvPr>
          <p:cNvSpPr>
            <a:spLocks noGrp="1"/>
          </p:cNvSpPr>
          <p:nvPr>
            <p:ph type="sldNum" sz="quarter" idx="12"/>
          </p:nvPr>
        </p:nvSpPr>
        <p:spPr/>
        <p:txBody>
          <a:bodyPr/>
          <a:lstStyle/>
          <a:p>
            <a:fld id="{F428713F-B67B-40CC-85DD-1D86B6204E19}" type="slidenum">
              <a:rPr lang="fr-FR" smtClean="0"/>
              <a:pPr/>
              <a:t>31</a:t>
            </a:fld>
            <a:endParaRPr lang="fr-FR" dirty="0"/>
          </a:p>
        </p:txBody>
      </p:sp>
    </p:spTree>
    <p:extLst>
      <p:ext uri="{BB962C8B-B14F-4D97-AF65-F5344CB8AC3E}">
        <p14:creationId xmlns:p14="http://schemas.microsoft.com/office/powerpoint/2010/main" val="31414585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448" y="261257"/>
            <a:ext cx="10070824" cy="600364"/>
          </a:xfrm>
        </p:spPr>
        <p:txBody>
          <a:bodyPr>
            <a:normAutofit fontScale="90000"/>
          </a:bodyPr>
          <a:lstStyle/>
          <a:p>
            <a:r>
              <a:rPr lang="fr-FR" dirty="0"/>
              <a:t>Fort potentiel de développement des RDV en ligne, l’ophtalmologie est une spécialité leader</a:t>
            </a:r>
            <a:br>
              <a:rPr lang="fr-FR" dirty="0"/>
            </a:br>
            <a:endParaRPr lang="fr-FR" dirty="0"/>
          </a:p>
        </p:txBody>
      </p:sp>
      <p:sp>
        <p:nvSpPr>
          <p:cNvPr id="3" name="Espace réservé du contenu 2"/>
          <p:cNvSpPr>
            <a:spLocks noGrp="1"/>
          </p:cNvSpPr>
          <p:nvPr>
            <p:ph idx="1"/>
          </p:nvPr>
        </p:nvSpPr>
        <p:spPr>
          <a:xfrm>
            <a:off x="285448" y="1250301"/>
            <a:ext cx="10295466" cy="5346442"/>
          </a:xfrm>
        </p:spPr>
        <p:txBody>
          <a:bodyPr>
            <a:normAutofit/>
          </a:bodyPr>
          <a:lstStyle/>
          <a:p>
            <a:pPr>
              <a:lnSpc>
                <a:spcPct val="120000"/>
              </a:lnSpc>
              <a:spcAft>
                <a:spcPts val="1200"/>
              </a:spcAft>
            </a:pPr>
            <a:r>
              <a:rPr lang="fr-FR" b="1" dirty="0">
                <a:solidFill>
                  <a:schemeClr val="tx1">
                    <a:lumMod val="65000"/>
                    <a:lumOff val="35000"/>
                  </a:schemeClr>
                </a:solidFill>
                <a:latin typeface="+mj-lt"/>
              </a:rPr>
              <a:t>En cas d’appel téléphonique, le patient est envoyé sur Internet </a:t>
            </a:r>
            <a:r>
              <a:rPr lang="fr-FR" dirty="0">
                <a:solidFill>
                  <a:schemeClr val="tx1">
                    <a:lumMod val="65000"/>
                    <a:lumOff val="35000"/>
                  </a:schemeClr>
                </a:solidFill>
                <a:latin typeface="+mj-lt"/>
              </a:rPr>
              <a:t>beaucoup plus souvent en 2020 par rapport en 2019 :</a:t>
            </a:r>
          </a:p>
          <a:p>
            <a:pPr lvl="1">
              <a:lnSpc>
                <a:spcPct val="120000"/>
              </a:lnSpc>
              <a:spcBef>
                <a:spcPts val="0"/>
              </a:spcBef>
            </a:pPr>
            <a:r>
              <a:rPr lang="fr-FR" b="1" dirty="0">
                <a:solidFill>
                  <a:schemeClr val="accent5"/>
                </a:solidFill>
                <a:latin typeface="+mj-lt"/>
              </a:rPr>
              <a:t>Scénario 1 </a:t>
            </a:r>
            <a:r>
              <a:rPr lang="fr-FR" dirty="0">
                <a:solidFill>
                  <a:schemeClr val="tx1">
                    <a:lumMod val="65000"/>
                    <a:lumOff val="35000"/>
                  </a:schemeClr>
                </a:solidFill>
                <a:latin typeface="+mj-lt"/>
              </a:rPr>
              <a:t>: </a:t>
            </a:r>
            <a:r>
              <a:rPr lang="fr-FR" b="1" dirty="0">
                <a:solidFill>
                  <a:schemeClr val="tx1">
                    <a:lumMod val="65000"/>
                    <a:lumOff val="35000"/>
                  </a:schemeClr>
                </a:solidFill>
                <a:latin typeface="+mj-lt"/>
              </a:rPr>
              <a:t>31% </a:t>
            </a:r>
            <a:r>
              <a:rPr lang="fr-FR" dirty="0">
                <a:solidFill>
                  <a:schemeClr val="tx1">
                    <a:lumMod val="65000"/>
                    <a:lumOff val="35000"/>
                  </a:schemeClr>
                </a:solidFill>
                <a:latin typeface="+mj-lt"/>
              </a:rPr>
              <a:t>des appels sont renvoyés vers Internet </a:t>
            </a:r>
            <a:r>
              <a:rPr lang="fr-FR" sz="1500" dirty="0">
                <a:solidFill>
                  <a:schemeClr val="accent4"/>
                </a:solidFill>
                <a:latin typeface="+mj-lt"/>
              </a:rPr>
              <a:t>(9% en 2019)</a:t>
            </a:r>
          </a:p>
          <a:p>
            <a:pPr lvl="1">
              <a:lnSpc>
                <a:spcPct val="120000"/>
              </a:lnSpc>
              <a:spcBef>
                <a:spcPts val="0"/>
              </a:spcBef>
            </a:pPr>
            <a:r>
              <a:rPr lang="fr-FR" b="1" dirty="0">
                <a:solidFill>
                  <a:schemeClr val="accent5"/>
                </a:solidFill>
                <a:latin typeface="+mj-lt"/>
              </a:rPr>
              <a:t>Scénario 2 </a:t>
            </a:r>
            <a:r>
              <a:rPr lang="fr-FR" dirty="0">
                <a:solidFill>
                  <a:schemeClr val="tx1">
                    <a:lumMod val="65000"/>
                    <a:lumOff val="35000"/>
                  </a:schemeClr>
                </a:solidFill>
                <a:latin typeface="+mj-lt"/>
              </a:rPr>
              <a:t>: </a:t>
            </a:r>
            <a:r>
              <a:rPr lang="fr-FR" b="1" dirty="0">
                <a:solidFill>
                  <a:schemeClr val="tx1">
                    <a:lumMod val="65000"/>
                    <a:lumOff val="35000"/>
                  </a:schemeClr>
                </a:solidFill>
                <a:latin typeface="+mj-lt"/>
              </a:rPr>
              <a:t>28% </a:t>
            </a:r>
            <a:r>
              <a:rPr lang="fr-FR" dirty="0">
                <a:solidFill>
                  <a:schemeClr val="tx1">
                    <a:lumMod val="65000"/>
                    <a:lumOff val="35000"/>
                  </a:schemeClr>
                </a:solidFill>
                <a:latin typeface="+mj-lt"/>
              </a:rPr>
              <a:t>des appels sont renvoyés vers Internet </a:t>
            </a:r>
            <a:r>
              <a:rPr lang="fr-FR" sz="1500" dirty="0">
                <a:solidFill>
                  <a:schemeClr val="accent4"/>
                </a:solidFill>
                <a:latin typeface="+mj-lt"/>
              </a:rPr>
              <a:t>(11% en 2019)</a:t>
            </a:r>
            <a:endParaRPr lang="fr-FR" sz="1500" dirty="0">
              <a:solidFill>
                <a:schemeClr val="tx1">
                  <a:lumMod val="65000"/>
                  <a:lumOff val="35000"/>
                </a:schemeClr>
              </a:solidFill>
              <a:latin typeface="+mj-lt"/>
            </a:endParaRPr>
          </a:p>
          <a:p>
            <a:pPr lvl="1">
              <a:lnSpc>
                <a:spcPct val="120000"/>
              </a:lnSpc>
              <a:spcBef>
                <a:spcPts val="0"/>
              </a:spcBef>
            </a:pPr>
            <a:r>
              <a:rPr lang="fr-FR" b="1" dirty="0">
                <a:solidFill>
                  <a:schemeClr val="accent5"/>
                </a:solidFill>
                <a:latin typeface="+mj-lt"/>
              </a:rPr>
              <a:t>Scénario 1 et 2 </a:t>
            </a:r>
            <a:r>
              <a:rPr lang="fr-FR" dirty="0">
                <a:solidFill>
                  <a:schemeClr val="tx1">
                    <a:lumMod val="65000"/>
                    <a:lumOff val="35000"/>
                  </a:schemeClr>
                </a:solidFill>
                <a:latin typeface="+mj-lt"/>
              </a:rPr>
              <a:t>: </a:t>
            </a:r>
            <a:r>
              <a:rPr lang="fr-FR" b="1" dirty="0">
                <a:solidFill>
                  <a:schemeClr val="tx1">
                    <a:lumMod val="65000"/>
                    <a:lumOff val="35000"/>
                  </a:schemeClr>
                </a:solidFill>
                <a:latin typeface="+mj-lt"/>
              </a:rPr>
              <a:t>30% </a:t>
            </a:r>
            <a:r>
              <a:rPr lang="fr-FR" dirty="0">
                <a:solidFill>
                  <a:schemeClr val="tx1">
                    <a:lumMod val="65000"/>
                    <a:lumOff val="35000"/>
                  </a:schemeClr>
                </a:solidFill>
                <a:latin typeface="+mj-lt"/>
              </a:rPr>
              <a:t>des appels sont renvoyés vers Internet </a:t>
            </a:r>
            <a:r>
              <a:rPr lang="fr-FR" sz="1500" dirty="0">
                <a:solidFill>
                  <a:schemeClr val="accent4"/>
                </a:solidFill>
                <a:latin typeface="+mj-lt"/>
              </a:rPr>
              <a:t>(10% en 2019)</a:t>
            </a:r>
            <a:endParaRPr lang="fr-FR" sz="1500" dirty="0">
              <a:solidFill>
                <a:schemeClr val="tx1">
                  <a:lumMod val="65000"/>
                  <a:lumOff val="35000"/>
                </a:schemeClr>
              </a:solidFill>
              <a:latin typeface="+mj-lt"/>
            </a:endParaRPr>
          </a:p>
          <a:p>
            <a:pPr marL="0" indent="0">
              <a:lnSpc>
                <a:spcPct val="120000"/>
              </a:lnSpc>
              <a:spcBef>
                <a:spcPts val="0"/>
              </a:spcBef>
              <a:buNone/>
            </a:pPr>
            <a:endParaRPr lang="fr-FR" dirty="0">
              <a:solidFill>
                <a:schemeClr val="tx1">
                  <a:lumMod val="65000"/>
                  <a:lumOff val="35000"/>
                </a:schemeClr>
              </a:solidFill>
              <a:latin typeface="+mj-lt"/>
            </a:endParaRPr>
          </a:p>
          <a:p>
            <a:pPr>
              <a:spcBef>
                <a:spcPts val="0"/>
              </a:spcBef>
              <a:spcAft>
                <a:spcPts val="600"/>
              </a:spcAft>
            </a:pPr>
            <a:r>
              <a:rPr lang="fr-FR" b="1" dirty="0">
                <a:solidFill>
                  <a:schemeClr val="tx1">
                    <a:lumMod val="65000"/>
                    <a:lumOff val="35000"/>
                  </a:schemeClr>
                </a:solidFill>
                <a:latin typeface="+mj-lt"/>
              </a:rPr>
              <a:t>Avantages</a:t>
            </a:r>
            <a:r>
              <a:rPr lang="fr-FR" dirty="0">
                <a:solidFill>
                  <a:schemeClr val="tx1">
                    <a:lumMod val="65000"/>
                    <a:lumOff val="35000"/>
                  </a:schemeClr>
                </a:solidFill>
                <a:latin typeface="+mj-lt"/>
              </a:rPr>
              <a:t> :</a:t>
            </a:r>
          </a:p>
          <a:p>
            <a:pPr lvl="1">
              <a:lnSpc>
                <a:spcPct val="120000"/>
              </a:lnSpc>
              <a:spcBef>
                <a:spcPts val="0"/>
              </a:spcBef>
            </a:pPr>
            <a:r>
              <a:rPr lang="fr-FR" i="1" dirty="0">
                <a:solidFill>
                  <a:schemeClr val="tx1">
                    <a:lumMod val="65000"/>
                    <a:lumOff val="35000"/>
                  </a:schemeClr>
                </a:solidFill>
                <a:latin typeface="+mj-lt"/>
              </a:rPr>
              <a:t>Remise en ligne immédiate des RDV annulés</a:t>
            </a:r>
          </a:p>
          <a:p>
            <a:pPr lvl="1">
              <a:lnSpc>
                <a:spcPct val="120000"/>
              </a:lnSpc>
              <a:spcBef>
                <a:spcPts val="0"/>
              </a:spcBef>
            </a:pPr>
            <a:r>
              <a:rPr lang="fr-FR" i="1" dirty="0">
                <a:solidFill>
                  <a:schemeClr val="tx1">
                    <a:lumMod val="65000"/>
                    <a:lumOff val="35000"/>
                  </a:schemeClr>
                </a:solidFill>
                <a:latin typeface="+mj-lt"/>
              </a:rPr>
              <a:t>Facilités pour le patient (horaires, gain en déplacement et en temps)</a:t>
            </a:r>
          </a:p>
          <a:p>
            <a:pPr lvl="1">
              <a:lnSpc>
                <a:spcPct val="120000"/>
              </a:lnSpc>
              <a:spcBef>
                <a:spcPts val="0"/>
              </a:spcBef>
            </a:pPr>
            <a:r>
              <a:rPr lang="fr-FR" i="1" dirty="0">
                <a:solidFill>
                  <a:schemeClr val="tx1">
                    <a:lumMod val="65000"/>
                    <a:lumOff val="35000"/>
                  </a:schemeClr>
                </a:solidFill>
                <a:latin typeface="+mj-lt"/>
              </a:rPr>
              <a:t>Soulage les secrétariats</a:t>
            </a:r>
          </a:p>
          <a:p>
            <a:pPr lvl="1">
              <a:lnSpc>
                <a:spcPct val="120000"/>
              </a:lnSpc>
              <a:spcBef>
                <a:spcPts val="0"/>
              </a:spcBef>
              <a:spcAft>
                <a:spcPts val="1200"/>
              </a:spcAft>
            </a:pPr>
            <a:r>
              <a:rPr lang="fr-FR" i="1" dirty="0">
                <a:solidFill>
                  <a:schemeClr val="tx1">
                    <a:lumMod val="65000"/>
                    <a:lumOff val="35000"/>
                  </a:schemeClr>
                </a:solidFill>
                <a:latin typeface="+mj-lt"/>
              </a:rPr>
              <a:t>Permet à l’ophtalmologiste de structurer sa consultation en fonction des jours, des lieux et des motifs de consultation</a:t>
            </a:r>
          </a:p>
        </p:txBody>
      </p:sp>
      <p:sp>
        <p:nvSpPr>
          <p:cNvPr id="4" name="Espace réservé du numéro de diapositive 3">
            <a:extLst>
              <a:ext uri="{FF2B5EF4-FFF2-40B4-BE49-F238E27FC236}">
                <a16:creationId xmlns:a16="http://schemas.microsoft.com/office/drawing/2014/main" id="{8EFE315D-DA55-451D-B7E5-3A7E3DE852B3}"/>
              </a:ext>
            </a:extLst>
          </p:cNvPr>
          <p:cNvSpPr>
            <a:spLocks noGrp="1"/>
          </p:cNvSpPr>
          <p:nvPr>
            <p:ph type="sldNum" sz="quarter" idx="12"/>
          </p:nvPr>
        </p:nvSpPr>
        <p:spPr/>
        <p:txBody>
          <a:bodyPr/>
          <a:lstStyle/>
          <a:p>
            <a:fld id="{F428713F-B67B-40CC-85DD-1D86B6204E19}" type="slidenum">
              <a:rPr lang="fr-FR" smtClean="0"/>
              <a:pPr/>
              <a:t>32</a:t>
            </a:fld>
            <a:endParaRPr lang="fr-FR" dirty="0"/>
          </a:p>
        </p:txBody>
      </p:sp>
    </p:spTree>
    <p:extLst>
      <p:ext uri="{BB962C8B-B14F-4D97-AF65-F5344CB8AC3E}">
        <p14:creationId xmlns:p14="http://schemas.microsoft.com/office/powerpoint/2010/main" val="30785889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35467" y="2633329"/>
            <a:ext cx="8596668" cy="1525783"/>
          </a:xfrm>
        </p:spPr>
        <p:txBody>
          <a:bodyPr>
            <a:normAutofit fontScale="90000"/>
          </a:bodyPr>
          <a:lstStyle/>
          <a:p>
            <a:r>
              <a:rPr lang="fr-FR" sz="4900" b="1" dirty="0"/>
              <a:t>RESULTATS REGIONAUX</a:t>
            </a:r>
            <a:br>
              <a:rPr lang="fr-FR" sz="4900" b="1" dirty="0"/>
            </a:br>
            <a:br>
              <a:rPr lang="fr-FR" b="1" dirty="0"/>
            </a:br>
            <a:br>
              <a:rPr lang="fr-FR" b="1" dirty="0"/>
            </a:br>
            <a:endParaRPr lang="fr-FR" dirty="0"/>
          </a:p>
        </p:txBody>
      </p:sp>
      <p:sp>
        <p:nvSpPr>
          <p:cNvPr id="3" name="Espace réservé du numéro de diapositive 2">
            <a:extLst>
              <a:ext uri="{FF2B5EF4-FFF2-40B4-BE49-F238E27FC236}">
                <a16:creationId xmlns:a16="http://schemas.microsoft.com/office/drawing/2014/main" id="{D10E8C2D-B4A5-481A-8382-3E9A80FB72C3}"/>
              </a:ext>
            </a:extLst>
          </p:cNvPr>
          <p:cNvSpPr>
            <a:spLocks noGrp="1"/>
          </p:cNvSpPr>
          <p:nvPr>
            <p:ph type="sldNum" sz="quarter" idx="12"/>
          </p:nvPr>
        </p:nvSpPr>
        <p:spPr/>
        <p:txBody>
          <a:bodyPr/>
          <a:lstStyle/>
          <a:p>
            <a:fld id="{F428713F-B67B-40CC-85DD-1D86B6204E19}" type="slidenum">
              <a:rPr lang="fr-FR" smtClean="0"/>
              <a:pPr/>
              <a:t>33</a:t>
            </a:fld>
            <a:endParaRPr lang="fr-FR" dirty="0"/>
          </a:p>
        </p:txBody>
      </p:sp>
    </p:spTree>
    <p:extLst>
      <p:ext uri="{BB962C8B-B14F-4D97-AF65-F5344CB8AC3E}">
        <p14:creationId xmlns:p14="http://schemas.microsoft.com/office/powerpoint/2010/main" val="1867864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8707EDF-7598-4148-A7F6-E27B87D0B142}"/>
              </a:ext>
            </a:extLst>
          </p:cNvPr>
          <p:cNvSpPr>
            <a:spLocks noGrp="1"/>
          </p:cNvSpPr>
          <p:nvPr>
            <p:ph type="sldNum" sz="quarter" idx="12"/>
          </p:nvPr>
        </p:nvSpPr>
        <p:spPr/>
        <p:txBody>
          <a:bodyPr/>
          <a:lstStyle/>
          <a:p>
            <a:fld id="{F428713F-B67B-40CC-85DD-1D86B6204E19}" type="slidenum">
              <a:rPr lang="fr-FR" smtClean="0"/>
              <a:pPr/>
              <a:t>34</a:t>
            </a:fld>
            <a:endParaRPr lang="fr-FR" dirty="0"/>
          </a:p>
        </p:txBody>
      </p:sp>
      <p:sp>
        <p:nvSpPr>
          <p:cNvPr id="10" name="Espace réservé du contenu 2">
            <a:extLst>
              <a:ext uri="{FF2B5EF4-FFF2-40B4-BE49-F238E27FC236}">
                <a16:creationId xmlns:a16="http://schemas.microsoft.com/office/drawing/2014/main" id="{97CA3DB2-030B-4B1D-ACEB-9051BEF33054}"/>
              </a:ext>
            </a:extLst>
          </p:cNvPr>
          <p:cNvSpPr>
            <a:spLocks noGrp="1"/>
          </p:cNvSpPr>
          <p:nvPr>
            <p:ph idx="1"/>
          </p:nvPr>
        </p:nvSpPr>
        <p:spPr>
          <a:xfrm>
            <a:off x="724488" y="168442"/>
            <a:ext cx="9432710" cy="1574515"/>
          </a:xfrm>
        </p:spPr>
        <p:txBody>
          <a:bodyPr>
            <a:noAutofit/>
          </a:bodyPr>
          <a:lstStyle/>
          <a:p>
            <a:r>
              <a:rPr lang="fr-FR" sz="1800" b="1" dirty="0">
                <a:solidFill>
                  <a:schemeClr val="accent5"/>
                </a:solidFill>
              </a:rPr>
              <a:t>8 régions sur 13 voient leurs délais s’améliorer </a:t>
            </a:r>
            <a:r>
              <a:rPr lang="fr-FR" sz="1800" dirty="0"/>
              <a:t>et notamment les régions qui avaient les délais les plus longs en 2019 : la Bretagne (-79 j.), la Normandie (-45 j.), le Centre-Val de Loire (-34 j.), l’Occitanie(-6 j.).</a:t>
            </a:r>
          </a:p>
          <a:p>
            <a:r>
              <a:rPr lang="fr-FR" sz="1800" dirty="0"/>
              <a:t>3 régions sont stables et </a:t>
            </a:r>
            <a:r>
              <a:rPr lang="fr-FR" sz="1800" b="1" dirty="0">
                <a:solidFill>
                  <a:schemeClr val="accent5"/>
                </a:solidFill>
              </a:rPr>
              <a:t>2 régions voient leurs délais s’allonger </a:t>
            </a:r>
            <a:r>
              <a:rPr lang="fr-FR" sz="1800" dirty="0"/>
              <a:t>: Bourgogne-Franche-Comté (+60 j.) et Provence-Alpes-Côte d'Azur (+ 12 j.).</a:t>
            </a:r>
            <a:endParaRPr lang="fr-FR" sz="1800" b="1" dirty="0">
              <a:solidFill>
                <a:schemeClr val="accent5"/>
              </a:solidFill>
            </a:endParaRPr>
          </a:p>
        </p:txBody>
      </p:sp>
      <p:pic>
        <p:nvPicPr>
          <p:cNvPr id="4" name="Image 3" descr="Une image contenant carte&#10;&#10;Description générée automatiquement">
            <a:extLst>
              <a:ext uri="{FF2B5EF4-FFF2-40B4-BE49-F238E27FC236}">
                <a16:creationId xmlns:a16="http://schemas.microsoft.com/office/drawing/2014/main" id="{34858A7B-CE61-44A2-A6FF-BB09EE3B01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290" y="1971187"/>
            <a:ext cx="8926750" cy="4718371"/>
          </a:xfrm>
          <a:prstGeom prst="rect">
            <a:avLst/>
          </a:prstGeom>
        </p:spPr>
      </p:pic>
    </p:spTree>
    <p:extLst>
      <p:ext uri="{BB962C8B-B14F-4D97-AF65-F5344CB8AC3E}">
        <p14:creationId xmlns:p14="http://schemas.microsoft.com/office/powerpoint/2010/main" val="17732516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8969041-5002-43F6-B622-8B9C36560BA8}"/>
              </a:ext>
            </a:extLst>
          </p:cNvPr>
          <p:cNvSpPr>
            <a:spLocks noGrp="1"/>
          </p:cNvSpPr>
          <p:nvPr>
            <p:ph type="sldNum" sz="quarter" idx="12"/>
          </p:nvPr>
        </p:nvSpPr>
        <p:spPr/>
        <p:txBody>
          <a:bodyPr/>
          <a:lstStyle/>
          <a:p>
            <a:fld id="{F428713F-B67B-40CC-85DD-1D86B6204E19}" type="slidenum">
              <a:rPr lang="fr-FR" smtClean="0"/>
              <a:pPr/>
              <a:t>35</a:t>
            </a:fld>
            <a:endParaRPr lang="fr-FR" dirty="0"/>
          </a:p>
        </p:txBody>
      </p:sp>
      <p:pic>
        <p:nvPicPr>
          <p:cNvPr id="4" name="Image 3" descr="Une image contenant carte&#10;&#10;Description générée automatiquement">
            <a:extLst>
              <a:ext uri="{FF2B5EF4-FFF2-40B4-BE49-F238E27FC236}">
                <a16:creationId xmlns:a16="http://schemas.microsoft.com/office/drawing/2014/main" id="{2DA8F827-3514-4C3A-90D9-033992D506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3077" y="1426144"/>
            <a:ext cx="6018153" cy="4893667"/>
          </a:xfrm>
          <a:prstGeom prst="rect">
            <a:avLst/>
          </a:prstGeom>
        </p:spPr>
      </p:pic>
      <p:sp>
        <p:nvSpPr>
          <p:cNvPr id="6" name="Espace réservé du contenu 2">
            <a:extLst>
              <a:ext uri="{FF2B5EF4-FFF2-40B4-BE49-F238E27FC236}">
                <a16:creationId xmlns:a16="http://schemas.microsoft.com/office/drawing/2014/main" id="{F86CF024-4DB9-4630-885E-963585529591}"/>
              </a:ext>
            </a:extLst>
          </p:cNvPr>
          <p:cNvSpPr txBox="1">
            <a:spLocks/>
          </p:cNvSpPr>
          <p:nvPr/>
        </p:nvSpPr>
        <p:spPr>
          <a:xfrm>
            <a:off x="240072" y="1625241"/>
            <a:ext cx="3863005" cy="444262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tx2"/>
              </a:buClr>
              <a:buSzPct val="80000"/>
              <a:buFont typeface="Wingdings 3" charset="2"/>
              <a:buChar char=""/>
              <a:defRPr sz="2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5"/>
              </a:buClr>
              <a:buSzPct val="80000"/>
              <a:buFont typeface="Wingdings 3" charset="2"/>
              <a:buChar char=""/>
              <a:defRPr sz="18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5"/>
              </a:buClr>
              <a:buSzPct val="80000"/>
              <a:buFont typeface="Wingdings 3" charset="2"/>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fr-FR" sz="1800" b="1" dirty="0">
                <a:solidFill>
                  <a:schemeClr val="accent5"/>
                </a:solidFill>
              </a:rPr>
              <a:t>2 régions voient leurs délais s’améliorer </a:t>
            </a:r>
            <a:r>
              <a:rPr lang="fr-FR" sz="1800" dirty="0"/>
              <a:t>: Bourgogne-Franche-Comté (-14 j.), Normandie (-9 j.).</a:t>
            </a:r>
          </a:p>
          <a:p>
            <a:r>
              <a:rPr lang="fr-FR" sz="1800" b="1" dirty="0">
                <a:solidFill>
                  <a:schemeClr val="accent5"/>
                </a:solidFill>
              </a:rPr>
              <a:t>Les délais augmentent modérément dans 5 régions </a:t>
            </a:r>
            <a:r>
              <a:rPr lang="fr-FR" sz="1800" dirty="0"/>
              <a:t>et plus dans les Hauts-de-France (+23 j.) et l’Occitanie (+25 j.).</a:t>
            </a:r>
          </a:p>
          <a:p>
            <a:r>
              <a:rPr lang="fr-FR" sz="1800" b="1" dirty="0"/>
              <a:t>Cela peut s’expliquer par une augmentation des patients à examiner assez rapidement </a:t>
            </a:r>
            <a:r>
              <a:rPr lang="fr-FR" sz="1800" b="1" dirty="0">
                <a:solidFill>
                  <a:schemeClr val="accent5"/>
                </a:solidFill>
              </a:rPr>
              <a:t>en plus de l’activité normale en post-confinement.</a:t>
            </a:r>
          </a:p>
        </p:txBody>
      </p:sp>
      <p:sp>
        <p:nvSpPr>
          <p:cNvPr id="2" name="Rectangle 1">
            <a:extLst>
              <a:ext uri="{FF2B5EF4-FFF2-40B4-BE49-F238E27FC236}">
                <a16:creationId xmlns:a16="http://schemas.microsoft.com/office/drawing/2014/main" id="{CEB95DC6-78A2-490B-920B-C3A3C0C945C6}"/>
              </a:ext>
            </a:extLst>
          </p:cNvPr>
          <p:cNvSpPr/>
          <p:nvPr/>
        </p:nvSpPr>
        <p:spPr>
          <a:xfrm>
            <a:off x="655014" y="324429"/>
            <a:ext cx="2016899" cy="584775"/>
          </a:xfrm>
          <a:prstGeom prst="rect">
            <a:avLst/>
          </a:prstGeom>
          <a:solidFill>
            <a:schemeClr val="accent5">
              <a:lumMod val="20000"/>
              <a:lumOff val="80000"/>
            </a:schemeClr>
          </a:solidFill>
          <a:ln>
            <a:solidFill>
              <a:srgbClr val="6076B4"/>
            </a:solidFill>
          </a:ln>
        </p:spPr>
        <p:txBody>
          <a:bodyPr wrap="square">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fr-FR" sz="2000" b="1" u="none" strike="noStrike" cap="small" baseline="0" dirty="0">
                <a:solidFill>
                  <a:schemeClr val="accent5">
                    <a:lumMod val="75000"/>
                  </a:schemeClr>
                </a:solidFill>
                <a:effectLst/>
              </a:rPr>
              <a:t>Scénario 2</a:t>
            </a:r>
          </a:p>
          <a:p>
            <a:pPr algn="ctr" fontAlgn="ctr"/>
            <a:r>
              <a:rPr lang="fr-FR" sz="1200" b="1" u="none" strike="noStrike" kern="1200" dirty="0">
                <a:solidFill>
                  <a:schemeClr val="accent5">
                    <a:lumMod val="75000"/>
                  </a:schemeClr>
                </a:solidFill>
                <a:effectLst/>
                <a:latin typeface="+mn-lt"/>
                <a:ea typeface="+mn-ea"/>
                <a:cs typeface="+mn-cs"/>
              </a:rPr>
              <a:t>Apparition de symptômes</a:t>
            </a:r>
          </a:p>
        </p:txBody>
      </p:sp>
    </p:spTree>
    <p:extLst>
      <p:ext uri="{BB962C8B-B14F-4D97-AF65-F5344CB8AC3E}">
        <p14:creationId xmlns:p14="http://schemas.microsoft.com/office/powerpoint/2010/main" val="34099330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3BA496-D54E-42B9-BE51-1326C154626B}"/>
              </a:ext>
            </a:extLst>
          </p:cNvPr>
          <p:cNvSpPr>
            <a:spLocks noGrp="1"/>
          </p:cNvSpPr>
          <p:nvPr>
            <p:ph type="title"/>
          </p:nvPr>
        </p:nvSpPr>
        <p:spPr>
          <a:xfrm>
            <a:off x="273439" y="104172"/>
            <a:ext cx="9051881" cy="1385407"/>
          </a:xfrm>
        </p:spPr>
        <p:txBody>
          <a:bodyPr>
            <a:normAutofit/>
          </a:bodyPr>
          <a:lstStyle/>
          <a:p>
            <a:r>
              <a:rPr lang="fr-FR" dirty="0"/>
              <a:t>Les délais d’obtention d’un rendez-vous selon la taille des agglomérations</a:t>
            </a:r>
          </a:p>
        </p:txBody>
      </p:sp>
      <p:sp>
        <p:nvSpPr>
          <p:cNvPr id="3" name="Espace réservé du contenu 2">
            <a:extLst>
              <a:ext uri="{FF2B5EF4-FFF2-40B4-BE49-F238E27FC236}">
                <a16:creationId xmlns:a16="http://schemas.microsoft.com/office/drawing/2014/main" id="{AEC91B8B-63E5-4061-B510-EE2B4D34AF2F}"/>
              </a:ext>
            </a:extLst>
          </p:cNvPr>
          <p:cNvSpPr>
            <a:spLocks noGrp="1"/>
          </p:cNvSpPr>
          <p:nvPr>
            <p:ph idx="1"/>
          </p:nvPr>
        </p:nvSpPr>
        <p:spPr>
          <a:xfrm>
            <a:off x="728652" y="4385865"/>
            <a:ext cx="9431348" cy="1704392"/>
          </a:xfrm>
        </p:spPr>
        <p:txBody>
          <a:bodyPr>
            <a:noAutofit/>
          </a:bodyPr>
          <a:lstStyle/>
          <a:p>
            <a:r>
              <a:rPr lang="fr-FR" sz="1800" b="1" dirty="0">
                <a:solidFill>
                  <a:schemeClr val="accent5"/>
                </a:solidFill>
              </a:rPr>
              <a:t>Scénario 1 </a:t>
            </a:r>
            <a:r>
              <a:rPr lang="fr-FR" sz="1800" dirty="0"/>
              <a:t>: i</a:t>
            </a:r>
            <a:r>
              <a:rPr lang="fr-FR" sz="1800" b="1" dirty="0"/>
              <a:t>mportante amélioration dans les délais </a:t>
            </a:r>
            <a:r>
              <a:rPr lang="fr-FR" sz="1800" dirty="0"/>
              <a:t>pour les unités urbaines de moins de 20 000 hab. </a:t>
            </a:r>
            <a:r>
              <a:rPr lang="fr-FR" sz="1400" dirty="0"/>
              <a:t>(-29 j.)</a:t>
            </a:r>
            <a:r>
              <a:rPr lang="fr-FR" sz="1800" dirty="0"/>
              <a:t> et les unités urbaines de 20 à 100 000 hab. </a:t>
            </a:r>
            <a:r>
              <a:rPr lang="fr-FR" sz="1400" dirty="0"/>
              <a:t>(-23 j.)</a:t>
            </a:r>
            <a:r>
              <a:rPr lang="fr-FR" sz="1800" dirty="0"/>
              <a:t>. Dans les unités urbaines plus importantes, les délais sont stables.</a:t>
            </a:r>
          </a:p>
          <a:p>
            <a:r>
              <a:rPr lang="fr-FR" sz="1800" b="1" dirty="0">
                <a:solidFill>
                  <a:schemeClr val="accent5"/>
                </a:solidFill>
              </a:rPr>
              <a:t>Scénario 2</a:t>
            </a:r>
            <a:r>
              <a:rPr lang="fr-FR" sz="1800" dirty="0">
                <a:solidFill>
                  <a:schemeClr val="accent5"/>
                </a:solidFill>
              </a:rPr>
              <a:t> </a:t>
            </a:r>
            <a:r>
              <a:rPr lang="fr-FR" sz="1800" dirty="0"/>
              <a:t>: une prise en charge rapide dans tous les territoires </a:t>
            </a:r>
            <a:r>
              <a:rPr lang="fr-FR" sz="1600" dirty="0"/>
              <a:t>(12 à 20 jours).</a:t>
            </a:r>
            <a:endParaRPr lang="fr-FR" sz="1800" dirty="0"/>
          </a:p>
        </p:txBody>
      </p:sp>
      <p:graphicFrame>
        <p:nvGraphicFramePr>
          <p:cNvPr id="4" name="Tableau 3">
            <a:extLst>
              <a:ext uri="{FF2B5EF4-FFF2-40B4-BE49-F238E27FC236}">
                <a16:creationId xmlns:a16="http://schemas.microsoft.com/office/drawing/2014/main" id="{4895F5F6-4181-4154-9EC0-61A1B99F9B57}"/>
              </a:ext>
            </a:extLst>
          </p:cNvPr>
          <p:cNvGraphicFramePr>
            <a:graphicFrameLocks noGrp="1"/>
          </p:cNvGraphicFramePr>
          <p:nvPr>
            <p:extLst>
              <p:ext uri="{D42A27DB-BD31-4B8C-83A1-F6EECF244321}">
                <p14:modId xmlns:p14="http://schemas.microsoft.com/office/powerpoint/2010/main" val="647235735"/>
              </p:ext>
            </p:extLst>
          </p:nvPr>
        </p:nvGraphicFramePr>
        <p:xfrm>
          <a:off x="728652" y="1619939"/>
          <a:ext cx="9051881" cy="2465088"/>
        </p:xfrm>
        <a:graphic>
          <a:graphicData uri="http://schemas.openxmlformats.org/drawingml/2006/table">
            <a:tbl>
              <a:tblPr firstRow="1" bandRow="1">
                <a:tableStyleId>{5FD0F851-EC5A-4D38-B0AD-8093EC10F338}</a:tableStyleId>
              </a:tblPr>
              <a:tblGrid>
                <a:gridCol w="4198949">
                  <a:extLst>
                    <a:ext uri="{9D8B030D-6E8A-4147-A177-3AD203B41FA5}">
                      <a16:colId xmlns:a16="http://schemas.microsoft.com/office/drawing/2014/main" val="4127730722"/>
                    </a:ext>
                  </a:extLst>
                </a:gridCol>
                <a:gridCol w="2426466">
                  <a:extLst>
                    <a:ext uri="{9D8B030D-6E8A-4147-A177-3AD203B41FA5}">
                      <a16:colId xmlns:a16="http://schemas.microsoft.com/office/drawing/2014/main" val="2697495905"/>
                    </a:ext>
                  </a:extLst>
                </a:gridCol>
                <a:gridCol w="2426466">
                  <a:extLst>
                    <a:ext uri="{9D8B030D-6E8A-4147-A177-3AD203B41FA5}">
                      <a16:colId xmlns:a16="http://schemas.microsoft.com/office/drawing/2014/main" val="1286010084"/>
                    </a:ext>
                  </a:extLst>
                </a:gridCol>
              </a:tblGrid>
              <a:tr h="911292">
                <a:tc>
                  <a:txBody>
                    <a:bodyPr/>
                    <a:lstStyle/>
                    <a:p>
                      <a:pPr algn="l" fontAlgn="ctr"/>
                      <a:r>
                        <a:rPr lang="fr-FR" sz="1400" dirty="0">
                          <a:solidFill>
                            <a:schemeClr val="tx1">
                              <a:lumMod val="75000"/>
                              <a:lumOff val="25000"/>
                            </a:schemeClr>
                          </a:solidFill>
                        </a:rPr>
                        <a:t>Taille des agglomérations</a:t>
                      </a:r>
                      <a:endParaRPr lang="fr-FR" sz="1400" b="0" i="0" u="none" strike="noStrike" dirty="0">
                        <a:solidFill>
                          <a:schemeClr val="tx1">
                            <a:lumMod val="75000"/>
                            <a:lumOff val="25000"/>
                          </a:schemeClr>
                        </a:solidFill>
                        <a:effectLst/>
                        <a:latin typeface="+mj-lt"/>
                      </a:endParaRPr>
                    </a:p>
                  </a:txBody>
                  <a:tcPr marL="7620" marR="7620" marT="7620" marB="0" anchor="ctr"/>
                </a:tc>
                <a:tc>
                  <a:txBody>
                    <a:bodyPr/>
                    <a:lstStyle/>
                    <a:p>
                      <a:pPr algn="ctr" fontAlgn="ctr"/>
                      <a:r>
                        <a:rPr lang="fr-FR" sz="2000" b="1" u="none" strike="noStrike" cap="small" baseline="0" dirty="0">
                          <a:solidFill>
                            <a:schemeClr val="accent5">
                              <a:lumMod val="75000"/>
                            </a:schemeClr>
                          </a:solidFill>
                          <a:effectLst/>
                        </a:rPr>
                        <a:t>Scénario 1</a:t>
                      </a:r>
                    </a:p>
                    <a:p>
                      <a:pPr algn="ctr" fontAlgn="ctr"/>
                      <a:r>
                        <a:rPr lang="fr-FR" sz="1200" b="1" u="none" strike="noStrike" dirty="0">
                          <a:solidFill>
                            <a:schemeClr val="accent5">
                              <a:lumMod val="75000"/>
                            </a:schemeClr>
                          </a:solidFill>
                          <a:effectLst/>
                        </a:rPr>
                        <a:t>Contrôle périodique</a:t>
                      </a:r>
                    </a:p>
                    <a:p>
                      <a:pPr algn="ctr" fontAlgn="ctr">
                        <a:spcBef>
                          <a:spcPts val="600"/>
                        </a:spcBef>
                      </a:pPr>
                      <a:r>
                        <a:rPr lang="fr-FR" sz="1200" b="1" u="none" strike="noStrike" cap="small" baseline="0" dirty="0">
                          <a:solidFill>
                            <a:schemeClr val="tx1">
                              <a:lumMod val="75000"/>
                              <a:lumOff val="25000"/>
                            </a:schemeClr>
                          </a:solidFill>
                          <a:effectLst/>
                          <a:latin typeface="+mn-lt"/>
                        </a:rPr>
                        <a:t>Délais médian en nombre de jours</a:t>
                      </a:r>
                    </a:p>
                  </a:txBody>
                  <a:tcPr marL="7620" marR="7620" marT="7620" marB="0" anchor="ct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fr-FR" sz="2000" b="1" u="none" strike="noStrike" cap="small" baseline="0" dirty="0">
                          <a:solidFill>
                            <a:schemeClr val="accent5">
                              <a:lumMod val="75000"/>
                            </a:schemeClr>
                          </a:solidFill>
                          <a:effectLst/>
                        </a:rPr>
                        <a:t>Scénario 2</a:t>
                      </a:r>
                    </a:p>
                    <a:p>
                      <a:pPr algn="ctr" fontAlgn="ctr"/>
                      <a:r>
                        <a:rPr lang="fr-FR" sz="1200" b="1" u="none" strike="noStrike" kern="1200" dirty="0">
                          <a:solidFill>
                            <a:schemeClr val="accent5">
                              <a:lumMod val="75000"/>
                            </a:schemeClr>
                          </a:solidFill>
                          <a:effectLst/>
                          <a:latin typeface="+mn-lt"/>
                          <a:ea typeface="+mn-ea"/>
                          <a:cs typeface="+mn-cs"/>
                        </a:rPr>
                        <a:t>Apparition de symptômes</a:t>
                      </a:r>
                    </a:p>
                    <a:p>
                      <a:pPr marL="0" marR="0" lvl="0" indent="0" algn="ctr" defTabSz="457200" rtl="0" eaLnBrk="1" fontAlgn="ctr" latinLnBrk="0" hangingPunct="1">
                        <a:lnSpc>
                          <a:spcPct val="100000"/>
                        </a:lnSpc>
                        <a:spcBef>
                          <a:spcPts val="600"/>
                        </a:spcBef>
                        <a:spcAft>
                          <a:spcPts val="0"/>
                        </a:spcAft>
                        <a:buClrTx/>
                        <a:buSzTx/>
                        <a:buFontTx/>
                        <a:buNone/>
                        <a:tabLst/>
                        <a:defRPr/>
                      </a:pPr>
                      <a:r>
                        <a:rPr lang="fr-FR" sz="1200" b="1" u="none" strike="noStrike" cap="small" baseline="0" dirty="0">
                          <a:solidFill>
                            <a:schemeClr val="tx1">
                              <a:lumMod val="75000"/>
                              <a:lumOff val="25000"/>
                            </a:schemeClr>
                          </a:solidFill>
                          <a:effectLst/>
                          <a:latin typeface="+mn-lt"/>
                        </a:rPr>
                        <a:t>Délais médian en nombre de jours</a:t>
                      </a:r>
                    </a:p>
                  </a:txBody>
                  <a:tcPr marL="7620" marR="7620" marT="7620" marB="0" anchor="ctr"/>
                </a:tc>
                <a:extLst>
                  <a:ext uri="{0D108BD9-81ED-4DB2-BD59-A6C34878D82A}">
                    <a16:rowId xmlns:a16="http://schemas.microsoft.com/office/drawing/2014/main" val="3040566026"/>
                  </a:ext>
                </a:extLst>
              </a:tr>
              <a:tr h="388449">
                <a:tc>
                  <a:txBody>
                    <a:bodyPr/>
                    <a:lstStyle/>
                    <a:p>
                      <a:pPr algn="l" fontAlgn="ctr"/>
                      <a:r>
                        <a:rPr lang="fr-FR" sz="1400" b="1" u="none" strike="noStrike" dirty="0">
                          <a:solidFill>
                            <a:schemeClr val="tx1">
                              <a:lumMod val="75000"/>
                              <a:lumOff val="25000"/>
                            </a:schemeClr>
                          </a:solidFill>
                          <a:effectLst/>
                        </a:rPr>
                        <a:t>Communes rurales et urbaines </a:t>
                      </a:r>
                      <a:r>
                        <a:rPr lang="fr-FR" sz="1200" u="none" strike="noStrike" dirty="0">
                          <a:solidFill>
                            <a:schemeClr val="tx1">
                              <a:lumMod val="75000"/>
                              <a:lumOff val="25000"/>
                            </a:schemeClr>
                          </a:solidFill>
                          <a:effectLst/>
                        </a:rPr>
                        <a:t>(moins de 20 000 hab.)</a:t>
                      </a:r>
                      <a:endParaRPr lang="fr-FR" sz="1400" b="0" i="0" u="none" strike="noStrike" dirty="0">
                        <a:solidFill>
                          <a:schemeClr val="tx1">
                            <a:lumMod val="75000"/>
                            <a:lumOff val="25000"/>
                          </a:schemeClr>
                        </a:solidFill>
                        <a:effectLst/>
                        <a:latin typeface="+mj-lt"/>
                      </a:endParaRPr>
                    </a:p>
                  </a:txBody>
                  <a:tcPr marL="7620" marR="7620" marT="7620" marB="0" anchor="ctr"/>
                </a:tc>
                <a:tc>
                  <a:txBody>
                    <a:bodyPr/>
                    <a:lstStyle/>
                    <a:p>
                      <a:pPr algn="ctr" fontAlgn="ctr"/>
                      <a:r>
                        <a:rPr lang="fr-FR" sz="1400" b="1" u="none" strike="noStrike" kern="1200" dirty="0">
                          <a:solidFill>
                            <a:schemeClr val="tx1">
                              <a:lumMod val="75000"/>
                              <a:lumOff val="25000"/>
                            </a:schemeClr>
                          </a:solidFill>
                          <a:effectLst/>
                          <a:latin typeface="+mn-lt"/>
                          <a:ea typeface="+mn-ea"/>
                          <a:cs typeface="+mn-cs"/>
                        </a:rPr>
                        <a:t>52</a:t>
                      </a:r>
                    </a:p>
                  </a:txBody>
                  <a:tcPr marL="7620" marR="7620" marT="7620" marB="0" anchor="ctr"/>
                </a:tc>
                <a:tc>
                  <a:txBody>
                    <a:bodyPr/>
                    <a:lstStyle/>
                    <a:p>
                      <a:pPr algn="ctr" fontAlgn="ctr"/>
                      <a:r>
                        <a:rPr lang="fr-FR" sz="1400" b="1" u="none" strike="noStrike" kern="1200" dirty="0">
                          <a:solidFill>
                            <a:schemeClr val="tx1">
                              <a:lumMod val="75000"/>
                              <a:lumOff val="25000"/>
                            </a:schemeClr>
                          </a:solidFill>
                          <a:effectLst/>
                          <a:latin typeface="+mn-lt"/>
                          <a:ea typeface="+mn-ea"/>
                          <a:cs typeface="+mn-cs"/>
                        </a:rPr>
                        <a:t>16</a:t>
                      </a:r>
                    </a:p>
                  </a:txBody>
                  <a:tcPr marL="7620" marR="7620" marT="7620" marB="0" anchor="ctr"/>
                </a:tc>
                <a:extLst>
                  <a:ext uri="{0D108BD9-81ED-4DB2-BD59-A6C34878D82A}">
                    <a16:rowId xmlns:a16="http://schemas.microsoft.com/office/drawing/2014/main" val="230221388"/>
                  </a:ext>
                </a:extLst>
              </a:tr>
              <a:tr h="388449">
                <a:tc>
                  <a:txBody>
                    <a:bodyPr/>
                    <a:lstStyle/>
                    <a:p>
                      <a:pPr algn="l" fontAlgn="ctr"/>
                      <a:r>
                        <a:rPr lang="fr-FR" sz="1400" b="1" u="none" strike="noStrike" dirty="0">
                          <a:solidFill>
                            <a:schemeClr val="tx1">
                              <a:lumMod val="75000"/>
                              <a:lumOff val="25000"/>
                            </a:schemeClr>
                          </a:solidFill>
                          <a:effectLst/>
                        </a:rPr>
                        <a:t>Unités urbaines </a:t>
                      </a:r>
                      <a:r>
                        <a:rPr lang="fr-FR" sz="1200" u="none" strike="noStrike" dirty="0">
                          <a:solidFill>
                            <a:schemeClr val="tx1">
                              <a:lumMod val="75000"/>
                              <a:lumOff val="25000"/>
                            </a:schemeClr>
                          </a:solidFill>
                          <a:effectLst/>
                        </a:rPr>
                        <a:t>(20 à 100 000 hab.)</a:t>
                      </a:r>
                      <a:endParaRPr lang="fr-FR" sz="1400" b="0" i="0" u="none" strike="noStrike" dirty="0">
                        <a:solidFill>
                          <a:schemeClr val="tx1">
                            <a:lumMod val="75000"/>
                            <a:lumOff val="25000"/>
                          </a:schemeClr>
                        </a:solidFill>
                        <a:effectLst/>
                        <a:latin typeface="+mj-lt"/>
                      </a:endParaRPr>
                    </a:p>
                  </a:txBody>
                  <a:tcPr marL="7620" marR="7620" marT="7620" marB="0" anchor="ctr"/>
                </a:tc>
                <a:tc>
                  <a:txBody>
                    <a:bodyPr/>
                    <a:lstStyle/>
                    <a:p>
                      <a:pPr algn="ctr" fontAlgn="ctr"/>
                      <a:r>
                        <a:rPr lang="fr-FR" sz="1400" b="1" u="none" strike="noStrike" kern="1200" dirty="0">
                          <a:solidFill>
                            <a:schemeClr val="tx1">
                              <a:lumMod val="75000"/>
                              <a:lumOff val="25000"/>
                            </a:schemeClr>
                          </a:solidFill>
                          <a:effectLst/>
                          <a:latin typeface="+mn-lt"/>
                          <a:ea typeface="+mn-ea"/>
                          <a:cs typeface="+mn-cs"/>
                        </a:rPr>
                        <a:t>70</a:t>
                      </a:r>
                    </a:p>
                  </a:txBody>
                  <a:tcPr marL="7620" marR="7620" marT="7620" marB="0" anchor="ctr"/>
                </a:tc>
                <a:tc>
                  <a:txBody>
                    <a:bodyPr/>
                    <a:lstStyle/>
                    <a:p>
                      <a:pPr algn="ctr" fontAlgn="ctr"/>
                      <a:r>
                        <a:rPr lang="fr-FR" sz="1400" b="1" u="none" strike="noStrike" kern="1200" dirty="0">
                          <a:solidFill>
                            <a:schemeClr val="tx1">
                              <a:lumMod val="75000"/>
                              <a:lumOff val="25000"/>
                            </a:schemeClr>
                          </a:solidFill>
                          <a:effectLst/>
                          <a:latin typeface="+mn-lt"/>
                          <a:ea typeface="+mn-ea"/>
                          <a:cs typeface="+mn-cs"/>
                        </a:rPr>
                        <a:t>20</a:t>
                      </a:r>
                    </a:p>
                  </a:txBody>
                  <a:tcPr marL="7620" marR="7620" marT="7620" marB="0" anchor="ctr"/>
                </a:tc>
                <a:extLst>
                  <a:ext uri="{0D108BD9-81ED-4DB2-BD59-A6C34878D82A}">
                    <a16:rowId xmlns:a16="http://schemas.microsoft.com/office/drawing/2014/main" val="306804681"/>
                  </a:ext>
                </a:extLst>
              </a:tr>
              <a:tr h="388449">
                <a:tc>
                  <a:txBody>
                    <a:bodyPr/>
                    <a:lstStyle/>
                    <a:p>
                      <a:pPr algn="l" fontAlgn="ctr"/>
                      <a:r>
                        <a:rPr lang="fr-FR" sz="1400" b="1" u="none" strike="noStrike" dirty="0">
                          <a:solidFill>
                            <a:schemeClr val="tx1">
                              <a:lumMod val="75000"/>
                              <a:lumOff val="25000"/>
                            </a:schemeClr>
                          </a:solidFill>
                          <a:effectLst/>
                        </a:rPr>
                        <a:t>Unités urbaines </a:t>
                      </a:r>
                      <a:r>
                        <a:rPr lang="fr-FR" sz="1200" u="none" strike="noStrike" dirty="0">
                          <a:solidFill>
                            <a:schemeClr val="tx1">
                              <a:lumMod val="75000"/>
                              <a:lumOff val="25000"/>
                            </a:schemeClr>
                          </a:solidFill>
                          <a:effectLst/>
                        </a:rPr>
                        <a:t>(100 à 200 000 hab. et plus)</a:t>
                      </a:r>
                      <a:endParaRPr lang="fr-FR" sz="1400" b="0" i="0" u="none" strike="noStrike" dirty="0">
                        <a:solidFill>
                          <a:schemeClr val="tx1">
                            <a:lumMod val="75000"/>
                            <a:lumOff val="25000"/>
                          </a:schemeClr>
                        </a:solidFill>
                        <a:effectLst/>
                        <a:latin typeface="+mj-lt"/>
                      </a:endParaRPr>
                    </a:p>
                  </a:txBody>
                  <a:tcPr marL="7620" marR="7620" marT="7620" marB="0" anchor="ctr"/>
                </a:tc>
                <a:tc>
                  <a:txBody>
                    <a:bodyPr/>
                    <a:lstStyle/>
                    <a:p>
                      <a:pPr algn="ctr" fontAlgn="ctr"/>
                      <a:r>
                        <a:rPr lang="fr-FR" sz="1400" b="1" u="none" strike="noStrike" kern="1200" dirty="0">
                          <a:solidFill>
                            <a:schemeClr val="tx1">
                              <a:lumMod val="75000"/>
                              <a:lumOff val="25000"/>
                            </a:schemeClr>
                          </a:solidFill>
                          <a:effectLst/>
                          <a:latin typeface="+mn-lt"/>
                          <a:ea typeface="+mn-ea"/>
                          <a:cs typeface="+mn-cs"/>
                        </a:rPr>
                        <a:t>42</a:t>
                      </a:r>
                    </a:p>
                  </a:txBody>
                  <a:tcPr marL="7620" marR="7620" marT="7620" marB="0" anchor="ctr"/>
                </a:tc>
                <a:tc>
                  <a:txBody>
                    <a:bodyPr/>
                    <a:lstStyle/>
                    <a:p>
                      <a:pPr algn="ctr" fontAlgn="ctr"/>
                      <a:r>
                        <a:rPr lang="fr-FR" sz="1400" b="1" u="none" strike="noStrike" kern="1200" dirty="0">
                          <a:solidFill>
                            <a:schemeClr val="tx1">
                              <a:lumMod val="75000"/>
                              <a:lumOff val="25000"/>
                            </a:schemeClr>
                          </a:solidFill>
                          <a:effectLst/>
                          <a:latin typeface="+mn-lt"/>
                          <a:ea typeface="+mn-ea"/>
                          <a:cs typeface="+mn-cs"/>
                        </a:rPr>
                        <a:t>16</a:t>
                      </a:r>
                    </a:p>
                  </a:txBody>
                  <a:tcPr marL="7620" marR="7620" marT="7620" marB="0" anchor="ctr"/>
                </a:tc>
                <a:extLst>
                  <a:ext uri="{0D108BD9-81ED-4DB2-BD59-A6C34878D82A}">
                    <a16:rowId xmlns:a16="http://schemas.microsoft.com/office/drawing/2014/main" val="3884297870"/>
                  </a:ext>
                </a:extLst>
              </a:tr>
              <a:tr h="388449">
                <a:tc>
                  <a:txBody>
                    <a:bodyPr/>
                    <a:lstStyle/>
                    <a:p>
                      <a:pPr algn="l" fontAlgn="ctr"/>
                      <a:r>
                        <a:rPr lang="fr-FR" sz="1400" b="1" u="none" strike="noStrike" dirty="0">
                          <a:solidFill>
                            <a:schemeClr val="tx1">
                              <a:lumMod val="75000"/>
                              <a:lumOff val="25000"/>
                            </a:schemeClr>
                          </a:solidFill>
                          <a:effectLst/>
                        </a:rPr>
                        <a:t>Agglomération parisienne</a:t>
                      </a:r>
                      <a:endParaRPr lang="fr-FR" sz="1400" b="1" i="0" u="none" strike="noStrike" dirty="0">
                        <a:solidFill>
                          <a:schemeClr val="tx1">
                            <a:lumMod val="75000"/>
                            <a:lumOff val="25000"/>
                          </a:schemeClr>
                        </a:solidFill>
                        <a:effectLst/>
                        <a:latin typeface="+mj-lt"/>
                      </a:endParaRPr>
                    </a:p>
                  </a:txBody>
                  <a:tcPr marL="7620" marR="7620" marT="7620" marB="0" anchor="ctr"/>
                </a:tc>
                <a:tc>
                  <a:txBody>
                    <a:bodyPr/>
                    <a:lstStyle/>
                    <a:p>
                      <a:pPr algn="ctr" fontAlgn="ctr"/>
                      <a:r>
                        <a:rPr lang="fr-FR" sz="1400" b="1" u="none" strike="noStrike" kern="1200" dirty="0">
                          <a:solidFill>
                            <a:schemeClr val="tx1">
                              <a:lumMod val="75000"/>
                              <a:lumOff val="25000"/>
                            </a:schemeClr>
                          </a:solidFill>
                          <a:effectLst/>
                          <a:latin typeface="+mn-lt"/>
                          <a:ea typeface="+mn-ea"/>
                          <a:cs typeface="+mn-cs"/>
                        </a:rPr>
                        <a:t>24</a:t>
                      </a:r>
                    </a:p>
                  </a:txBody>
                  <a:tcPr marL="7620" marR="7620" marT="7620" marB="0" anchor="ctr"/>
                </a:tc>
                <a:tc>
                  <a:txBody>
                    <a:bodyPr/>
                    <a:lstStyle/>
                    <a:p>
                      <a:pPr algn="ctr" fontAlgn="ctr"/>
                      <a:r>
                        <a:rPr lang="fr-FR" sz="1400" b="1" u="none" strike="noStrike" kern="1200" dirty="0">
                          <a:solidFill>
                            <a:schemeClr val="tx1">
                              <a:lumMod val="75000"/>
                              <a:lumOff val="25000"/>
                            </a:schemeClr>
                          </a:solidFill>
                          <a:effectLst/>
                          <a:latin typeface="+mn-lt"/>
                          <a:ea typeface="+mn-ea"/>
                          <a:cs typeface="+mn-cs"/>
                        </a:rPr>
                        <a:t>12</a:t>
                      </a:r>
                    </a:p>
                  </a:txBody>
                  <a:tcPr marL="7620" marR="7620" marT="7620" marB="0" anchor="ctr"/>
                </a:tc>
                <a:extLst>
                  <a:ext uri="{0D108BD9-81ED-4DB2-BD59-A6C34878D82A}">
                    <a16:rowId xmlns:a16="http://schemas.microsoft.com/office/drawing/2014/main" val="1007038334"/>
                  </a:ext>
                </a:extLst>
              </a:tr>
            </a:tbl>
          </a:graphicData>
        </a:graphic>
      </p:graphicFrame>
      <p:sp>
        <p:nvSpPr>
          <p:cNvPr id="5" name="Espace réservé du numéro de diapositive 4">
            <a:extLst>
              <a:ext uri="{FF2B5EF4-FFF2-40B4-BE49-F238E27FC236}">
                <a16:creationId xmlns:a16="http://schemas.microsoft.com/office/drawing/2014/main" id="{B951CA58-0768-45E9-AF42-E880829C9EB0}"/>
              </a:ext>
            </a:extLst>
          </p:cNvPr>
          <p:cNvSpPr>
            <a:spLocks noGrp="1"/>
          </p:cNvSpPr>
          <p:nvPr>
            <p:ph type="sldNum" sz="quarter" idx="12"/>
          </p:nvPr>
        </p:nvSpPr>
        <p:spPr/>
        <p:txBody>
          <a:bodyPr/>
          <a:lstStyle/>
          <a:p>
            <a:fld id="{F428713F-B67B-40CC-85DD-1D86B6204E19}" type="slidenum">
              <a:rPr lang="fr-FR" smtClean="0"/>
              <a:pPr/>
              <a:t>36</a:t>
            </a:fld>
            <a:endParaRPr lang="fr-FR" dirty="0"/>
          </a:p>
        </p:txBody>
      </p:sp>
    </p:spTree>
    <p:extLst>
      <p:ext uri="{BB962C8B-B14F-4D97-AF65-F5344CB8AC3E}">
        <p14:creationId xmlns:p14="http://schemas.microsoft.com/office/powerpoint/2010/main" val="39397733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F91231C-E094-42DE-BCA7-D44645260969}"/>
              </a:ext>
            </a:extLst>
          </p:cNvPr>
          <p:cNvSpPr>
            <a:spLocks noGrp="1"/>
          </p:cNvSpPr>
          <p:nvPr>
            <p:ph type="sldNum" sz="quarter" idx="12"/>
          </p:nvPr>
        </p:nvSpPr>
        <p:spPr/>
        <p:txBody>
          <a:bodyPr/>
          <a:lstStyle/>
          <a:p>
            <a:fld id="{F428713F-B67B-40CC-85DD-1D86B6204E19}" type="slidenum">
              <a:rPr lang="fr-FR" smtClean="0"/>
              <a:pPr/>
              <a:t>37</a:t>
            </a:fld>
            <a:endParaRPr lang="fr-FR" dirty="0"/>
          </a:p>
        </p:txBody>
      </p:sp>
      <p:pic>
        <p:nvPicPr>
          <p:cNvPr id="4" name="Image 3" descr="Une image contenant carte&#10;&#10;Description générée automatiquement">
            <a:extLst>
              <a:ext uri="{FF2B5EF4-FFF2-40B4-BE49-F238E27FC236}">
                <a16:creationId xmlns:a16="http://schemas.microsoft.com/office/drawing/2014/main" id="{754307E8-1F53-4113-A5A3-7347365520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0027" y="1242782"/>
            <a:ext cx="6204468" cy="4904671"/>
          </a:xfrm>
          <a:prstGeom prst="rect">
            <a:avLst/>
          </a:prstGeom>
        </p:spPr>
      </p:pic>
      <p:sp>
        <p:nvSpPr>
          <p:cNvPr id="5" name="Rectangle 4">
            <a:extLst>
              <a:ext uri="{FF2B5EF4-FFF2-40B4-BE49-F238E27FC236}">
                <a16:creationId xmlns:a16="http://schemas.microsoft.com/office/drawing/2014/main" id="{89634CB4-9932-4628-962A-51E89CF59AAC}"/>
              </a:ext>
            </a:extLst>
          </p:cNvPr>
          <p:cNvSpPr/>
          <p:nvPr/>
        </p:nvSpPr>
        <p:spPr>
          <a:xfrm>
            <a:off x="815547" y="326918"/>
            <a:ext cx="1754977" cy="707886"/>
          </a:xfrm>
          <a:prstGeom prst="rect">
            <a:avLst/>
          </a:prstGeom>
          <a:solidFill>
            <a:schemeClr val="accent5">
              <a:lumMod val="20000"/>
              <a:lumOff val="80000"/>
            </a:schemeClr>
          </a:solidFill>
          <a:ln>
            <a:solidFill>
              <a:srgbClr val="6076B4"/>
            </a:solidFill>
          </a:ln>
        </p:spPr>
        <p:txBody>
          <a:bodyPr wrap="square">
            <a:spAutoFit/>
          </a:bodyPr>
          <a:lstStyle/>
          <a:p>
            <a:pPr algn="ctr" fontAlgn="ctr"/>
            <a:r>
              <a:rPr lang="fr-FR" sz="2000" b="1" u="none" strike="noStrike" cap="small" baseline="0" dirty="0">
                <a:solidFill>
                  <a:schemeClr val="accent5">
                    <a:lumMod val="75000"/>
                  </a:schemeClr>
                </a:solidFill>
                <a:effectLst/>
              </a:rPr>
              <a:t>RDV en ligne</a:t>
            </a:r>
          </a:p>
          <a:p>
            <a:pPr algn="ctr" fontAlgn="ctr"/>
            <a:r>
              <a:rPr lang="fr-FR" sz="2000" b="1" cap="small" dirty="0">
                <a:solidFill>
                  <a:schemeClr val="accent5">
                    <a:lumMod val="75000"/>
                  </a:schemeClr>
                </a:solidFill>
              </a:rPr>
              <a:t>par internet</a:t>
            </a:r>
            <a:endParaRPr lang="fr-FR" sz="2000" b="1" u="none" strike="noStrike" cap="small" baseline="0" dirty="0">
              <a:solidFill>
                <a:schemeClr val="accent5">
                  <a:lumMod val="75000"/>
                </a:schemeClr>
              </a:solidFill>
              <a:effectLst/>
            </a:endParaRPr>
          </a:p>
        </p:txBody>
      </p:sp>
      <p:sp>
        <p:nvSpPr>
          <p:cNvPr id="7" name="Espace réservé du contenu 2">
            <a:extLst>
              <a:ext uri="{FF2B5EF4-FFF2-40B4-BE49-F238E27FC236}">
                <a16:creationId xmlns:a16="http://schemas.microsoft.com/office/drawing/2014/main" id="{3FDF0189-DAB8-49AC-9D79-24100C7DB0C7}"/>
              </a:ext>
            </a:extLst>
          </p:cNvPr>
          <p:cNvSpPr>
            <a:spLocks noGrp="1"/>
          </p:cNvSpPr>
          <p:nvPr>
            <p:ph idx="1"/>
          </p:nvPr>
        </p:nvSpPr>
        <p:spPr>
          <a:xfrm>
            <a:off x="220651" y="1701477"/>
            <a:ext cx="3669376" cy="4599931"/>
          </a:xfrm>
        </p:spPr>
        <p:txBody>
          <a:bodyPr>
            <a:noAutofit/>
          </a:bodyPr>
          <a:lstStyle/>
          <a:p>
            <a:r>
              <a:rPr lang="fr-FR" sz="1700" dirty="0"/>
              <a:t>Les délais médians de RDV sur Internet sont </a:t>
            </a:r>
            <a:r>
              <a:rPr lang="fr-FR" sz="1700" b="1" dirty="0">
                <a:solidFill>
                  <a:schemeClr val="accent5"/>
                </a:solidFill>
              </a:rPr>
              <a:t>moins étalés dans le temps</a:t>
            </a:r>
            <a:r>
              <a:rPr lang="fr-FR" sz="1700" dirty="0"/>
              <a:t> que ceux par téléphone : </a:t>
            </a:r>
            <a:r>
              <a:rPr lang="fr-FR" sz="1400" dirty="0"/>
              <a:t>de 21 à 66 j. contre 26 à 90 jours.</a:t>
            </a:r>
          </a:p>
          <a:p>
            <a:r>
              <a:rPr lang="fr-FR" sz="1700" dirty="0"/>
              <a:t>La médiane dans les régions est relativement homogène </a:t>
            </a:r>
            <a:r>
              <a:rPr lang="fr-FR" sz="1400" dirty="0"/>
              <a:t>(entre 40 et 60 j.) </a:t>
            </a:r>
            <a:r>
              <a:rPr lang="fr-FR" sz="1700" dirty="0"/>
              <a:t>contrairement à 2019.</a:t>
            </a:r>
          </a:p>
          <a:p>
            <a:r>
              <a:rPr lang="fr-FR" sz="1700" b="1" dirty="0">
                <a:solidFill>
                  <a:schemeClr val="accent5"/>
                </a:solidFill>
              </a:rPr>
              <a:t>Les régions qui avaient les délais les plus longs se sont nettement améliorées </a:t>
            </a:r>
          </a:p>
        </p:txBody>
      </p:sp>
    </p:spTree>
    <p:extLst>
      <p:ext uri="{BB962C8B-B14F-4D97-AF65-F5344CB8AC3E}">
        <p14:creationId xmlns:p14="http://schemas.microsoft.com/office/powerpoint/2010/main" val="17580506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036F1421-009A-48CF-AC4E-6D639325C56D}"/>
              </a:ext>
            </a:extLst>
          </p:cNvPr>
          <p:cNvSpPr>
            <a:spLocks noGrp="1"/>
          </p:cNvSpPr>
          <p:nvPr>
            <p:ph type="title"/>
          </p:nvPr>
        </p:nvSpPr>
        <p:spPr>
          <a:xfrm>
            <a:off x="314121" y="2388537"/>
            <a:ext cx="10397395" cy="1525783"/>
          </a:xfrm>
        </p:spPr>
        <p:txBody>
          <a:bodyPr>
            <a:normAutofit fontScale="90000"/>
          </a:bodyPr>
          <a:lstStyle/>
          <a:p>
            <a:r>
              <a:rPr lang="fr-FR" sz="6000" b="1" dirty="0"/>
              <a:t>SYNTHESE</a:t>
            </a:r>
            <a:br>
              <a:rPr lang="fr-FR" sz="6000" b="1" dirty="0"/>
            </a:br>
            <a:r>
              <a:rPr lang="fr-FR" sz="4400" b="1" dirty="0"/>
              <a:t>COMPARAISON AVEC LES AUTRES ETUDES</a:t>
            </a:r>
            <a:br>
              <a:rPr lang="fr-FR" sz="4400" b="1" dirty="0"/>
            </a:br>
            <a:br>
              <a:rPr lang="fr-FR" sz="4400" b="1" dirty="0"/>
            </a:br>
            <a:r>
              <a:rPr lang="fr-FR" sz="2200" b="1" dirty="0"/>
              <a:t>Limite de l’analyse comparative : des méthodologies différentes</a:t>
            </a:r>
            <a:br>
              <a:rPr lang="fr-FR" sz="2200" b="1" dirty="0"/>
            </a:br>
            <a:br>
              <a:rPr lang="fr-FR" sz="2200" b="1" dirty="0"/>
            </a:br>
            <a:br>
              <a:rPr lang="fr-FR" sz="2200" b="1" dirty="0"/>
            </a:br>
            <a:endParaRPr lang="fr-FR" sz="2200" dirty="0"/>
          </a:p>
        </p:txBody>
      </p:sp>
      <p:sp>
        <p:nvSpPr>
          <p:cNvPr id="2" name="Espace réservé du numéro de diapositive 1">
            <a:extLst>
              <a:ext uri="{FF2B5EF4-FFF2-40B4-BE49-F238E27FC236}">
                <a16:creationId xmlns:a16="http://schemas.microsoft.com/office/drawing/2014/main" id="{96EE1BFC-879B-4E42-B5D3-8B89341DBB58}"/>
              </a:ext>
            </a:extLst>
          </p:cNvPr>
          <p:cNvSpPr>
            <a:spLocks noGrp="1"/>
          </p:cNvSpPr>
          <p:nvPr>
            <p:ph type="sldNum" sz="quarter" idx="12"/>
          </p:nvPr>
        </p:nvSpPr>
        <p:spPr/>
        <p:txBody>
          <a:bodyPr/>
          <a:lstStyle/>
          <a:p>
            <a:fld id="{F428713F-B67B-40CC-85DD-1D86B6204E19}" type="slidenum">
              <a:rPr lang="fr-FR" smtClean="0"/>
              <a:pPr/>
              <a:t>38</a:t>
            </a:fld>
            <a:endParaRPr lang="fr-FR" dirty="0"/>
          </a:p>
        </p:txBody>
      </p:sp>
    </p:spTree>
    <p:extLst>
      <p:ext uri="{BB962C8B-B14F-4D97-AF65-F5344CB8AC3E}">
        <p14:creationId xmlns:p14="http://schemas.microsoft.com/office/powerpoint/2010/main" val="18995505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1D5FD6-416A-4DC0-AE93-5501B9304895}"/>
              </a:ext>
            </a:extLst>
          </p:cNvPr>
          <p:cNvSpPr>
            <a:spLocks noGrp="1"/>
          </p:cNvSpPr>
          <p:nvPr>
            <p:ph type="title"/>
          </p:nvPr>
        </p:nvSpPr>
        <p:spPr>
          <a:xfrm>
            <a:off x="573161" y="386364"/>
            <a:ext cx="8596668" cy="600364"/>
          </a:xfrm>
        </p:spPr>
        <p:txBody>
          <a:bodyPr>
            <a:normAutofit/>
          </a:bodyPr>
          <a:lstStyle/>
          <a:p>
            <a:r>
              <a:rPr lang="fr-FR" sz="3200" dirty="0"/>
              <a:t>Demande de RDV pour un nouveau patient*</a:t>
            </a:r>
          </a:p>
        </p:txBody>
      </p:sp>
      <p:graphicFrame>
        <p:nvGraphicFramePr>
          <p:cNvPr id="4" name="Tableau 3">
            <a:extLst>
              <a:ext uri="{FF2B5EF4-FFF2-40B4-BE49-F238E27FC236}">
                <a16:creationId xmlns:a16="http://schemas.microsoft.com/office/drawing/2014/main" id="{F963EBB9-0D67-424D-B851-BBA5858111F9}"/>
              </a:ext>
            </a:extLst>
          </p:cNvPr>
          <p:cNvGraphicFramePr>
            <a:graphicFrameLocks noGrp="1"/>
          </p:cNvGraphicFramePr>
          <p:nvPr/>
        </p:nvGraphicFramePr>
        <p:xfrm>
          <a:off x="433890" y="1209965"/>
          <a:ext cx="10133400" cy="4161475"/>
        </p:xfrm>
        <a:graphic>
          <a:graphicData uri="http://schemas.openxmlformats.org/drawingml/2006/table">
            <a:tbl>
              <a:tblPr firstRow="1" bandRow="1">
                <a:tableStyleId>{5FD0F851-EC5A-4D38-B0AD-8093EC10F338}</a:tableStyleId>
              </a:tblPr>
              <a:tblGrid>
                <a:gridCol w="1504240">
                  <a:extLst>
                    <a:ext uri="{9D8B030D-6E8A-4147-A177-3AD203B41FA5}">
                      <a16:colId xmlns:a16="http://schemas.microsoft.com/office/drawing/2014/main" val="20000"/>
                    </a:ext>
                  </a:extLst>
                </a:gridCol>
                <a:gridCol w="1073542">
                  <a:extLst>
                    <a:ext uri="{9D8B030D-6E8A-4147-A177-3AD203B41FA5}">
                      <a16:colId xmlns:a16="http://schemas.microsoft.com/office/drawing/2014/main" val="20001"/>
                    </a:ext>
                  </a:extLst>
                </a:gridCol>
                <a:gridCol w="1079374">
                  <a:extLst>
                    <a:ext uri="{9D8B030D-6E8A-4147-A177-3AD203B41FA5}">
                      <a16:colId xmlns:a16="http://schemas.microsoft.com/office/drawing/2014/main" val="20002"/>
                    </a:ext>
                  </a:extLst>
                </a:gridCol>
                <a:gridCol w="1079374">
                  <a:extLst>
                    <a:ext uri="{9D8B030D-6E8A-4147-A177-3AD203B41FA5}">
                      <a16:colId xmlns:a16="http://schemas.microsoft.com/office/drawing/2014/main" val="20003"/>
                    </a:ext>
                  </a:extLst>
                </a:gridCol>
                <a:gridCol w="1079374">
                  <a:extLst>
                    <a:ext uri="{9D8B030D-6E8A-4147-A177-3AD203B41FA5}">
                      <a16:colId xmlns:a16="http://schemas.microsoft.com/office/drawing/2014/main" val="20004"/>
                    </a:ext>
                  </a:extLst>
                </a:gridCol>
                <a:gridCol w="1079374">
                  <a:extLst>
                    <a:ext uri="{9D8B030D-6E8A-4147-A177-3AD203B41FA5}">
                      <a16:colId xmlns:a16="http://schemas.microsoft.com/office/drawing/2014/main" val="20005"/>
                    </a:ext>
                  </a:extLst>
                </a:gridCol>
                <a:gridCol w="1079374">
                  <a:extLst>
                    <a:ext uri="{9D8B030D-6E8A-4147-A177-3AD203B41FA5}">
                      <a16:colId xmlns:a16="http://schemas.microsoft.com/office/drawing/2014/main" val="20006"/>
                    </a:ext>
                  </a:extLst>
                </a:gridCol>
                <a:gridCol w="1079374">
                  <a:extLst>
                    <a:ext uri="{9D8B030D-6E8A-4147-A177-3AD203B41FA5}">
                      <a16:colId xmlns:a16="http://schemas.microsoft.com/office/drawing/2014/main" val="4240563906"/>
                    </a:ext>
                  </a:extLst>
                </a:gridCol>
                <a:gridCol w="1079374">
                  <a:extLst>
                    <a:ext uri="{9D8B030D-6E8A-4147-A177-3AD203B41FA5}">
                      <a16:colId xmlns:a16="http://schemas.microsoft.com/office/drawing/2014/main" val="3110023160"/>
                    </a:ext>
                  </a:extLst>
                </a:gridCol>
              </a:tblGrid>
              <a:tr h="866234">
                <a:tc>
                  <a:txBody>
                    <a:bodyPr/>
                    <a:lstStyle/>
                    <a:p>
                      <a:pPr algn="ctr" fontAlgn="ctr"/>
                      <a:r>
                        <a:rPr lang="fr-FR" sz="1400" b="1" u="none" strike="noStrike" dirty="0">
                          <a:solidFill>
                            <a:schemeClr val="tx1">
                              <a:lumMod val="75000"/>
                              <a:lumOff val="25000"/>
                            </a:schemeClr>
                          </a:solidFill>
                          <a:effectLst/>
                        </a:rPr>
                        <a:t>Délais de RDV nouveau patient </a:t>
                      </a:r>
                      <a:r>
                        <a:rPr lang="fr-FR" sz="1400" b="0" u="none" strike="noStrike" dirty="0">
                          <a:solidFill>
                            <a:schemeClr val="tx1">
                              <a:lumMod val="75000"/>
                              <a:lumOff val="25000"/>
                            </a:schemeClr>
                          </a:solidFill>
                          <a:effectLst/>
                        </a:rPr>
                        <a:t>(hors urgence)</a:t>
                      </a:r>
                      <a:endParaRPr lang="fr-FR" sz="1400" b="0" i="0" u="none" strike="noStrike" dirty="0">
                        <a:solidFill>
                          <a:schemeClr val="tx1">
                            <a:lumMod val="75000"/>
                            <a:lumOff val="25000"/>
                          </a:schemeClr>
                        </a:solidFill>
                        <a:effectLst/>
                        <a:latin typeface="+mj-lt"/>
                      </a:endParaRPr>
                    </a:p>
                  </a:txBody>
                  <a:tcPr marL="11923" marR="11923" marT="11923" marB="0" anchor="ctr">
                    <a:solidFill>
                      <a:schemeClr val="bg1"/>
                    </a:solidFill>
                  </a:tcPr>
                </a:tc>
                <a:tc>
                  <a:txBody>
                    <a:bodyPr/>
                    <a:lstStyle/>
                    <a:p>
                      <a:pPr algn="ctr" fontAlgn="ctr"/>
                      <a:r>
                        <a:rPr lang="fr-FR" sz="1400" b="1" u="none" strike="noStrike" dirty="0" err="1">
                          <a:solidFill>
                            <a:schemeClr val="tx1">
                              <a:lumMod val="75000"/>
                              <a:lumOff val="25000"/>
                            </a:schemeClr>
                          </a:solidFill>
                          <a:effectLst/>
                        </a:rPr>
                        <a:t>SantéClair</a:t>
                      </a:r>
                      <a:r>
                        <a:rPr lang="fr-FR" sz="1400" b="1" u="none" strike="noStrike" dirty="0">
                          <a:solidFill>
                            <a:schemeClr val="tx1">
                              <a:lumMod val="75000"/>
                              <a:lumOff val="25000"/>
                            </a:schemeClr>
                          </a:solidFill>
                          <a:effectLst/>
                        </a:rPr>
                        <a:t> - Capital</a:t>
                      </a:r>
                    </a:p>
                    <a:p>
                      <a:pPr algn="ctr" fontAlgn="ctr"/>
                      <a:r>
                        <a:rPr lang="fr-FR" sz="1400" b="1" u="none" strike="noStrike" dirty="0">
                          <a:solidFill>
                            <a:schemeClr val="accent5"/>
                          </a:solidFill>
                          <a:effectLst/>
                        </a:rPr>
                        <a:t>2013</a:t>
                      </a:r>
                      <a:endParaRPr lang="fr-FR" sz="1400" b="1" i="1" u="none" strike="noStrike" dirty="0">
                        <a:solidFill>
                          <a:schemeClr val="accent5"/>
                        </a:solidFill>
                        <a:effectLst/>
                        <a:latin typeface="+mj-lt"/>
                      </a:endParaRPr>
                    </a:p>
                  </a:txBody>
                  <a:tcPr marL="11923" marR="11923" marT="11923" marB="0" anchor="ctr">
                    <a:solidFill>
                      <a:schemeClr val="bg1"/>
                    </a:solidFill>
                  </a:tcPr>
                </a:tc>
                <a:tc>
                  <a:txBody>
                    <a:bodyPr/>
                    <a:lstStyle/>
                    <a:p>
                      <a:pPr algn="ctr" fontAlgn="ctr"/>
                      <a:r>
                        <a:rPr lang="is-IS" sz="1400" b="1" u="none" strike="noStrike" dirty="0">
                          <a:solidFill>
                            <a:schemeClr val="tx1">
                              <a:lumMod val="75000"/>
                              <a:lumOff val="25000"/>
                            </a:schemeClr>
                          </a:solidFill>
                          <a:effectLst/>
                        </a:rPr>
                        <a:t>IFOP - Jalma </a:t>
                      </a:r>
                    </a:p>
                    <a:p>
                      <a:pPr algn="ctr" fontAlgn="ctr"/>
                      <a:r>
                        <a:rPr lang="is-IS" sz="1400" b="1" u="none" strike="noStrike" dirty="0">
                          <a:solidFill>
                            <a:schemeClr val="accent5"/>
                          </a:solidFill>
                          <a:effectLst/>
                        </a:rPr>
                        <a:t>2014</a:t>
                      </a:r>
                      <a:endParaRPr lang="is-IS" sz="1400" b="1" i="1" u="none" strike="noStrike" dirty="0">
                        <a:solidFill>
                          <a:schemeClr val="accent5"/>
                        </a:solidFill>
                        <a:effectLst/>
                        <a:latin typeface="+mj-lt"/>
                      </a:endParaRPr>
                    </a:p>
                  </a:txBody>
                  <a:tcPr marL="11923" marR="11923" marT="11923" marB="0" anchor="ctr">
                    <a:solidFill>
                      <a:schemeClr val="bg1"/>
                    </a:solidFill>
                  </a:tcPr>
                </a:tc>
                <a:tc>
                  <a:txBody>
                    <a:bodyPr/>
                    <a:lstStyle/>
                    <a:p>
                      <a:pPr algn="ctr" fontAlgn="ctr"/>
                      <a:r>
                        <a:rPr lang="fr-FR" sz="1400" b="1" u="none" strike="noStrike" dirty="0" err="1">
                          <a:solidFill>
                            <a:schemeClr val="tx1">
                              <a:lumMod val="75000"/>
                              <a:lumOff val="25000"/>
                            </a:schemeClr>
                          </a:solidFill>
                          <a:effectLst/>
                        </a:rPr>
                        <a:t>Yssup</a:t>
                      </a:r>
                      <a:r>
                        <a:rPr lang="fr-FR" sz="1400" b="1" u="none" strike="noStrike" dirty="0">
                          <a:solidFill>
                            <a:schemeClr val="tx1">
                              <a:lumMod val="75000"/>
                              <a:lumOff val="25000"/>
                            </a:schemeClr>
                          </a:solidFill>
                          <a:effectLst/>
                        </a:rPr>
                        <a:t> </a:t>
                      </a:r>
                      <a:r>
                        <a:rPr lang="fr-FR" sz="1400" b="1" u="none" strike="noStrike" dirty="0" err="1">
                          <a:solidFill>
                            <a:schemeClr val="tx1">
                              <a:lumMod val="75000"/>
                              <a:lumOff val="25000"/>
                            </a:schemeClr>
                          </a:solidFill>
                          <a:effectLst/>
                        </a:rPr>
                        <a:t>Research</a:t>
                      </a:r>
                      <a:r>
                        <a:rPr lang="fr-FR" sz="1400" b="1" u="none" strike="noStrike" dirty="0">
                          <a:solidFill>
                            <a:schemeClr val="tx1">
                              <a:lumMod val="75000"/>
                              <a:lumOff val="25000"/>
                            </a:schemeClr>
                          </a:solidFill>
                          <a:effectLst/>
                        </a:rPr>
                        <a:t> – GPV </a:t>
                      </a:r>
                    </a:p>
                    <a:p>
                      <a:pPr algn="ctr" fontAlgn="ctr"/>
                      <a:r>
                        <a:rPr lang="fr-FR" sz="1400" b="1" u="none" strike="noStrike" dirty="0">
                          <a:solidFill>
                            <a:schemeClr val="accent5"/>
                          </a:solidFill>
                          <a:effectLst/>
                        </a:rPr>
                        <a:t>2016</a:t>
                      </a:r>
                      <a:endParaRPr lang="fr-FR" sz="1400" b="1" i="1" u="none" strike="noStrike" dirty="0">
                        <a:solidFill>
                          <a:schemeClr val="accent5"/>
                        </a:solidFill>
                        <a:effectLst/>
                        <a:latin typeface="+mj-lt"/>
                      </a:endParaRPr>
                    </a:p>
                  </a:txBody>
                  <a:tcPr marL="11923" marR="11923" marT="11923" marB="0" anchor="ctr">
                    <a:solidFill>
                      <a:schemeClr val="bg1"/>
                    </a:solidFill>
                  </a:tcPr>
                </a:tc>
                <a:tc>
                  <a:txBody>
                    <a:bodyPr/>
                    <a:lstStyle/>
                    <a:p>
                      <a:pPr algn="ctr" fontAlgn="ctr"/>
                      <a:r>
                        <a:rPr lang="is-IS" sz="1400" b="1" u="none" strike="noStrike" dirty="0">
                          <a:solidFill>
                            <a:schemeClr val="tx1">
                              <a:lumMod val="75000"/>
                              <a:lumOff val="25000"/>
                            </a:schemeClr>
                          </a:solidFill>
                          <a:effectLst/>
                        </a:rPr>
                        <a:t>IFOP – GPV </a:t>
                      </a:r>
                    </a:p>
                    <a:p>
                      <a:pPr algn="ctr" fontAlgn="ctr"/>
                      <a:r>
                        <a:rPr lang="is-IS" sz="1400" b="1" u="none" strike="noStrike" dirty="0">
                          <a:solidFill>
                            <a:schemeClr val="accent5"/>
                          </a:solidFill>
                          <a:effectLst/>
                        </a:rPr>
                        <a:t>2017</a:t>
                      </a:r>
                      <a:endParaRPr lang="is-IS" sz="1400" b="1" i="1" u="none" strike="noStrike" dirty="0">
                        <a:solidFill>
                          <a:schemeClr val="accent5"/>
                        </a:solidFill>
                        <a:effectLst/>
                        <a:latin typeface="+mj-lt"/>
                      </a:endParaRPr>
                    </a:p>
                  </a:txBody>
                  <a:tcPr marL="11923" marR="11923" marT="11923" marB="0" anchor="ctr">
                    <a:solidFill>
                      <a:schemeClr val="bg1"/>
                    </a:solidFill>
                  </a:tcPr>
                </a:tc>
                <a:tc>
                  <a:txBody>
                    <a:bodyPr/>
                    <a:lstStyle/>
                    <a:p>
                      <a:pPr algn="ctr" fontAlgn="ctr"/>
                      <a:r>
                        <a:rPr lang="is-IS" sz="1400" b="1" u="none" strike="noStrike" dirty="0">
                          <a:solidFill>
                            <a:schemeClr val="tx1">
                              <a:lumMod val="75000"/>
                              <a:lumOff val="25000"/>
                            </a:schemeClr>
                          </a:solidFill>
                          <a:effectLst/>
                        </a:rPr>
                        <a:t>DREES** </a:t>
                      </a:r>
                    </a:p>
                    <a:p>
                      <a:pPr algn="ctr" fontAlgn="ctr"/>
                      <a:r>
                        <a:rPr lang="is-IS" sz="1400" b="1" u="none" strike="noStrike" dirty="0">
                          <a:solidFill>
                            <a:schemeClr val="accent5"/>
                          </a:solidFill>
                          <a:effectLst/>
                        </a:rPr>
                        <a:t>2018</a:t>
                      </a:r>
                    </a:p>
                    <a:p>
                      <a:pPr algn="ctr" fontAlgn="ctr"/>
                      <a:r>
                        <a:rPr lang="is-IS" sz="1200" b="0" u="none" strike="noStrike" dirty="0">
                          <a:solidFill>
                            <a:schemeClr val="tx1">
                              <a:lumMod val="75000"/>
                              <a:lumOff val="25000"/>
                            </a:schemeClr>
                          </a:solidFill>
                          <a:effectLst/>
                        </a:rPr>
                        <a:t>Tous motifs confondus</a:t>
                      </a:r>
                      <a:endParaRPr lang="is-IS" sz="1200" b="0" i="0" u="none" strike="noStrike" dirty="0">
                        <a:solidFill>
                          <a:schemeClr val="tx1">
                            <a:lumMod val="75000"/>
                            <a:lumOff val="25000"/>
                          </a:schemeClr>
                        </a:solidFill>
                        <a:effectLst/>
                        <a:latin typeface="+mj-lt"/>
                      </a:endParaRPr>
                    </a:p>
                  </a:txBody>
                  <a:tcPr marL="11923" marR="11923" marT="11923" marB="0" anchor="ctr">
                    <a:solidFill>
                      <a:schemeClr val="bg1"/>
                    </a:solidFill>
                  </a:tcPr>
                </a:tc>
                <a:tc>
                  <a:txBody>
                    <a:bodyPr/>
                    <a:lstStyle/>
                    <a:p>
                      <a:pPr algn="ctr" fontAlgn="ctr"/>
                      <a:r>
                        <a:rPr lang="is-IS" sz="1400" b="1" u="none" strike="noStrike" dirty="0">
                          <a:solidFill>
                            <a:schemeClr val="tx1">
                              <a:lumMod val="75000"/>
                              <a:lumOff val="25000"/>
                            </a:schemeClr>
                          </a:solidFill>
                          <a:effectLst/>
                        </a:rPr>
                        <a:t>CSA - SNOF  </a:t>
                      </a:r>
                      <a:r>
                        <a:rPr lang="is-IS" sz="1400" b="1" u="none" strike="noStrike" dirty="0">
                          <a:solidFill>
                            <a:schemeClr val="accent5"/>
                          </a:solidFill>
                          <a:effectLst/>
                        </a:rPr>
                        <a:t>2019</a:t>
                      </a:r>
                    </a:p>
                    <a:p>
                      <a:pPr algn="ctr" fontAlgn="ctr"/>
                      <a:r>
                        <a:rPr lang="is-IS" sz="1200" b="0" u="none" strike="noStrike" dirty="0">
                          <a:solidFill>
                            <a:schemeClr val="tx1">
                              <a:lumMod val="75000"/>
                              <a:lumOff val="25000"/>
                            </a:schemeClr>
                          </a:solidFill>
                          <a:effectLst/>
                        </a:rPr>
                        <a:t>Tél. scénario</a:t>
                      </a:r>
                      <a:r>
                        <a:rPr lang="is-IS" sz="1200" b="0" u="none" strike="noStrike" baseline="0" dirty="0">
                          <a:solidFill>
                            <a:schemeClr val="tx1">
                              <a:lumMod val="75000"/>
                              <a:lumOff val="25000"/>
                            </a:schemeClr>
                          </a:solidFill>
                          <a:effectLst/>
                        </a:rPr>
                        <a:t> 1 </a:t>
                      </a:r>
                    </a:p>
                    <a:p>
                      <a:pPr algn="ctr" fontAlgn="ctr"/>
                      <a:r>
                        <a:rPr lang="is-IS" sz="1200" b="1" u="none" strike="noStrike" baseline="0" dirty="0">
                          <a:solidFill>
                            <a:schemeClr val="accent5">
                              <a:lumMod val="75000"/>
                            </a:schemeClr>
                          </a:solidFill>
                          <a:effectLst/>
                        </a:rPr>
                        <a:t>(</a:t>
                      </a:r>
                      <a:r>
                        <a:rPr lang="is-IS" sz="1200" b="1" u="none" strike="noStrike" dirty="0">
                          <a:solidFill>
                            <a:schemeClr val="accent5">
                              <a:lumMod val="75000"/>
                            </a:schemeClr>
                          </a:solidFill>
                          <a:effectLst/>
                        </a:rPr>
                        <a:t>et Internet)</a:t>
                      </a:r>
                      <a:endParaRPr lang="is-IS" sz="1200" b="1" i="0" u="none" strike="noStrike" dirty="0">
                        <a:solidFill>
                          <a:schemeClr val="accent5">
                            <a:lumMod val="75000"/>
                          </a:schemeClr>
                        </a:solidFill>
                        <a:effectLst/>
                        <a:latin typeface="+mj-lt"/>
                      </a:endParaRPr>
                    </a:p>
                  </a:txBody>
                  <a:tcPr marL="11923" marR="11923" marT="11923" marB="0" anchor="ctr">
                    <a:solidFill>
                      <a:schemeClr val="bg1"/>
                    </a:solidFill>
                  </a:tcPr>
                </a:tc>
                <a:tc>
                  <a:txBody>
                    <a:bodyPr/>
                    <a:lstStyle/>
                    <a:p>
                      <a:pPr algn="ctr" fontAlgn="ctr"/>
                      <a:r>
                        <a:rPr lang="is-IS" sz="1400" b="1" u="none" strike="noStrike" kern="1200" dirty="0">
                          <a:solidFill>
                            <a:schemeClr val="tx1">
                              <a:lumMod val="75000"/>
                              <a:lumOff val="25000"/>
                            </a:schemeClr>
                          </a:solidFill>
                          <a:effectLst/>
                          <a:latin typeface="+mn-lt"/>
                          <a:ea typeface="+mn-ea"/>
                          <a:cs typeface="+mn-cs"/>
                        </a:rPr>
                        <a:t>Le Guide Santé</a:t>
                      </a:r>
                    </a:p>
                    <a:p>
                      <a:pPr algn="ctr" fontAlgn="ctr"/>
                      <a:r>
                        <a:rPr lang="fr-FR" sz="1400" b="1" u="none" strike="noStrike" dirty="0">
                          <a:solidFill>
                            <a:schemeClr val="accent5"/>
                          </a:solidFill>
                          <a:effectLst/>
                        </a:rPr>
                        <a:t>F</a:t>
                      </a:r>
                      <a:r>
                        <a:rPr lang="is-IS" sz="1400" b="1" u="none" strike="noStrike" dirty="0">
                          <a:solidFill>
                            <a:schemeClr val="accent5"/>
                          </a:solidFill>
                          <a:effectLst/>
                        </a:rPr>
                        <a:t>év. 2020</a:t>
                      </a:r>
                    </a:p>
                    <a:p>
                      <a:pPr algn="ctr" fontAlgn="ctr"/>
                      <a:r>
                        <a:rPr lang="is-IS" sz="1100" b="1" i="0" u="none" strike="noStrike" dirty="0">
                          <a:solidFill>
                            <a:schemeClr val="accent5">
                              <a:lumMod val="75000"/>
                            </a:schemeClr>
                          </a:solidFill>
                          <a:effectLst/>
                          <a:latin typeface="+mj-lt"/>
                        </a:rPr>
                        <a:t>(tél. + internet)</a:t>
                      </a:r>
                    </a:p>
                  </a:txBody>
                  <a:tcPr marL="11923" marR="11923" marT="11923" marB="0" anchor="ctr">
                    <a:solidFill>
                      <a:schemeClr val="bg1"/>
                    </a:solidFill>
                  </a:tcPr>
                </a:tc>
                <a:tc>
                  <a:txBody>
                    <a:bodyPr/>
                    <a:lstStyle/>
                    <a:p>
                      <a:pPr algn="ctr" fontAlgn="ctr"/>
                      <a:r>
                        <a:rPr lang="is-IS" sz="1400" b="1" u="none" strike="noStrike" dirty="0">
                          <a:solidFill>
                            <a:schemeClr val="tx1">
                              <a:lumMod val="75000"/>
                              <a:lumOff val="25000"/>
                            </a:schemeClr>
                          </a:solidFill>
                          <a:effectLst/>
                        </a:rPr>
                        <a:t>CSA - SNOF  </a:t>
                      </a:r>
                      <a:r>
                        <a:rPr lang="is-IS" sz="1400" b="1" u="none" strike="noStrike" dirty="0">
                          <a:solidFill>
                            <a:schemeClr val="accent5"/>
                          </a:solidFill>
                          <a:effectLst/>
                        </a:rPr>
                        <a:t>sept. 2020</a:t>
                      </a:r>
                    </a:p>
                    <a:p>
                      <a:pPr algn="ctr" fontAlgn="ctr"/>
                      <a:r>
                        <a:rPr lang="is-IS" sz="1200" b="0" u="none" strike="noStrike" dirty="0">
                          <a:solidFill>
                            <a:schemeClr val="tx1">
                              <a:lumMod val="75000"/>
                              <a:lumOff val="25000"/>
                            </a:schemeClr>
                          </a:solidFill>
                          <a:effectLst/>
                        </a:rPr>
                        <a:t>Tél. scénario</a:t>
                      </a:r>
                      <a:r>
                        <a:rPr lang="is-IS" sz="1200" b="0" u="none" strike="noStrike" baseline="0" dirty="0">
                          <a:solidFill>
                            <a:schemeClr val="tx1">
                              <a:lumMod val="75000"/>
                              <a:lumOff val="25000"/>
                            </a:schemeClr>
                          </a:solidFill>
                          <a:effectLst/>
                        </a:rPr>
                        <a:t> 1 </a:t>
                      </a:r>
                    </a:p>
                    <a:p>
                      <a:pPr algn="ctr" fontAlgn="ctr"/>
                      <a:r>
                        <a:rPr lang="is-IS" sz="1200" b="1" u="none" strike="noStrike" baseline="0" dirty="0">
                          <a:solidFill>
                            <a:schemeClr val="accent5">
                              <a:lumMod val="75000"/>
                            </a:schemeClr>
                          </a:solidFill>
                          <a:effectLst/>
                        </a:rPr>
                        <a:t>(</a:t>
                      </a:r>
                      <a:r>
                        <a:rPr lang="is-IS" sz="1200" b="1" u="none" strike="noStrike" dirty="0">
                          <a:solidFill>
                            <a:schemeClr val="accent5">
                              <a:lumMod val="75000"/>
                            </a:schemeClr>
                          </a:solidFill>
                          <a:effectLst/>
                        </a:rPr>
                        <a:t>et Internet)</a:t>
                      </a:r>
                      <a:endParaRPr lang="is-IS" sz="1200" b="1" i="0" u="none" strike="noStrike" kern="1200" dirty="0">
                        <a:solidFill>
                          <a:schemeClr val="accent5">
                            <a:lumMod val="75000"/>
                          </a:schemeClr>
                        </a:solidFill>
                        <a:effectLst/>
                        <a:latin typeface="+mn-lt"/>
                        <a:ea typeface="+mn-ea"/>
                        <a:cs typeface="+mn-cs"/>
                      </a:endParaRPr>
                    </a:p>
                  </a:txBody>
                  <a:tcPr marL="11923" marR="11923" marT="11923" marB="0" anchor="ctr">
                    <a:solidFill>
                      <a:schemeClr val="bg1"/>
                    </a:solidFill>
                  </a:tcPr>
                </a:tc>
                <a:extLst>
                  <a:ext uri="{0D108BD9-81ED-4DB2-BD59-A6C34878D82A}">
                    <a16:rowId xmlns:a16="http://schemas.microsoft.com/office/drawing/2014/main" val="10000"/>
                  </a:ext>
                </a:extLst>
              </a:tr>
              <a:tr h="603562">
                <a:tc>
                  <a:txBody>
                    <a:bodyPr/>
                    <a:lstStyle/>
                    <a:p>
                      <a:pPr algn="ctr" fontAlgn="ctr"/>
                      <a:r>
                        <a:rPr lang="fr-FR" sz="1400" b="0" u="sng" strike="noStrike" dirty="0">
                          <a:solidFill>
                            <a:schemeClr val="tx1">
                              <a:lumMod val="75000"/>
                              <a:lumOff val="25000"/>
                            </a:schemeClr>
                          </a:solidFill>
                          <a:effectLst/>
                        </a:rPr>
                        <a:t>Moyenne</a:t>
                      </a:r>
                      <a:endParaRPr lang="fr-FR" sz="1400" b="0" i="0" u="sng" strike="noStrike" dirty="0">
                        <a:solidFill>
                          <a:schemeClr val="tx1">
                            <a:lumMod val="75000"/>
                            <a:lumOff val="25000"/>
                          </a:schemeClr>
                        </a:solidFill>
                        <a:effectLst/>
                        <a:latin typeface="+mj-lt"/>
                      </a:endParaRPr>
                    </a:p>
                  </a:txBody>
                  <a:tcPr marL="11923" marR="11923" marT="11923" marB="0" anchor="ctr"/>
                </a:tc>
                <a:tc>
                  <a:txBody>
                    <a:bodyPr/>
                    <a:lstStyle/>
                    <a:p>
                      <a:pPr algn="ctr" fontAlgn="t"/>
                      <a:r>
                        <a:rPr lang="fr-FR" sz="1400" b="0" u="none" strike="noStrike" dirty="0">
                          <a:solidFill>
                            <a:schemeClr val="tx1">
                              <a:lumMod val="75000"/>
                              <a:lumOff val="25000"/>
                            </a:schemeClr>
                          </a:solidFill>
                          <a:effectLst/>
                        </a:rPr>
                        <a:t>115 jours</a:t>
                      </a:r>
                      <a:endParaRPr lang="fr-FR" sz="1400" b="0" i="0" u="none" strike="noStrike" dirty="0">
                        <a:solidFill>
                          <a:schemeClr val="tx1">
                            <a:lumMod val="75000"/>
                            <a:lumOff val="25000"/>
                          </a:schemeClr>
                        </a:solidFill>
                        <a:effectLst/>
                        <a:latin typeface="+mj-lt"/>
                      </a:endParaRPr>
                    </a:p>
                  </a:txBody>
                  <a:tcPr marL="11923" marR="11923" marT="11923" marB="0" anchor="ctr"/>
                </a:tc>
                <a:tc>
                  <a:txBody>
                    <a:bodyPr/>
                    <a:lstStyle/>
                    <a:p>
                      <a:pPr algn="ctr" fontAlgn="t"/>
                      <a:r>
                        <a:rPr lang="fr-FR" sz="1400" b="0" u="none" strike="noStrike" dirty="0">
                          <a:solidFill>
                            <a:schemeClr val="tx1">
                              <a:lumMod val="75000"/>
                              <a:lumOff val="25000"/>
                            </a:schemeClr>
                          </a:solidFill>
                          <a:effectLst/>
                        </a:rPr>
                        <a:t>111 jours</a:t>
                      </a:r>
                      <a:endParaRPr lang="fr-FR" sz="1400" b="0" i="0" u="none" strike="noStrike" dirty="0">
                        <a:solidFill>
                          <a:schemeClr val="tx1">
                            <a:lumMod val="75000"/>
                            <a:lumOff val="25000"/>
                          </a:schemeClr>
                        </a:solidFill>
                        <a:effectLst/>
                        <a:latin typeface="+mj-lt"/>
                      </a:endParaRPr>
                    </a:p>
                  </a:txBody>
                  <a:tcPr marL="11923" marR="11923" marT="11923" marB="0" anchor="ctr"/>
                </a:tc>
                <a:tc>
                  <a:txBody>
                    <a:bodyPr/>
                    <a:lstStyle/>
                    <a:p>
                      <a:pPr algn="ctr" fontAlgn="t"/>
                      <a:r>
                        <a:rPr lang="fr-FR" sz="1400" b="0" u="none" strike="noStrike" dirty="0">
                          <a:solidFill>
                            <a:schemeClr val="tx1">
                              <a:lumMod val="75000"/>
                              <a:lumOff val="25000"/>
                            </a:schemeClr>
                          </a:solidFill>
                          <a:effectLst/>
                        </a:rPr>
                        <a:t>85 jours</a:t>
                      </a:r>
                      <a:endParaRPr lang="fr-FR" sz="1400" b="0" i="0" u="none" strike="noStrike" dirty="0">
                        <a:solidFill>
                          <a:schemeClr val="tx1">
                            <a:lumMod val="75000"/>
                            <a:lumOff val="25000"/>
                          </a:schemeClr>
                        </a:solidFill>
                        <a:effectLst/>
                        <a:latin typeface="+mj-lt"/>
                      </a:endParaRPr>
                    </a:p>
                  </a:txBody>
                  <a:tcPr marL="11923" marR="11923" marT="11923" marB="0" anchor="ctr"/>
                </a:tc>
                <a:tc>
                  <a:txBody>
                    <a:bodyPr/>
                    <a:lstStyle/>
                    <a:p>
                      <a:pPr algn="ctr" fontAlgn="t"/>
                      <a:r>
                        <a:rPr lang="fr-FR" sz="1400" b="0" u="none" strike="noStrike" dirty="0">
                          <a:solidFill>
                            <a:schemeClr val="tx1">
                              <a:lumMod val="75000"/>
                              <a:lumOff val="25000"/>
                            </a:schemeClr>
                          </a:solidFill>
                          <a:effectLst/>
                        </a:rPr>
                        <a:t>87 jours</a:t>
                      </a:r>
                      <a:endParaRPr lang="fr-FR" sz="1400" b="0" i="0" u="none" strike="noStrike" dirty="0">
                        <a:solidFill>
                          <a:schemeClr val="tx1">
                            <a:lumMod val="75000"/>
                            <a:lumOff val="25000"/>
                          </a:schemeClr>
                        </a:solidFill>
                        <a:effectLst/>
                        <a:latin typeface="+mj-lt"/>
                      </a:endParaRPr>
                    </a:p>
                  </a:txBody>
                  <a:tcPr marL="11923" marR="11923" marT="11923" marB="0" anchor="ctr"/>
                </a:tc>
                <a:tc>
                  <a:txBody>
                    <a:bodyPr/>
                    <a:lstStyle/>
                    <a:p>
                      <a:pPr algn="ctr" fontAlgn="t"/>
                      <a:r>
                        <a:rPr lang="fr-FR" sz="1400" b="0" u="none" strike="noStrike" dirty="0">
                          <a:solidFill>
                            <a:schemeClr val="tx1">
                              <a:lumMod val="75000"/>
                              <a:lumOff val="25000"/>
                            </a:schemeClr>
                          </a:solidFill>
                          <a:effectLst/>
                        </a:rPr>
                        <a:t>80 jours</a:t>
                      </a:r>
                      <a:endParaRPr lang="fr-FR" sz="1400" b="0" i="0" u="none" strike="noStrike" dirty="0">
                        <a:solidFill>
                          <a:schemeClr val="tx1">
                            <a:lumMod val="75000"/>
                            <a:lumOff val="25000"/>
                          </a:schemeClr>
                        </a:solidFill>
                        <a:effectLst/>
                        <a:latin typeface="+mj-lt"/>
                      </a:endParaRPr>
                    </a:p>
                  </a:txBody>
                  <a:tcPr marL="11923" marR="11923" marT="11923" marB="0" anchor="ctr"/>
                </a:tc>
                <a:tc>
                  <a:txBody>
                    <a:bodyPr/>
                    <a:lstStyle/>
                    <a:p>
                      <a:pPr algn="ctr" fontAlgn="t"/>
                      <a:r>
                        <a:rPr lang="fr-FR" sz="1400" b="0" u="none" strike="noStrike" dirty="0">
                          <a:solidFill>
                            <a:schemeClr val="tx1">
                              <a:lumMod val="75000"/>
                              <a:lumOff val="25000"/>
                            </a:schemeClr>
                          </a:solidFill>
                          <a:effectLst/>
                        </a:rPr>
                        <a:t>68 jours </a:t>
                      </a:r>
                    </a:p>
                    <a:p>
                      <a:pPr algn="ctr" fontAlgn="t"/>
                      <a:r>
                        <a:rPr lang="fr-FR" sz="1400" b="0" u="none" strike="noStrike" dirty="0">
                          <a:solidFill>
                            <a:schemeClr val="accent5">
                              <a:lumMod val="75000"/>
                            </a:schemeClr>
                          </a:solidFill>
                          <a:effectLst/>
                        </a:rPr>
                        <a:t>(61 j.)</a:t>
                      </a:r>
                      <a:endParaRPr lang="fr-FR" sz="1400" b="0" i="0" u="none" strike="noStrike" dirty="0">
                        <a:solidFill>
                          <a:schemeClr val="accent5">
                            <a:lumMod val="75000"/>
                          </a:schemeClr>
                        </a:solidFill>
                        <a:effectLst/>
                        <a:latin typeface="+mj-lt"/>
                      </a:endParaRPr>
                    </a:p>
                  </a:txBody>
                  <a:tcPr marL="11923" marR="11923" marT="11923" marB="0" anchor="ctr"/>
                </a:tc>
                <a:tc>
                  <a:txBody>
                    <a:bodyPr/>
                    <a:lstStyle/>
                    <a:p>
                      <a:pPr algn="ctr" fontAlgn="t"/>
                      <a:r>
                        <a:rPr lang="fr-FR" sz="1400" b="0" i="0" u="none" strike="noStrike" dirty="0">
                          <a:solidFill>
                            <a:schemeClr val="accent1">
                              <a:lumMod val="50000"/>
                            </a:schemeClr>
                          </a:solidFill>
                          <a:effectLst/>
                          <a:latin typeface="+mj-lt"/>
                        </a:rPr>
                        <a:t>63 jours</a:t>
                      </a:r>
                    </a:p>
                  </a:txBody>
                  <a:tcPr marL="11923" marR="11923" marT="11923" marB="0" anchor="ctr"/>
                </a:tc>
                <a:tc>
                  <a:txBody>
                    <a:bodyPr/>
                    <a:lstStyle/>
                    <a:p>
                      <a:pPr algn="ctr" fontAlgn="t"/>
                      <a:r>
                        <a:rPr lang="fr-FR" sz="1400" b="0" u="none" strike="noStrike" dirty="0">
                          <a:solidFill>
                            <a:schemeClr val="tx1">
                              <a:lumMod val="75000"/>
                              <a:lumOff val="25000"/>
                            </a:schemeClr>
                          </a:solidFill>
                          <a:effectLst/>
                        </a:rPr>
                        <a:t>61 jours </a:t>
                      </a:r>
                    </a:p>
                    <a:p>
                      <a:pPr algn="ctr" fontAlgn="t"/>
                      <a:r>
                        <a:rPr lang="fr-FR" sz="1400" b="0" u="none" strike="noStrike" dirty="0">
                          <a:solidFill>
                            <a:schemeClr val="accent5">
                              <a:lumMod val="75000"/>
                            </a:schemeClr>
                          </a:solidFill>
                          <a:effectLst/>
                        </a:rPr>
                        <a:t>(53 j.)</a:t>
                      </a:r>
                      <a:endParaRPr lang="fr-FR" sz="1400" b="0" i="0" u="none" strike="noStrike" kern="1200" dirty="0">
                        <a:solidFill>
                          <a:schemeClr val="accent5">
                            <a:lumMod val="75000"/>
                          </a:schemeClr>
                        </a:solidFill>
                        <a:effectLst/>
                        <a:latin typeface="+mn-lt"/>
                        <a:ea typeface="+mn-ea"/>
                        <a:cs typeface="+mn-cs"/>
                      </a:endParaRPr>
                    </a:p>
                  </a:txBody>
                  <a:tcPr marL="11923" marR="11923" marT="11923" marB="0" anchor="ctr"/>
                </a:tc>
                <a:extLst>
                  <a:ext uri="{0D108BD9-81ED-4DB2-BD59-A6C34878D82A}">
                    <a16:rowId xmlns:a16="http://schemas.microsoft.com/office/drawing/2014/main" val="10001"/>
                  </a:ext>
                </a:extLst>
              </a:tr>
              <a:tr h="652329">
                <a:tc>
                  <a:txBody>
                    <a:bodyPr/>
                    <a:lstStyle/>
                    <a:p>
                      <a:pPr algn="ctr" fontAlgn="ctr"/>
                      <a:r>
                        <a:rPr lang="fr-FR" sz="1400" b="0" u="none" strike="noStrike" dirty="0">
                          <a:solidFill>
                            <a:schemeClr val="tx1">
                              <a:lumMod val="75000"/>
                              <a:lumOff val="25000"/>
                            </a:schemeClr>
                          </a:solidFill>
                          <a:effectLst/>
                        </a:rPr>
                        <a:t>Cabinets ne prenant plus de nouveaux patients</a:t>
                      </a:r>
                      <a:endParaRPr lang="fr-FR" sz="1400" b="0" i="0" u="none" strike="noStrike" dirty="0">
                        <a:solidFill>
                          <a:schemeClr val="tx1">
                            <a:lumMod val="75000"/>
                            <a:lumOff val="25000"/>
                          </a:schemeClr>
                        </a:solidFill>
                        <a:effectLst/>
                        <a:latin typeface="+mj-lt"/>
                      </a:endParaRPr>
                    </a:p>
                  </a:txBody>
                  <a:tcPr marL="11923" marR="11923" marT="11923" marB="0" anchor="ctr"/>
                </a:tc>
                <a:tc>
                  <a:txBody>
                    <a:bodyPr/>
                    <a:lstStyle/>
                    <a:p>
                      <a:pPr algn="ctr" fontAlgn="t"/>
                      <a:r>
                        <a:rPr lang="fr-FR" sz="1400" b="0" u="none" strike="noStrike" dirty="0">
                          <a:solidFill>
                            <a:schemeClr val="tx1">
                              <a:lumMod val="75000"/>
                              <a:lumOff val="25000"/>
                            </a:schemeClr>
                          </a:solidFill>
                          <a:effectLst/>
                        </a:rPr>
                        <a:t>-</a:t>
                      </a:r>
                      <a:endParaRPr lang="sk-SK" sz="1400" b="0" i="0" u="none" strike="noStrike" dirty="0">
                        <a:solidFill>
                          <a:schemeClr val="tx1">
                            <a:lumMod val="75000"/>
                            <a:lumOff val="25000"/>
                          </a:schemeClr>
                        </a:solidFill>
                        <a:effectLst/>
                        <a:latin typeface="+mj-lt"/>
                      </a:endParaRPr>
                    </a:p>
                  </a:txBody>
                  <a:tcPr marL="11923" marR="11923" marT="11923" marB="0" anchor="ctr"/>
                </a:tc>
                <a:tc>
                  <a:txBody>
                    <a:bodyPr/>
                    <a:lstStyle/>
                    <a:p>
                      <a:pPr algn="ctr" fontAlgn="t"/>
                      <a:r>
                        <a:rPr lang="fr-FR" sz="1400" b="0" u="none" strike="noStrike" dirty="0">
                          <a:solidFill>
                            <a:schemeClr val="tx1">
                              <a:lumMod val="75000"/>
                              <a:lumOff val="25000"/>
                            </a:schemeClr>
                          </a:solidFill>
                          <a:effectLst/>
                        </a:rPr>
                        <a:t>-</a:t>
                      </a:r>
                      <a:endParaRPr lang="sk-SK" sz="1400" b="0" i="0" u="none" strike="noStrike" dirty="0">
                        <a:solidFill>
                          <a:schemeClr val="tx1">
                            <a:lumMod val="75000"/>
                            <a:lumOff val="25000"/>
                          </a:schemeClr>
                        </a:solidFill>
                        <a:effectLst/>
                        <a:latin typeface="+mj-lt"/>
                      </a:endParaRPr>
                    </a:p>
                  </a:txBody>
                  <a:tcPr marL="11923" marR="11923" marT="11923" marB="0" anchor="ctr"/>
                </a:tc>
                <a:tc>
                  <a:txBody>
                    <a:bodyPr/>
                    <a:lstStyle/>
                    <a:p>
                      <a:pPr marL="0" algn="ctr" rtl="0" eaLnBrk="1" fontAlgn="t" latinLnBrk="0" hangingPunct="1">
                        <a:spcBef>
                          <a:spcPts val="0"/>
                        </a:spcBef>
                        <a:spcAft>
                          <a:spcPts val="0"/>
                        </a:spcAft>
                      </a:pPr>
                      <a:r>
                        <a:rPr lang="fr-FR" sz="1500" b="0" u="none" strike="noStrike" kern="1200" dirty="0">
                          <a:solidFill>
                            <a:srgbClr val="404040"/>
                          </a:solidFill>
                          <a:effectLst/>
                        </a:rPr>
                        <a:t>15%</a:t>
                      </a:r>
                      <a:endParaRPr lang="fr-FR" sz="1800" b="0" i="0" u="none" strike="noStrike" dirty="0">
                        <a:effectLst/>
                        <a:latin typeface="+mn-lt"/>
                      </a:endParaRPr>
                    </a:p>
                  </a:txBody>
                  <a:tcPr marL="11938" marR="11938" marT="11938" marB="0" anchor="ctr"/>
                </a:tc>
                <a:tc>
                  <a:txBody>
                    <a:bodyPr/>
                    <a:lstStyle/>
                    <a:p>
                      <a:pPr marL="0" algn="ctr" rtl="0" eaLnBrk="1" fontAlgn="t" latinLnBrk="0" hangingPunct="1">
                        <a:spcBef>
                          <a:spcPts val="0"/>
                        </a:spcBef>
                        <a:spcAft>
                          <a:spcPts val="0"/>
                        </a:spcAft>
                      </a:pPr>
                      <a:r>
                        <a:rPr lang="fr-FR" sz="1500" b="0" u="none" strike="noStrike" kern="1200" dirty="0">
                          <a:solidFill>
                            <a:srgbClr val="404040"/>
                          </a:solidFill>
                          <a:effectLst/>
                        </a:rPr>
                        <a:t>26%</a:t>
                      </a:r>
                      <a:endParaRPr lang="fr-FR" sz="1800" b="0" i="0" u="none" strike="noStrike" dirty="0">
                        <a:effectLst/>
                        <a:latin typeface="+mn-lt"/>
                      </a:endParaRPr>
                    </a:p>
                  </a:txBody>
                  <a:tcPr marL="11938" marR="11938" marT="11938" marB="0" anchor="ctr"/>
                </a:tc>
                <a:tc>
                  <a:txBody>
                    <a:bodyPr/>
                    <a:lstStyle/>
                    <a:p>
                      <a:pPr marL="0" algn="ctr" rtl="0" eaLnBrk="1" fontAlgn="t" latinLnBrk="0" hangingPunct="1">
                        <a:spcBef>
                          <a:spcPts val="0"/>
                        </a:spcBef>
                        <a:spcAft>
                          <a:spcPts val="0"/>
                        </a:spcAft>
                      </a:pPr>
                      <a:r>
                        <a:rPr lang="fr-FR" sz="1500" b="0" u="none" strike="noStrike" kern="1200" dirty="0">
                          <a:solidFill>
                            <a:srgbClr val="404040"/>
                          </a:solidFill>
                          <a:effectLst/>
                        </a:rPr>
                        <a:t>14%</a:t>
                      </a:r>
                      <a:endParaRPr lang="fr-FR" sz="1800" b="0" i="0" u="none" strike="noStrike" dirty="0">
                        <a:effectLst/>
                        <a:latin typeface="+mn-lt"/>
                      </a:endParaRPr>
                    </a:p>
                  </a:txBody>
                  <a:tcPr marL="11938" marR="11938" marT="11938" marB="0" anchor="ctr"/>
                </a:tc>
                <a:tc>
                  <a:txBody>
                    <a:bodyPr/>
                    <a:lstStyle/>
                    <a:p>
                      <a:pPr marL="0" algn="ctr" rtl="0" eaLnBrk="1" fontAlgn="t" latinLnBrk="0" hangingPunct="1">
                        <a:spcBef>
                          <a:spcPts val="0"/>
                        </a:spcBef>
                        <a:spcAft>
                          <a:spcPts val="0"/>
                        </a:spcAft>
                      </a:pPr>
                      <a:r>
                        <a:rPr lang="fr-FR" sz="1500" b="0" u="none" strike="noStrike" kern="1200" dirty="0">
                          <a:solidFill>
                            <a:srgbClr val="404040"/>
                          </a:solidFill>
                          <a:effectLst/>
                        </a:rPr>
                        <a:t>14%</a:t>
                      </a:r>
                    </a:p>
                  </a:txBody>
                  <a:tcPr marL="11938" marR="11938" marT="11938" marB="0" anchor="ctr"/>
                </a:tc>
                <a:tc>
                  <a:txBody>
                    <a:bodyPr/>
                    <a:lstStyle/>
                    <a:p>
                      <a:pPr marL="0" algn="ctr" rtl="0" eaLnBrk="1" fontAlgn="t" latinLnBrk="0" hangingPunct="1">
                        <a:spcBef>
                          <a:spcPts val="0"/>
                        </a:spcBef>
                        <a:spcAft>
                          <a:spcPts val="0"/>
                        </a:spcAft>
                      </a:pPr>
                      <a:r>
                        <a:rPr lang="fr-FR" sz="1800" b="0" i="0" u="none" strike="noStrike" dirty="0">
                          <a:effectLst/>
                          <a:latin typeface="+mn-lt"/>
                        </a:rPr>
                        <a:t>-</a:t>
                      </a:r>
                    </a:p>
                  </a:txBody>
                  <a:tcPr marL="11938" marR="11938" marT="11938" marB="0" anchor="ctr"/>
                </a:tc>
                <a:tc>
                  <a:txBody>
                    <a:bodyPr/>
                    <a:lstStyle/>
                    <a:p>
                      <a:pPr algn="ctr" fontAlgn="t"/>
                      <a:r>
                        <a:rPr lang="fr-FR" sz="1400" b="0" u="none" strike="noStrike" dirty="0">
                          <a:solidFill>
                            <a:schemeClr val="tx1">
                              <a:lumMod val="75000"/>
                              <a:lumOff val="25000"/>
                            </a:schemeClr>
                          </a:solidFill>
                          <a:effectLst/>
                        </a:rPr>
                        <a:t>12%</a:t>
                      </a:r>
                    </a:p>
                  </a:txBody>
                  <a:tcPr marL="11938" marR="11938" marT="11938" marB="0" anchor="ctr"/>
                </a:tc>
                <a:extLst>
                  <a:ext uri="{0D108BD9-81ED-4DB2-BD59-A6C34878D82A}">
                    <a16:rowId xmlns:a16="http://schemas.microsoft.com/office/drawing/2014/main" val="10002"/>
                  </a:ext>
                </a:extLst>
              </a:tr>
              <a:tr h="452038">
                <a:tc>
                  <a:txBody>
                    <a:bodyPr/>
                    <a:lstStyle/>
                    <a:p>
                      <a:pPr algn="ctr" fontAlgn="ctr"/>
                      <a:r>
                        <a:rPr lang="fr-FR" sz="1400" b="0" u="none" strike="noStrike" dirty="0">
                          <a:solidFill>
                            <a:schemeClr val="tx1">
                              <a:lumMod val="75000"/>
                              <a:lumOff val="25000"/>
                            </a:schemeClr>
                          </a:solidFill>
                          <a:effectLst/>
                        </a:rPr>
                        <a:t>Inférieur à 1 mois</a:t>
                      </a:r>
                      <a:endParaRPr lang="fr-FR" sz="1400" b="0" i="0" u="none" strike="noStrike" dirty="0">
                        <a:solidFill>
                          <a:schemeClr val="tx1">
                            <a:lumMod val="75000"/>
                            <a:lumOff val="25000"/>
                          </a:schemeClr>
                        </a:solidFill>
                        <a:effectLst/>
                        <a:latin typeface="+mj-lt"/>
                      </a:endParaRPr>
                    </a:p>
                  </a:txBody>
                  <a:tcPr marL="11923" marR="11923" marT="11923" marB="0" anchor="ctr"/>
                </a:tc>
                <a:tc>
                  <a:txBody>
                    <a:bodyPr/>
                    <a:lstStyle/>
                    <a:p>
                      <a:pPr algn="ctr" fontAlgn="t"/>
                      <a:r>
                        <a:rPr lang="fr-FR" sz="1400" b="0" i="0" u="none" strike="noStrike" dirty="0">
                          <a:solidFill>
                            <a:schemeClr val="tx1">
                              <a:lumMod val="75000"/>
                              <a:lumOff val="25000"/>
                            </a:schemeClr>
                          </a:solidFill>
                          <a:effectLst/>
                          <a:latin typeface="+mj-lt"/>
                        </a:rPr>
                        <a:t>-</a:t>
                      </a:r>
                      <a:endParaRPr lang="sk-SK" sz="1400" b="0" i="0" u="none" strike="noStrike" dirty="0">
                        <a:solidFill>
                          <a:schemeClr val="tx1">
                            <a:lumMod val="75000"/>
                            <a:lumOff val="25000"/>
                          </a:schemeClr>
                        </a:solidFill>
                        <a:effectLst/>
                        <a:latin typeface="+mj-lt"/>
                      </a:endParaRPr>
                    </a:p>
                  </a:txBody>
                  <a:tcPr marL="11923" marR="11923" marT="11923" marB="0" anchor="ctr"/>
                </a:tc>
                <a:tc>
                  <a:txBody>
                    <a:bodyPr/>
                    <a:lstStyle/>
                    <a:p>
                      <a:pPr algn="ctr" fontAlgn="t"/>
                      <a:r>
                        <a:rPr lang="fr-FR" sz="1400" b="0" i="0" u="none" strike="noStrike" dirty="0">
                          <a:solidFill>
                            <a:schemeClr val="tx1">
                              <a:lumMod val="75000"/>
                              <a:lumOff val="25000"/>
                            </a:schemeClr>
                          </a:solidFill>
                          <a:effectLst/>
                          <a:latin typeface="+mj-lt"/>
                        </a:rPr>
                        <a:t>-</a:t>
                      </a:r>
                      <a:endParaRPr lang="sk-SK" sz="1400" b="0" i="0" u="none" strike="noStrike" dirty="0">
                        <a:solidFill>
                          <a:schemeClr val="tx1">
                            <a:lumMod val="75000"/>
                            <a:lumOff val="25000"/>
                          </a:schemeClr>
                        </a:solidFill>
                        <a:effectLst/>
                        <a:latin typeface="+mj-lt"/>
                      </a:endParaRPr>
                    </a:p>
                  </a:txBody>
                  <a:tcPr marL="11923" marR="11923" marT="11923" marB="0" anchor="ctr"/>
                </a:tc>
                <a:tc>
                  <a:txBody>
                    <a:bodyPr/>
                    <a:lstStyle/>
                    <a:p>
                      <a:pPr algn="ctr" fontAlgn="t"/>
                      <a:r>
                        <a:rPr lang="fr-FR" sz="1400" b="0" i="0" u="none" strike="noStrike" dirty="0">
                          <a:solidFill>
                            <a:schemeClr val="tx1">
                              <a:lumMod val="75000"/>
                              <a:lumOff val="25000"/>
                            </a:schemeClr>
                          </a:solidFill>
                          <a:effectLst/>
                          <a:latin typeface="+mj-lt"/>
                        </a:rPr>
                        <a:t>-</a:t>
                      </a:r>
                      <a:endParaRPr lang="mr-IN" sz="1400" b="0" i="0" u="none" strike="noStrike" dirty="0">
                        <a:solidFill>
                          <a:schemeClr val="tx1">
                            <a:lumMod val="75000"/>
                            <a:lumOff val="25000"/>
                          </a:schemeClr>
                        </a:solidFill>
                        <a:effectLst/>
                        <a:latin typeface="+mj-lt"/>
                      </a:endParaRPr>
                    </a:p>
                  </a:txBody>
                  <a:tcPr marL="11923" marR="11923" marT="11923" marB="0" anchor="ctr"/>
                </a:tc>
                <a:tc>
                  <a:txBody>
                    <a:bodyPr/>
                    <a:lstStyle/>
                    <a:p>
                      <a:pPr algn="ctr" fontAlgn="t"/>
                      <a:r>
                        <a:rPr lang="fr-FR" sz="1400" b="0" i="0" u="none" strike="noStrike" dirty="0">
                          <a:solidFill>
                            <a:schemeClr val="tx1">
                              <a:lumMod val="75000"/>
                              <a:lumOff val="25000"/>
                            </a:schemeClr>
                          </a:solidFill>
                          <a:effectLst/>
                          <a:latin typeface="+mj-lt"/>
                        </a:rPr>
                        <a:t>-</a:t>
                      </a:r>
                      <a:endParaRPr lang="mr-IN" sz="1400" b="0" i="0" u="none" strike="noStrike" dirty="0">
                        <a:solidFill>
                          <a:schemeClr val="tx1">
                            <a:lumMod val="75000"/>
                            <a:lumOff val="25000"/>
                          </a:schemeClr>
                        </a:solidFill>
                        <a:effectLst/>
                        <a:latin typeface="+mj-lt"/>
                      </a:endParaRPr>
                    </a:p>
                  </a:txBody>
                  <a:tcPr marL="11923" marR="11923" marT="11923" marB="0" anchor="ctr"/>
                </a:tc>
                <a:tc>
                  <a:txBody>
                    <a:bodyPr/>
                    <a:lstStyle/>
                    <a:p>
                      <a:pPr algn="ctr" fontAlgn="t"/>
                      <a:r>
                        <a:rPr lang="fr-FR" sz="1400" b="0" i="0" u="none" strike="noStrike" dirty="0">
                          <a:solidFill>
                            <a:schemeClr val="tx1">
                              <a:lumMod val="75000"/>
                              <a:lumOff val="25000"/>
                            </a:schemeClr>
                          </a:solidFill>
                          <a:effectLst/>
                          <a:latin typeface="+mj-lt"/>
                        </a:rPr>
                        <a:t>-</a:t>
                      </a:r>
                      <a:endParaRPr lang="sk-SK" sz="1400" b="0" i="0" u="none" strike="noStrike" dirty="0">
                        <a:solidFill>
                          <a:schemeClr val="tx1">
                            <a:lumMod val="75000"/>
                            <a:lumOff val="25000"/>
                          </a:schemeClr>
                        </a:solidFill>
                        <a:effectLst/>
                        <a:latin typeface="+mj-lt"/>
                      </a:endParaRPr>
                    </a:p>
                  </a:txBody>
                  <a:tcPr marL="11923" marR="11923" marT="11923" marB="0" anchor="ctr"/>
                </a:tc>
                <a:tc>
                  <a:txBody>
                    <a:bodyPr/>
                    <a:lstStyle/>
                    <a:p>
                      <a:pPr algn="ctr" fontAlgn="t"/>
                      <a:r>
                        <a:rPr lang="fr-FR" sz="1400" b="0" u="none" strike="noStrike" dirty="0">
                          <a:solidFill>
                            <a:schemeClr val="tx1">
                              <a:lumMod val="75000"/>
                              <a:lumOff val="25000"/>
                            </a:schemeClr>
                          </a:solidFill>
                          <a:effectLst/>
                        </a:rPr>
                        <a:t>40% </a:t>
                      </a:r>
                      <a:r>
                        <a:rPr lang="fr-FR" sz="1400" b="0" u="none" strike="noStrike" kern="1200" dirty="0">
                          <a:solidFill>
                            <a:schemeClr val="accent5">
                              <a:lumMod val="75000"/>
                            </a:schemeClr>
                          </a:solidFill>
                          <a:effectLst/>
                          <a:latin typeface="+mn-lt"/>
                          <a:ea typeface="+mn-ea"/>
                          <a:cs typeface="+mn-cs"/>
                        </a:rPr>
                        <a:t>(41%)</a:t>
                      </a:r>
                      <a:endParaRPr lang="mr-IN" sz="1400" b="0" u="none" strike="noStrike" kern="1200" dirty="0">
                        <a:solidFill>
                          <a:schemeClr val="accent5">
                            <a:lumMod val="75000"/>
                          </a:schemeClr>
                        </a:solidFill>
                        <a:effectLst/>
                        <a:latin typeface="+mn-lt"/>
                        <a:ea typeface="+mn-ea"/>
                        <a:cs typeface="+mn-cs"/>
                      </a:endParaRPr>
                    </a:p>
                  </a:txBody>
                  <a:tcPr marL="11923" marR="11923" marT="11923" marB="0" anchor="ctr"/>
                </a:tc>
                <a:tc>
                  <a:txBody>
                    <a:bodyPr/>
                    <a:lstStyle/>
                    <a:p>
                      <a:pPr algn="ctr" fontAlgn="t"/>
                      <a:r>
                        <a:rPr lang="fr-FR" sz="1400" b="0" i="0" u="none" strike="noStrike" dirty="0">
                          <a:solidFill>
                            <a:schemeClr val="accent1">
                              <a:lumMod val="50000"/>
                            </a:schemeClr>
                          </a:solidFill>
                          <a:effectLst/>
                          <a:latin typeface="+mj-lt"/>
                        </a:rPr>
                        <a:t>-</a:t>
                      </a:r>
                      <a:endParaRPr lang="mr-IN" sz="1400" b="0" i="0" u="none" strike="noStrike" dirty="0">
                        <a:solidFill>
                          <a:schemeClr val="accent1">
                            <a:lumMod val="50000"/>
                          </a:schemeClr>
                        </a:solidFill>
                        <a:effectLst/>
                        <a:latin typeface="+mj-lt"/>
                      </a:endParaRPr>
                    </a:p>
                  </a:txBody>
                  <a:tcPr marL="11923" marR="11923" marT="11923" marB="0" anchor="ctr"/>
                </a:tc>
                <a:tc>
                  <a:txBody>
                    <a:bodyPr/>
                    <a:lstStyle/>
                    <a:p>
                      <a:pPr algn="ctr" fontAlgn="t"/>
                      <a:r>
                        <a:rPr lang="fr-FR" sz="1400" b="0" i="0" u="none" strike="noStrike" dirty="0">
                          <a:solidFill>
                            <a:schemeClr val="accent1">
                              <a:lumMod val="50000"/>
                            </a:schemeClr>
                          </a:solidFill>
                          <a:effectLst/>
                          <a:latin typeface="+mj-lt"/>
                        </a:rPr>
                        <a:t>40% </a:t>
                      </a:r>
                      <a:r>
                        <a:rPr lang="fr-FR" sz="1400" b="0" u="none" strike="noStrike" kern="1200" dirty="0">
                          <a:solidFill>
                            <a:schemeClr val="accent5">
                              <a:lumMod val="75000"/>
                            </a:schemeClr>
                          </a:solidFill>
                          <a:effectLst/>
                          <a:latin typeface="+mn-lt"/>
                          <a:ea typeface="+mn-ea"/>
                          <a:cs typeface="+mn-cs"/>
                        </a:rPr>
                        <a:t>(42%)</a:t>
                      </a:r>
                      <a:endParaRPr lang="mr-IN" sz="1400" b="0" i="0" u="none" strike="noStrike" dirty="0">
                        <a:solidFill>
                          <a:schemeClr val="accent1">
                            <a:lumMod val="50000"/>
                          </a:schemeClr>
                        </a:solidFill>
                        <a:effectLst/>
                        <a:latin typeface="+mj-lt"/>
                      </a:endParaRPr>
                    </a:p>
                  </a:txBody>
                  <a:tcPr marL="11923" marR="11923" marT="11923" marB="0" anchor="ctr"/>
                </a:tc>
                <a:extLst>
                  <a:ext uri="{0D108BD9-81ED-4DB2-BD59-A6C34878D82A}">
                    <a16:rowId xmlns:a16="http://schemas.microsoft.com/office/drawing/2014/main" val="3744903893"/>
                  </a:ext>
                </a:extLst>
              </a:tr>
              <a:tr h="452038">
                <a:tc>
                  <a:txBody>
                    <a:bodyPr/>
                    <a:lstStyle/>
                    <a:p>
                      <a:pPr algn="ctr" fontAlgn="ctr"/>
                      <a:r>
                        <a:rPr lang="fr-FR" sz="1400" b="0" u="none" strike="noStrike" dirty="0">
                          <a:solidFill>
                            <a:schemeClr val="tx1">
                              <a:lumMod val="75000"/>
                              <a:lumOff val="25000"/>
                            </a:schemeClr>
                          </a:solidFill>
                          <a:effectLst/>
                        </a:rPr>
                        <a:t>Entre 1 et 3 mois</a:t>
                      </a:r>
                      <a:endParaRPr lang="fr-FR" sz="1400" b="0" i="0" u="none" strike="noStrike" dirty="0">
                        <a:solidFill>
                          <a:schemeClr val="tx1">
                            <a:lumMod val="75000"/>
                            <a:lumOff val="25000"/>
                          </a:schemeClr>
                        </a:solidFill>
                        <a:effectLst/>
                        <a:latin typeface="+mj-lt"/>
                      </a:endParaRPr>
                    </a:p>
                  </a:txBody>
                  <a:tcPr marL="11923" marR="11923" marT="11923" marB="0" anchor="ctr"/>
                </a:tc>
                <a:tc>
                  <a:txBody>
                    <a:bodyPr/>
                    <a:lstStyle/>
                    <a:p>
                      <a:pPr algn="ctr" fontAlgn="t"/>
                      <a:r>
                        <a:rPr lang="fr-FR" sz="1400" b="0" u="none" strike="noStrike" dirty="0">
                          <a:solidFill>
                            <a:schemeClr val="tx1">
                              <a:lumMod val="75000"/>
                              <a:lumOff val="25000"/>
                            </a:schemeClr>
                          </a:solidFill>
                          <a:effectLst/>
                        </a:rPr>
                        <a:t>-</a:t>
                      </a:r>
                      <a:endParaRPr lang="sk-SK" sz="1400" b="0" i="0" u="none" strike="noStrike" dirty="0">
                        <a:solidFill>
                          <a:schemeClr val="tx1">
                            <a:lumMod val="75000"/>
                            <a:lumOff val="25000"/>
                          </a:schemeClr>
                        </a:solidFill>
                        <a:effectLst/>
                        <a:latin typeface="+mj-lt"/>
                      </a:endParaRPr>
                    </a:p>
                  </a:txBody>
                  <a:tcPr marL="11923" marR="11923" marT="11923" marB="0" anchor="ctr"/>
                </a:tc>
                <a:tc>
                  <a:txBody>
                    <a:bodyPr/>
                    <a:lstStyle/>
                    <a:p>
                      <a:pPr algn="ctr" fontAlgn="t"/>
                      <a:r>
                        <a:rPr lang="fr-FR" sz="1400" b="0" u="none" strike="noStrike" dirty="0">
                          <a:solidFill>
                            <a:schemeClr val="tx1">
                              <a:lumMod val="75000"/>
                              <a:lumOff val="25000"/>
                            </a:schemeClr>
                          </a:solidFill>
                          <a:effectLst/>
                        </a:rPr>
                        <a:t>-</a:t>
                      </a:r>
                      <a:endParaRPr lang="sk-SK" sz="1400" b="0" i="0" u="none" strike="noStrike" dirty="0">
                        <a:solidFill>
                          <a:schemeClr val="tx1">
                            <a:lumMod val="75000"/>
                            <a:lumOff val="25000"/>
                          </a:schemeClr>
                        </a:solidFill>
                        <a:effectLst/>
                        <a:latin typeface="+mj-lt"/>
                      </a:endParaRPr>
                    </a:p>
                  </a:txBody>
                  <a:tcPr marL="11923" marR="11923" marT="11923" marB="0" anchor="ctr"/>
                </a:tc>
                <a:tc>
                  <a:txBody>
                    <a:bodyPr/>
                    <a:lstStyle/>
                    <a:p>
                      <a:pPr algn="ctr" fontAlgn="t"/>
                      <a:r>
                        <a:rPr lang="fr-FR" sz="1400" b="0" u="none" strike="noStrike" dirty="0">
                          <a:solidFill>
                            <a:schemeClr val="tx1">
                              <a:lumMod val="75000"/>
                              <a:lumOff val="25000"/>
                            </a:schemeClr>
                          </a:solidFill>
                          <a:effectLst/>
                        </a:rPr>
                        <a:t>66%</a:t>
                      </a:r>
                      <a:endParaRPr lang="mr-IN" sz="1400" b="0" i="0" u="none" strike="noStrike" dirty="0">
                        <a:solidFill>
                          <a:schemeClr val="tx1">
                            <a:lumMod val="75000"/>
                            <a:lumOff val="25000"/>
                          </a:schemeClr>
                        </a:solidFill>
                        <a:effectLst/>
                        <a:latin typeface="+mj-lt"/>
                      </a:endParaRPr>
                    </a:p>
                  </a:txBody>
                  <a:tcPr marL="11923" marR="11923" marT="11923" marB="0" anchor="ctr"/>
                </a:tc>
                <a:tc>
                  <a:txBody>
                    <a:bodyPr/>
                    <a:lstStyle/>
                    <a:p>
                      <a:pPr algn="ctr" fontAlgn="t"/>
                      <a:r>
                        <a:rPr lang="fr-FR" sz="1400" b="0" u="none" strike="noStrike" dirty="0">
                          <a:solidFill>
                            <a:schemeClr val="tx1">
                              <a:lumMod val="75000"/>
                              <a:lumOff val="25000"/>
                            </a:schemeClr>
                          </a:solidFill>
                          <a:effectLst/>
                        </a:rPr>
                        <a:t>64%</a:t>
                      </a:r>
                      <a:endParaRPr lang="mr-IN" sz="1400" b="0" i="0" u="none" strike="noStrike" dirty="0">
                        <a:solidFill>
                          <a:schemeClr val="tx1">
                            <a:lumMod val="75000"/>
                            <a:lumOff val="25000"/>
                          </a:schemeClr>
                        </a:solidFill>
                        <a:effectLst/>
                        <a:latin typeface="+mj-lt"/>
                      </a:endParaRPr>
                    </a:p>
                  </a:txBody>
                  <a:tcPr marL="11923" marR="11923" marT="11923" marB="0" anchor="ctr"/>
                </a:tc>
                <a:tc>
                  <a:txBody>
                    <a:bodyPr/>
                    <a:lstStyle/>
                    <a:p>
                      <a:pPr algn="ctr" fontAlgn="t"/>
                      <a:r>
                        <a:rPr lang="fr-FR" sz="1400" b="0" u="none" strike="noStrike" dirty="0">
                          <a:solidFill>
                            <a:schemeClr val="tx1">
                              <a:lumMod val="75000"/>
                              <a:lumOff val="25000"/>
                            </a:schemeClr>
                          </a:solidFill>
                          <a:effectLst/>
                        </a:rPr>
                        <a:t>-</a:t>
                      </a:r>
                      <a:endParaRPr lang="sk-SK" sz="1400" b="0" i="0" u="none" strike="noStrike" dirty="0">
                        <a:solidFill>
                          <a:schemeClr val="tx1">
                            <a:lumMod val="75000"/>
                            <a:lumOff val="25000"/>
                          </a:schemeClr>
                        </a:solidFill>
                        <a:effectLst/>
                        <a:latin typeface="+mj-lt"/>
                      </a:endParaRPr>
                    </a:p>
                  </a:txBody>
                  <a:tcPr marL="11923" marR="11923" marT="11923" marB="0" anchor="ctr"/>
                </a:tc>
                <a:tc>
                  <a:txBody>
                    <a:bodyPr/>
                    <a:lstStyle/>
                    <a:p>
                      <a:pPr algn="ctr" fontAlgn="t"/>
                      <a:r>
                        <a:rPr lang="fr-FR" sz="1400" b="0" u="none" strike="noStrike" dirty="0">
                          <a:solidFill>
                            <a:schemeClr val="tx1">
                              <a:lumMod val="75000"/>
                              <a:lumOff val="25000"/>
                            </a:schemeClr>
                          </a:solidFill>
                          <a:effectLst/>
                        </a:rPr>
                        <a:t>35% </a:t>
                      </a:r>
                      <a:r>
                        <a:rPr lang="fr-FR" sz="1400" b="0" u="none" strike="noStrike" kern="1200" dirty="0">
                          <a:solidFill>
                            <a:schemeClr val="accent5">
                              <a:lumMod val="75000"/>
                            </a:schemeClr>
                          </a:solidFill>
                          <a:effectLst/>
                          <a:latin typeface="+mn-lt"/>
                          <a:ea typeface="+mn-ea"/>
                          <a:cs typeface="+mn-cs"/>
                        </a:rPr>
                        <a:t>(36%)</a:t>
                      </a:r>
                      <a:endParaRPr lang="mr-IN" sz="1400" b="0" u="none" strike="noStrike" kern="1200" dirty="0">
                        <a:solidFill>
                          <a:schemeClr val="accent5">
                            <a:lumMod val="75000"/>
                          </a:schemeClr>
                        </a:solidFill>
                        <a:effectLst/>
                        <a:latin typeface="+mn-lt"/>
                        <a:ea typeface="+mn-ea"/>
                        <a:cs typeface="+mn-cs"/>
                      </a:endParaRPr>
                    </a:p>
                  </a:txBody>
                  <a:tcPr marL="11923" marR="11923" marT="11923" marB="0" anchor="ctr"/>
                </a:tc>
                <a:tc>
                  <a:txBody>
                    <a:bodyPr/>
                    <a:lstStyle/>
                    <a:p>
                      <a:pPr algn="ctr" fontAlgn="t"/>
                      <a:r>
                        <a:rPr lang="fr-FR" sz="1400" b="0" i="0" u="none" strike="noStrike" dirty="0">
                          <a:solidFill>
                            <a:schemeClr val="accent1">
                              <a:lumMod val="50000"/>
                            </a:schemeClr>
                          </a:solidFill>
                          <a:effectLst/>
                          <a:latin typeface="+mj-lt"/>
                        </a:rPr>
                        <a:t>-</a:t>
                      </a:r>
                      <a:endParaRPr lang="mr-IN" sz="1400" b="0" i="0" u="none" strike="noStrike" dirty="0">
                        <a:solidFill>
                          <a:schemeClr val="accent1">
                            <a:lumMod val="50000"/>
                          </a:schemeClr>
                        </a:solidFill>
                        <a:effectLst/>
                        <a:latin typeface="+mj-lt"/>
                      </a:endParaRPr>
                    </a:p>
                  </a:txBody>
                  <a:tcPr marL="11923" marR="11923" marT="11923" marB="0" anchor="ctr"/>
                </a:tc>
                <a:tc>
                  <a:txBody>
                    <a:bodyPr/>
                    <a:lstStyle/>
                    <a:p>
                      <a:pPr algn="ctr" fontAlgn="t"/>
                      <a:r>
                        <a:rPr lang="fr-FR" sz="1400" b="0" i="0" u="none" strike="noStrike" kern="1200" dirty="0">
                          <a:solidFill>
                            <a:schemeClr val="accent1">
                              <a:lumMod val="50000"/>
                            </a:schemeClr>
                          </a:solidFill>
                          <a:effectLst/>
                          <a:latin typeface="+mn-lt"/>
                          <a:ea typeface="+mn-ea"/>
                          <a:cs typeface="+mn-cs"/>
                        </a:rPr>
                        <a:t>37% </a:t>
                      </a:r>
                      <a:r>
                        <a:rPr lang="fr-FR" sz="1400" b="0" u="none" strike="noStrike" kern="1200" dirty="0">
                          <a:solidFill>
                            <a:schemeClr val="accent5">
                              <a:lumMod val="75000"/>
                            </a:schemeClr>
                          </a:solidFill>
                          <a:effectLst/>
                          <a:latin typeface="+mn-lt"/>
                          <a:ea typeface="+mn-ea"/>
                          <a:cs typeface="+mn-cs"/>
                        </a:rPr>
                        <a:t>(39%)</a:t>
                      </a:r>
                      <a:endParaRPr lang="mr-IN" sz="1400" b="0" i="0" u="none" strike="noStrike" dirty="0">
                        <a:solidFill>
                          <a:schemeClr val="accent1">
                            <a:lumMod val="50000"/>
                          </a:schemeClr>
                        </a:solidFill>
                        <a:effectLst/>
                        <a:latin typeface="+mj-lt"/>
                      </a:endParaRPr>
                    </a:p>
                  </a:txBody>
                  <a:tcPr marL="11923" marR="11923" marT="11923" marB="0" anchor="ctr"/>
                </a:tc>
                <a:extLst>
                  <a:ext uri="{0D108BD9-81ED-4DB2-BD59-A6C34878D82A}">
                    <a16:rowId xmlns:a16="http://schemas.microsoft.com/office/drawing/2014/main" val="10004"/>
                  </a:ext>
                </a:extLst>
              </a:tr>
              <a:tr h="452038">
                <a:tc>
                  <a:txBody>
                    <a:bodyPr/>
                    <a:lstStyle/>
                    <a:p>
                      <a:pPr algn="ctr" fontAlgn="ctr"/>
                      <a:r>
                        <a:rPr lang="fr-FR" sz="1400" b="0" u="none" strike="noStrike" dirty="0">
                          <a:solidFill>
                            <a:schemeClr val="tx1">
                              <a:lumMod val="75000"/>
                              <a:lumOff val="25000"/>
                            </a:schemeClr>
                          </a:solidFill>
                          <a:effectLst/>
                        </a:rPr>
                        <a:t>Entre 3 et 6 mois</a:t>
                      </a:r>
                      <a:endParaRPr lang="fr-FR" sz="1400" b="0" i="0" u="none" strike="noStrike" dirty="0">
                        <a:solidFill>
                          <a:schemeClr val="tx1">
                            <a:lumMod val="75000"/>
                            <a:lumOff val="25000"/>
                          </a:schemeClr>
                        </a:solidFill>
                        <a:effectLst/>
                        <a:latin typeface="+mj-lt"/>
                      </a:endParaRPr>
                    </a:p>
                  </a:txBody>
                  <a:tcPr marL="11923" marR="11923" marT="11923" marB="0" anchor="ctr"/>
                </a:tc>
                <a:tc>
                  <a:txBody>
                    <a:bodyPr/>
                    <a:lstStyle/>
                    <a:p>
                      <a:pPr algn="ctr" fontAlgn="t"/>
                      <a:r>
                        <a:rPr lang="fr-FR" sz="1400" b="0" u="none" strike="noStrike" dirty="0">
                          <a:solidFill>
                            <a:schemeClr val="tx1">
                              <a:lumMod val="75000"/>
                              <a:lumOff val="25000"/>
                            </a:schemeClr>
                          </a:solidFill>
                          <a:effectLst/>
                        </a:rPr>
                        <a:t>-</a:t>
                      </a:r>
                      <a:endParaRPr lang="sk-SK" sz="1400" b="0" i="0" u="none" strike="noStrike" dirty="0">
                        <a:solidFill>
                          <a:schemeClr val="tx1">
                            <a:lumMod val="75000"/>
                            <a:lumOff val="25000"/>
                          </a:schemeClr>
                        </a:solidFill>
                        <a:effectLst/>
                        <a:latin typeface="+mj-lt"/>
                      </a:endParaRPr>
                    </a:p>
                  </a:txBody>
                  <a:tcPr marL="11923" marR="11923" marT="11923" marB="0" anchor="ctr"/>
                </a:tc>
                <a:tc>
                  <a:txBody>
                    <a:bodyPr/>
                    <a:lstStyle/>
                    <a:p>
                      <a:pPr algn="ctr" fontAlgn="t"/>
                      <a:r>
                        <a:rPr lang="fr-FR" sz="1400" b="0" u="none" strike="noStrike" dirty="0">
                          <a:solidFill>
                            <a:schemeClr val="tx1">
                              <a:lumMod val="75000"/>
                              <a:lumOff val="25000"/>
                            </a:schemeClr>
                          </a:solidFill>
                          <a:effectLst/>
                        </a:rPr>
                        <a:t>-</a:t>
                      </a:r>
                      <a:endParaRPr lang="sk-SK" sz="1400" b="0" i="0" u="none" strike="noStrike" dirty="0">
                        <a:solidFill>
                          <a:schemeClr val="tx1">
                            <a:lumMod val="75000"/>
                            <a:lumOff val="25000"/>
                          </a:schemeClr>
                        </a:solidFill>
                        <a:effectLst/>
                        <a:latin typeface="+mj-lt"/>
                      </a:endParaRPr>
                    </a:p>
                  </a:txBody>
                  <a:tcPr marL="11923" marR="11923" marT="11923" marB="0" anchor="ctr"/>
                </a:tc>
                <a:tc>
                  <a:txBody>
                    <a:bodyPr/>
                    <a:lstStyle/>
                    <a:p>
                      <a:pPr algn="ctr" fontAlgn="t"/>
                      <a:r>
                        <a:rPr lang="fr-FR" sz="1400" b="0" u="none" strike="noStrike" dirty="0">
                          <a:solidFill>
                            <a:schemeClr val="tx1">
                              <a:lumMod val="75000"/>
                              <a:lumOff val="25000"/>
                            </a:schemeClr>
                          </a:solidFill>
                          <a:effectLst/>
                        </a:rPr>
                        <a:t>21%</a:t>
                      </a:r>
                      <a:endParaRPr lang="mr-IN" sz="1400" b="0" i="0" u="none" strike="noStrike" dirty="0">
                        <a:solidFill>
                          <a:schemeClr val="tx1">
                            <a:lumMod val="75000"/>
                            <a:lumOff val="25000"/>
                          </a:schemeClr>
                        </a:solidFill>
                        <a:effectLst/>
                        <a:latin typeface="+mj-lt"/>
                      </a:endParaRPr>
                    </a:p>
                  </a:txBody>
                  <a:tcPr marL="11923" marR="11923" marT="11923" marB="0" anchor="ctr"/>
                </a:tc>
                <a:tc>
                  <a:txBody>
                    <a:bodyPr/>
                    <a:lstStyle/>
                    <a:p>
                      <a:pPr algn="ctr" fontAlgn="t"/>
                      <a:r>
                        <a:rPr lang="fr-FR" sz="1400" b="0" u="none" strike="noStrike" dirty="0">
                          <a:solidFill>
                            <a:schemeClr val="tx1">
                              <a:lumMod val="75000"/>
                              <a:lumOff val="25000"/>
                            </a:schemeClr>
                          </a:solidFill>
                          <a:effectLst/>
                        </a:rPr>
                        <a:t>23%</a:t>
                      </a:r>
                      <a:endParaRPr lang="mr-IN" sz="1400" b="0" i="0" u="none" strike="noStrike" dirty="0">
                        <a:solidFill>
                          <a:schemeClr val="tx1">
                            <a:lumMod val="75000"/>
                            <a:lumOff val="25000"/>
                          </a:schemeClr>
                        </a:solidFill>
                        <a:effectLst/>
                        <a:latin typeface="+mj-lt"/>
                      </a:endParaRPr>
                    </a:p>
                  </a:txBody>
                  <a:tcPr marL="11923" marR="11923" marT="11923" marB="0" anchor="ctr"/>
                </a:tc>
                <a:tc>
                  <a:txBody>
                    <a:bodyPr/>
                    <a:lstStyle/>
                    <a:p>
                      <a:pPr algn="ctr" fontAlgn="t"/>
                      <a:r>
                        <a:rPr lang="fr-FR" sz="1400" b="0" u="none" strike="noStrike" dirty="0">
                          <a:solidFill>
                            <a:schemeClr val="tx1">
                              <a:lumMod val="75000"/>
                              <a:lumOff val="25000"/>
                            </a:schemeClr>
                          </a:solidFill>
                          <a:effectLst/>
                        </a:rPr>
                        <a:t>-</a:t>
                      </a:r>
                      <a:endParaRPr lang="sk-SK" sz="1400" b="0" i="0" u="none" strike="noStrike" dirty="0">
                        <a:solidFill>
                          <a:schemeClr val="tx1">
                            <a:lumMod val="75000"/>
                            <a:lumOff val="25000"/>
                          </a:schemeClr>
                        </a:solidFill>
                        <a:effectLst/>
                        <a:latin typeface="+mj-lt"/>
                      </a:endParaRPr>
                    </a:p>
                  </a:txBody>
                  <a:tcPr marL="11923" marR="11923" marT="11923" marB="0" anchor="ct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lang="fr-FR" sz="1400" b="0" u="none" strike="noStrike" dirty="0">
                          <a:solidFill>
                            <a:schemeClr val="tx1">
                              <a:lumMod val="75000"/>
                              <a:lumOff val="25000"/>
                            </a:schemeClr>
                          </a:solidFill>
                          <a:effectLst/>
                        </a:rPr>
                        <a:t>17% </a:t>
                      </a:r>
                      <a:r>
                        <a:rPr lang="fr-FR" sz="1400" b="0" u="none" strike="noStrike" kern="1200" dirty="0">
                          <a:solidFill>
                            <a:schemeClr val="accent5">
                              <a:lumMod val="75000"/>
                            </a:schemeClr>
                          </a:solidFill>
                          <a:effectLst/>
                          <a:latin typeface="+mn-lt"/>
                          <a:ea typeface="+mn-ea"/>
                          <a:cs typeface="+mn-cs"/>
                        </a:rPr>
                        <a:t>(17%)</a:t>
                      </a:r>
                      <a:endParaRPr lang="mr-IN" sz="1400" b="0" u="none" strike="noStrike" kern="1200" dirty="0">
                        <a:solidFill>
                          <a:schemeClr val="accent5">
                            <a:lumMod val="75000"/>
                          </a:schemeClr>
                        </a:solidFill>
                        <a:effectLst/>
                        <a:latin typeface="+mn-lt"/>
                        <a:ea typeface="+mn-ea"/>
                        <a:cs typeface="+mn-cs"/>
                      </a:endParaRPr>
                    </a:p>
                  </a:txBody>
                  <a:tcPr marL="11923" marR="11923" marT="11923" marB="0" anchor="ct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lang="fr-FR" sz="1400" b="0" i="0" u="none" strike="noStrike" kern="1200" dirty="0">
                          <a:solidFill>
                            <a:schemeClr val="accent1">
                              <a:lumMod val="50000"/>
                            </a:schemeClr>
                          </a:solidFill>
                          <a:effectLst/>
                          <a:latin typeface="+mn-lt"/>
                          <a:ea typeface="+mn-ea"/>
                          <a:cs typeface="+mn-cs"/>
                        </a:rPr>
                        <a:t>-</a:t>
                      </a:r>
                      <a:endParaRPr lang="mr-IN" sz="1400" b="0" i="0" u="none" strike="noStrike" kern="1200" dirty="0">
                        <a:solidFill>
                          <a:schemeClr val="accent1">
                            <a:lumMod val="50000"/>
                          </a:schemeClr>
                        </a:solidFill>
                        <a:effectLst/>
                        <a:latin typeface="+mn-lt"/>
                        <a:ea typeface="+mn-ea"/>
                        <a:cs typeface="+mn-cs"/>
                      </a:endParaRPr>
                    </a:p>
                  </a:txBody>
                  <a:tcPr marL="11923" marR="11923" marT="11923" marB="0" anchor="ct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lang="fr-FR" sz="1400" b="0" i="0" u="none" strike="noStrike" kern="1200" dirty="0">
                          <a:solidFill>
                            <a:schemeClr val="accent1">
                              <a:lumMod val="50000"/>
                            </a:schemeClr>
                          </a:solidFill>
                          <a:effectLst/>
                          <a:latin typeface="+mn-lt"/>
                          <a:ea typeface="+mn-ea"/>
                          <a:cs typeface="+mn-cs"/>
                        </a:rPr>
                        <a:t>18% </a:t>
                      </a:r>
                      <a:r>
                        <a:rPr lang="fr-FR" sz="1400" b="0" u="none" strike="noStrike" kern="1200" dirty="0">
                          <a:solidFill>
                            <a:schemeClr val="accent5">
                              <a:lumMod val="75000"/>
                            </a:schemeClr>
                          </a:solidFill>
                          <a:effectLst/>
                          <a:latin typeface="+mn-lt"/>
                          <a:ea typeface="+mn-ea"/>
                          <a:cs typeface="+mn-cs"/>
                        </a:rPr>
                        <a:t>(15%)</a:t>
                      </a:r>
                      <a:endParaRPr lang="mr-IN" sz="1400" b="0" i="0" u="none" strike="noStrike" kern="1200" dirty="0">
                        <a:solidFill>
                          <a:schemeClr val="accent1">
                            <a:lumMod val="50000"/>
                          </a:schemeClr>
                        </a:solidFill>
                        <a:effectLst/>
                        <a:latin typeface="+mn-lt"/>
                        <a:ea typeface="+mn-ea"/>
                        <a:cs typeface="+mn-cs"/>
                      </a:endParaRPr>
                    </a:p>
                  </a:txBody>
                  <a:tcPr marL="11923" marR="11923" marT="11923" marB="0" anchor="ctr"/>
                </a:tc>
                <a:extLst>
                  <a:ext uri="{0D108BD9-81ED-4DB2-BD59-A6C34878D82A}">
                    <a16:rowId xmlns:a16="http://schemas.microsoft.com/office/drawing/2014/main" val="10005"/>
                  </a:ext>
                </a:extLst>
              </a:tr>
              <a:tr h="452038">
                <a:tc>
                  <a:txBody>
                    <a:bodyPr/>
                    <a:lstStyle/>
                    <a:p>
                      <a:pPr algn="ctr" fontAlgn="ctr"/>
                      <a:r>
                        <a:rPr lang="fr-FR" sz="1400" b="0" u="none" strike="noStrike" dirty="0">
                          <a:solidFill>
                            <a:schemeClr val="tx1">
                              <a:lumMod val="75000"/>
                              <a:lumOff val="25000"/>
                            </a:schemeClr>
                          </a:solidFill>
                          <a:effectLst/>
                        </a:rPr>
                        <a:t>Supérieur à 6 mois</a:t>
                      </a:r>
                      <a:endParaRPr lang="fr-FR" sz="1400" b="0" i="0" u="none" strike="noStrike" dirty="0">
                        <a:solidFill>
                          <a:schemeClr val="tx1">
                            <a:lumMod val="75000"/>
                            <a:lumOff val="25000"/>
                          </a:schemeClr>
                        </a:solidFill>
                        <a:effectLst/>
                        <a:latin typeface="+mn-lt"/>
                      </a:endParaRPr>
                    </a:p>
                  </a:txBody>
                  <a:tcPr marL="11923" marR="11923" marT="11923" marB="0" anchor="ctr"/>
                </a:tc>
                <a:tc>
                  <a:txBody>
                    <a:bodyPr/>
                    <a:lstStyle/>
                    <a:p>
                      <a:pPr algn="ctr" fontAlgn="t"/>
                      <a:r>
                        <a:rPr lang="fr-FR" sz="1400" b="0" u="none" strike="noStrike" dirty="0">
                          <a:solidFill>
                            <a:schemeClr val="tx1">
                              <a:lumMod val="75000"/>
                              <a:lumOff val="25000"/>
                            </a:schemeClr>
                          </a:solidFill>
                          <a:effectLst/>
                        </a:rPr>
                        <a:t>-</a:t>
                      </a:r>
                      <a:endParaRPr lang="sk-SK" sz="1400" b="0" i="0" u="none" strike="noStrike" dirty="0">
                        <a:solidFill>
                          <a:schemeClr val="tx1">
                            <a:lumMod val="75000"/>
                            <a:lumOff val="25000"/>
                          </a:schemeClr>
                        </a:solidFill>
                        <a:effectLst/>
                        <a:latin typeface="+mn-lt"/>
                      </a:endParaRPr>
                    </a:p>
                  </a:txBody>
                  <a:tcPr marL="11923" marR="11923" marT="11923" marB="0" anchor="ctr"/>
                </a:tc>
                <a:tc>
                  <a:txBody>
                    <a:bodyPr/>
                    <a:lstStyle/>
                    <a:p>
                      <a:pPr algn="ctr" fontAlgn="t"/>
                      <a:r>
                        <a:rPr lang="fr-FR" sz="1400" b="0" u="none" strike="noStrike" dirty="0">
                          <a:solidFill>
                            <a:schemeClr val="tx1">
                              <a:lumMod val="75000"/>
                              <a:lumOff val="25000"/>
                            </a:schemeClr>
                          </a:solidFill>
                          <a:effectLst/>
                        </a:rPr>
                        <a:t>29%</a:t>
                      </a:r>
                      <a:endParaRPr lang="mr-IN" sz="1400" b="0" i="0" u="none" strike="noStrike" dirty="0">
                        <a:solidFill>
                          <a:schemeClr val="tx1">
                            <a:lumMod val="75000"/>
                            <a:lumOff val="25000"/>
                          </a:schemeClr>
                        </a:solidFill>
                        <a:effectLst/>
                        <a:latin typeface="+mn-lt"/>
                      </a:endParaRPr>
                    </a:p>
                  </a:txBody>
                  <a:tcPr marL="11923" marR="11923" marT="11923" marB="0" anchor="ctr"/>
                </a:tc>
                <a:tc>
                  <a:txBody>
                    <a:bodyPr/>
                    <a:lstStyle/>
                    <a:p>
                      <a:pPr algn="ctr" fontAlgn="t"/>
                      <a:r>
                        <a:rPr lang="fr-FR" sz="1400" b="0" u="none" strike="noStrike" dirty="0">
                          <a:solidFill>
                            <a:schemeClr val="tx1">
                              <a:lumMod val="75000"/>
                              <a:lumOff val="25000"/>
                            </a:schemeClr>
                          </a:solidFill>
                          <a:effectLst/>
                        </a:rPr>
                        <a:t>13%</a:t>
                      </a:r>
                      <a:endParaRPr lang="mr-IN" sz="1400" b="0" i="0" u="none" strike="noStrike" dirty="0">
                        <a:solidFill>
                          <a:schemeClr val="tx1">
                            <a:lumMod val="75000"/>
                            <a:lumOff val="25000"/>
                          </a:schemeClr>
                        </a:solidFill>
                        <a:effectLst/>
                        <a:latin typeface="+mn-lt"/>
                      </a:endParaRPr>
                    </a:p>
                  </a:txBody>
                  <a:tcPr marL="11923" marR="11923" marT="11923" marB="0" anchor="ctr"/>
                </a:tc>
                <a:tc>
                  <a:txBody>
                    <a:bodyPr/>
                    <a:lstStyle/>
                    <a:p>
                      <a:pPr algn="ctr" fontAlgn="t"/>
                      <a:r>
                        <a:rPr lang="fr-FR" sz="1400" b="0" u="none" strike="noStrike" dirty="0">
                          <a:solidFill>
                            <a:schemeClr val="tx1">
                              <a:lumMod val="75000"/>
                              <a:lumOff val="25000"/>
                            </a:schemeClr>
                          </a:solidFill>
                          <a:effectLst/>
                        </a:rPr>
                        <a:t>13%</a:t>
                      </a:r>
                      <a:endParaRPr lang="mr-IN" sz="1400" b="0" i="0" u="none" strike="noStrike" dirty="0">
                        <a:solidFill>
                          <a:schemeClr val="tx1">
                            <a:lumMod val="75000"/>
                            <a:lumOff val="25000"/>
                          </a:schemeClr>
                        </a:solidFill>
                        <a:effectLst/>
                        <a:latin typeface="+mn-lt"/>
                      </a:endParaRPr>
                    </a:p>
                  </a:txBody>
                  <a:tcPr marL="11923" marR="11923" marT="11923" marB="0" anchor="ctr"/>
                </a:tc>
                <a:tc>
                  <a:txBody>
                    <a:bodyPr/>
                    <a:lstStyle/>
                    <a:p>
                      <a:pPr algn="ctr" fontAlgn="t"/>
                      <a:r>
                        <a:rPr lang="fr-FR" sz="1400" b="0" u="none" strike="noStrike" dirty="0">
                          <a:solidFill>
                            <a:schemeClr val="tx1">
                              <a:lumMod val="75000"/>
                              <a:lumOff val="25000"/>
                            </a:schemeClr>
                          </a:solidFill>
                          <a:effectLst/>
                        </a:rPr>
                        <a:t>11%</a:t>
                      </a:r>
                      <a:endParaRPr lang="mr-IN" sz="1400" b="0" i="0" u="none" strike="noStrike" dirty="0">
                        <a:solidFill>
                          <a:schemeClr val="tx1">
                            <a:lumMod val="75000"/>
                            <a:lumOff val="25000"/>
                          </a:schemeClr>
                        </a:solidFill>
                        <a:effectLst/>
                        <a:latin typeface="+mn-lt"/>
                      </a:endParaRPr>
                    </a:p>
                  </a:txBody>
                  <a:tcPr marL="11923" marR="11923" marT="11923" marB="0" anchor="ct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lang="fr-FR" sz="1400" b="0" u="none" strike="noStrike" dirty="0">
                          <a:solidFill>
                            <a:schemeClr val="tx1">
                              <a:lumMod val="75000"/>
                              <a:lumOff val="25000"/>
                            </a:schemeClr>
                          </a:solidFill>
                          <a:effectLst/>
                        </a:rPr>
                        <a:t>8% </a:t>
                      </a:r>
                      <a:r>
                        <a:rPr lang="fr-FR" sz="1400" b="0" u="none" strike="noStrike" kern="1200" dirty="0">
                          <a:solidFill>
                            <a:schemeClr val="accent5">
                              <a:lumMod val="75000"/>
                            </a:schemeClr>
                          </a:solidFill>
                          <a:effectLst/>
                          <a:latin typeface="+mn-lt"/>
                          <a:ea typeface="+mn-ea"/>
                          <a:cs typeface="+mn-cs"/>
                        </a:rPr>
                        <a:t>(6%)</a:t>
                      </a:r>
                      <a:endParaRPr lang="mr-IN" sz="1400" b="0" u="none" strike="noStrike" kern="1200" dirty="0">
                        <a:solidFill>
                          <a:schemeClr val="accent5">
                            <a:lumMod val="75000"/>
                          </a:schemeClr>
                        </a:solidFill>
                        <a:effectLst/>
                        <a:latin typeface="+mn-lt"/>
                        <a:ea typeface="+mn-ea"/>
                        <a:cs typeface="+mn-cs"/>
                      </a:endParaRPr>
                    </a:p>
                  </a:txBody>
                  <a:tcPr marL="11923" marR="11923" marT="11923" marB="0" anchor="ct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lang="fr-FR" sz="1400" b="0" i="0" u="none" strike="noStrike" kern="1200" dirty="0">
                          <a:solidFill>
                            <a:schemeClr val="accent1">
                              <a:lumMod val="50000"/>
                            </a:schemeClr>
                          </a:solidFill>
                          <a:effectLst/>
                          <a:latin typeface="+mn-lt"/>
                          <a:ea typeface="+mn-ea"/>
                          <a:cs typeface="+mn-cs"/>
                        </a:rPr>
                        <a:t>7,5%</a:t>
                      </a:r>
                      <a:endParaRPr lang="mr-IN" sz="1400" b="0" i="0" u="none" strike="noStrike" kern="1200" dirty="0">
                        <a:solidFill>
                          <a:schemeClr val="accent1">
                            <a:lumMod val="50000"/>
                          </a:schemeClr>
                        </a:solidFill>
                        <a:effectLst/>
                        <a:latin typeface="+mn-lt"/>
                        <a:ea typeface="+mn-ea"/>
                        <a:cs typeface="+mn-cs"/>
                      </a:endParaRPr>
                    </a:p>
                  </a:txBody>
                  <a:tcPr marL="11923" marR="11923" marT="11923" marB="0" anchor="ct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lang="fr-FR" sz="1400" b="0" i="0" u="none" strike="noStrike" kern="1200" dirty="0">
                          <a:solidFill>
                            <a:schemeClr val="accent1">
                              <a:lumMod val="50000"/>
                            </a:schemeClr>
                          </a:solidFill>
                          <a:effectLst/>
                          <a:latin typeface="+mn-lt"/>
                          <a:ea typeface="+mn-ea"/>
                          <a:cs typeface="+mn-cs"/>
                        </a:rPr>
                        <a:t>5</a:t>
                      </a:r>
                      <a:r>
                        <a:rPr lang="fr-FR" sz="1400" b="0" i="0" u="none" strike="noStrike" kern="1200">
                          <a:solidFill>
                            <a:schemeClr val="accent1">
                              <a:lumMod val="50000"/>
                            </a:schemeClr>
                          </a:solidFill>
                          <a:effectLst/>
                          <a:latin typeface="+mn-lt"/>
                          <a:ea typeface="+mn-ea"/>
                          <a:cs typeface="+mn-cs"/>
                        </a:rPr>
                        <a:t>% </a:t>
                      </a:r>
                      <a:r>
                        <a:rPr lang="fr-FR" sz="1400" b="0" u="none" strike="noStrike" kern="1200">
                          <a:solidFill>
                            <a:schemeClr val="accent5">
                              <a:lumMod val="75000"/>
                            </a:schemeClr>
                          </a:solidFill>
                          <a:effectLst/>
                          <a:latin typeface="+mn-lt"/>
                          <a:ea typeface="+mn-ea"/>
                          <a:cs typeface="+mn-cs"/>
                        </a:rPr>
                        <a:t>(4%)</a:t>
                      </a:r>
                      <a:endParaRPr lang="mr-IN" sz="1400" b="0" i="0" u="none" strike="noStrike" kern="1200" dirty="0">
                        <a:solidFill>
                          <a:schemeClr val="accent1">
                            <a:lumMod val="50000"/>
                          </a:schemeClr>
                        </a:solidFill>
                        <a:effectLst/>
                        <a:latin typeface="+mn-lt"/>
                        <a:ea typeface="+mn-ea"/>
                        <a:cs typeface="+mn-cs"/>
                      </a:endParaRPr>
                    </a:p>
                  </a:txBody>
                  <a:tcPr marL="11923" marR="11923" marT="11923" marB="0" anchor="ctr"/>
                </a:tc>
                <a:extLst>
                  <a:ext uri="{0D108BD9-81ED-4DB2-BD59-A6C34878D82A}">
                    <a16:rowId xmlns:a16="http://schemas.microsoft.com/office/drawing/2014/main" val="2422370254"/>
                  </a:ext>
                </a:extLst>
              </a:tr>
              <a:tr h="231198">
                <a:tc>
                  <a:txBody>
                    <a:bodyPr/>
                    <a:lstStyle/>
                    <a:p>
                      <a:pPr algn="ctr" fontAlgn="ctr"/>
                      <a:r>
                        <a:rPr lang="fr-FR" sz="1400" b="0" u="none" strike="noStrike" dirty="0">
                          <a:solidFill>
                            <a:schemeClr val="tx1">
                              <a:lumMod val="75000"/>
                              <a:lumOff val="25000"/>
                            </a:schemeClr>
                          </a:solidFill>
                          <a:effectLst/>
                        </a:rPr>
                        <a:t>Total</a:t>
                      </a:r>
                      <a:endParaRPr lang="fr-FR" sz="1400" b="0" i="1" u="none" strike="noStrike" dirty="0">
                        <a:solidFill>
                          <a:schemeClr val="tx1">
                            <a:lumMod val="75000"/>
                            <a:lumOff val="25000"/>
                          </a:schemeClr>
                        </a:solidFill>
                        <a:effectLst/>
                        <a:latin typeface="+mn-lt"/>
                      </a:endParaRPr>
                    </a:p>
                  </a:txBody>
                  <a:tcPr marL="11923" marR="11923" marT="11923" marB="0" anchor="ctr"/>
                </a:tc>
                <a:tc>
                  <a:txBody>
                    <a:bodyPr/>
                    <a:lstStyle/>
                    <a:p>
                      <a:pPr algn="ctr" fontAlgn="t"/>
                      <a:endParaRPr lang="sk-SK" sz="1400" b="0" i="1" u="none" strike="noStrike" dirty="0">
                        <a:solidFill>
                          <a:schemeClr val="tx1">
                            <a:lumMod val="75000"/>
                            <a:lumOff val="25000"/>
                          </a:schemeClr>
                        </a:solidFill>
                        <a:effectLst/>
                        <a:latin typeface="+mn-lt"/>
                      </a:endParaRPr>
                    </a:p>
                  </a:txBody>
                  <a:tcPr marL="11923" marR="11923" marT="11923" marB="0" anchor="ctr"/>
                </a:tc>
                <a:tc>
                  <a:txBody>
                    <a:bodyPr/>
                    <a:lstStyle/>
                    <a:p>
                      <a:pPr algn="ctr" fontAlgn="t"/>
                      <a:r>
                        <a:rPr lang="fr-FR" sz="1400" b="0" u="none" strike="noStrike" dirty="0">
                          <a:solidFill>
                            <a:schemeClr val="tx1">
                              <a:lumMod val="75000"/>
                              <a:lumOff val="25000"/>
                            </a:schemeClr>
                          </a:solidFill>
                          <a:effectLst/>
                        </a:rPr>
                        <a:t>100%</a:t>
                      </a:r>
                      <a:endParaRPr lang="mr-IN" sz="1400" b="0" i="1" u="none" strike="noStrike" dirty="0">
                        <a:solidFill>
                          <a:schemeClr val="tx1">
                            <a:lumMod val="75000"/>
                            <a:lumOff val="25000"/>
                          </a:schemeClr>
                        </a:solidFill>
                        <a:effectLst/>
                        <a:latin typeface="+mn-lt"/>
                      </a:endParaRPr>
                    </a:p>
                  </a:txBody>
                  <a:tcPr marL="11923" marR="11923" marT="11923" marB="0" anchor="ct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lang="fr-FR" sz="1400" b="0" u="none" strike="noStrike" dirty="0">
                          <a:solidFill>
                            <a:schemeClr val="tx1">
                              <a:lumMod val="75000"/>
                              <a:lumOff val="25000"/>
                            </a:schemeClr>
                          </a:solidFill>
                          <a:effectLst/>
                        </a:rPr>
                        <a:t>100%</a:t>
                      </a:r>
                      <a:endParaRPr lang="mr-IN" sz="1400" b="0" i="1" u="none" strike="noStrike" dirty="0">
                        <a:solidFill>
                          <a:schemeClr val="tx1">
                            <a:lumMod val="75000"/>
                            <a:lumOff val="25000"/>
                          </a:schemeClr>
                        </a:solidFill>
                        <a:effectLst/>
                        <a:latin typeface="+mn-lt"/>
                      </a:endParaRPr>
                    </a:p>
                  </a:txBody>
                  <a:tcPr marL="11923" marR="11923" marT="11923" marB="0" anchor="ct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lang="fr-FR" sz="1400" b="0" u="none" strike="noStrike" dirty="0">
                          <a:solidFill>
                            <a:schemeClr val="tx1">
                              <a:lumMod val="75000"/>
                              <a:lumOff val="25000"/>
                            </a:schemeClr>
                          </a:solidFill>
                          <a:effectLst/>
                        </a:rPr>
                        <a:t>100%</a:t>
                      </a:r>
                      <a:endParaRPr lang="mr-IN" sz="1400" b="0" i="1" u="none" strike="noStrike" dirty="0">
                        <a:solidFill>
                          <a:schemeClr val="tx1">
                            <a:lumMod val="75000"/>
                            <a:lumOff val="25000"/>
                          </a:schemeClr>
                        </a:solidFill>
                        <a:effectLst/>
                        <a:latin typeface="+mn-lt"/>
                      </a:endParaRPr>
                    </a:p>
                  </a:txBody>
                  <a:tcPr marL="11923" marR="11923" marT="11923" marB="0" anchor="ctr"/>
                </a:tc>
                <a:tc>
                  <a:txBody>
                    <a:bodyPr/>
                    <a:lstStyle/>
                    <a:p>
                      <a:pPr algn="ctr" fontAlgn="t"/>
                      <a:endParaRPr lang="mr-IN" sz="1400" b="0" i="1" u="none" strike="noStrike" dirty="0">
                        <a:solidFill>
                          <a:schemeClr val="tx1">
                            <a:lumMod val="75000"/>
                            <a:lumOff val="25000"/>
                          </a:schemeClr>
                        </a:solidFill>
                        <a:effectLst/>
                        <a:latin typeface="+mn-lt"/>
                      </a:endParaRPr>
                    </a:p>
                  </a:txBody>
                  <a:tcPr marL="11923" marR="11923" marT="11923" marB="0" anchor="ctr"/>
                </a:tc>
                <a:tc>
                  <a:txBody>
                    <a:bodyPr/>
                    <a:lstStyle/>
                    <a:p>
                      <a:pPr algn="ctr" fontAlgn="t"/>
                      <a:r>
                        <a:rPr lang="fr-FR" sz="1400" b="0" u="none" strike="noStrike" dirty="0">
                          <a:solidFill>
                            <a:schemeClr val="tx1">
                              <a:lumMod val="75000"/>
                              <a:lumOff val="25000"/>
                            </a:schemeClr>
                          </a:solidFill>
                          <a:effectLst/>
                        </a:rPr>
                        <a:t>100%</a:t>
                      </a:r>
                      <a:endParaRPr lang="mr-IN" sz="1400" b="0" i="1" u="none" strike="noStrike" dirty="0">
                        <a:solidFill>
                          <a:schemeClr val="tx1">
                            <a:lumMod val="75000"/>
                            <a:lumOff val="25000"/>
                          </a:schemeClr>
                        </a:solidFill>
                        <a:effectLst/>
                        <a:latin typeface="+mn-lt"/>
                      </a:endParaRPr>
                    </a:p>
                  </a:txBody>
                  <a:tcPr marL="11923" marR="11923" marT="11923" marB="0" anchor="ct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lang="fr-FR" sz="1400" b="0" u="none" strike="noStrike" dirty="0">
                          <a:solidFill>
                            <a:schemeClr val="tx1">
                              <a:lumMod val="75000"/>
                              <a:lumOff val="25000"/>
                            </a:schemeClr>
                          </a:solidFill>
                          <a:effectLst/>
                        </a:rPr>
                        <a:t>100%</a:t>
                      </a:r>
                      <a:endParaRPr lang="mr-IN" sz="1400" b="0" i="1" u="none" strike="noStrike" dirty="0">
                        <a:solidFill>
                          <a:schemeClr val="tx1">
                            <a:lumMod val="75000"/>
                            <a:lumOff val="25000"/>
                          </a:schemeClr>
                        </a:solidFill>
                        <a:effectLst/>
                        <a:latin typeface="+mn-lt"/>
                      </a:endParaRPr>
                    </a:p>
                  </a:txBody>
                  <a:tcPr marL="11923" marR="11923" marT="11923" marB="0" anchor="ct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lang="fr-FR" sz="1400" b="0" u="none" strike="noStrike" dirty="0">
                          <a:solidFill>
                            <a:schemeClr val="tx1">
                              <a:lumMod val="75000"/>
                              <a:lumOff val="25000"/>
                            </a:schemeClr>
                          </a:solidFill>
                          <a:effectLst/>
                        </a:rPr>
                        <a:t>100%</a:t>
                      </a:r>
                      <a:endParaRPr lang="mr-IN" sz="1400" b="0" i="1" u="none" strike="noStrike" dirty="0">
                        <a:solidFill>
                          <a:schemeClr val="tx1">
                            <a:lumMod val="75000"/>
                            <a:lumOff val="25000"/>
                          </a:schemeClr>
                        </a:solidFill>
                        <a:effectLst/>
                        <a:latin typeface="+mn-lt"/>
                      </a:endParaRPr>
                    </a:p>
                  </a:txBody>
                  <a:tcPr marL="11923" marR="11923" marT="11923" marB="0" anchor="ctr"/>
                </a:tc>
                <a:extLst>
                  <a:ext uri="{0D108BD9-81ED-4DB2-BD59-A6C34878D82A}">
                    <a16:rowId xmlns:a16="http://schemas.microsoft.com/office/drawing/2014/main" val="4235821188"/>
                  </a:ext>
                </a:extLst>
              </a:tr>
            </a:tbl>
          </a:graphicData>
        </a:graphic>
      </p:graphicFrame>
      <p:sp>
        <p:nvSpPr>
          <p:cNvPr id="5" name="Rectangle 4">
            <a:extLst>
              <a:ext uri="{FF2B5EF4-FFF2-40B4-BE49-F238E27FC236}">
                <a16:creationId xmlns:a16="http://schemas.microsoft.com/office/drawing/2014/main" id="{DE34617B-3B55-472E-BC60-3220A664477F}"/>
              </a:ext>
            </a:extLst>
          </p:cNvPr>
          <p:cNvSpPr/>
          <p:nvPr/>
        </p:nvSpPr>
        <p:spPr>
          <a:xfrm>
            <a:off x="677334" y="5817915"/>
            <a:ext cx="9017537" cy="523220"/>
          </a:xfrm>
          <a:prstGeom prst="rect">
            <a:avLst/>
          </a:prstGeom>
        </p:spPr>
        <p:txBody>
          <a:bodyPr wrap="none">
            <a:spAutoFit/>
          </a:bodyPr>
          <a:lstStyle/>
          <a:p>
            <a:r>
              <a:rPr lang="fr-FR" sz="1400" dirty="0">
                <a:solidFill>
                  <a:schemeClr val="tx1">
                    <a:lumMod val="75000"/>
                    <a:lumOff val="25000"/>
                  </a:schemeClr>
                </a:solidFill>
              </a:rPr>
              <a:t>* enquêtes avec des méthodologies non strictement superposables</a:t>
            </a:r>
          </a:p>
          <a:p>
            <a:r>
              <a:rPr lang="fr-FR" sz="1400" dirty="0">
                <a:solidFill>
                  <a:schemeClr val="tx1">
                    <a:lumMod val="75000"/>
                    <a:lumOff val="25000"/>
                  </a:schemeClr>
                </a:solidFill>
              </a:rPr>
              <a:t>** l’enquête de la Drees concernait tous les types de patients, y compris ceux déjà connus du cabinet médical</a:t>
            </a:r>
          </a:p>
        </p:txBody>
      </p:sp>
      <p:sp>
        <p:nvSpPr>
          <p:cNvPr id="3" name="Espace réservé du numéro de diapositive 2">
            <a:extLst>
              <a:ext uri="{FF2B5EF4-FFF2-40B4-BE49-F238E27FC236}">
                <a16:creationId xmlns:a16="http://schemas.microsoft.com/office/drawing/2014/main" id="{70C681F0-F8EA-4A6F-A562-A20608506D36}"/>
              </a:ext>
            </a:extLst>
          </p:cNvPr>
          <p:cNvSpPr>
            <a:spLocks noGrp="1"/>
          </p:cNvSpPr>
          <p:nvPr>
            <p:ph type="sldNum" sz="quarter" idx="12"/>
          </p:nvPr>
        </p:nvSpPr>
        <p:spPr/>
        <p:txBody>
          <a:bodyPr/>
          <a:lstStyle/>
          <a:p>
            <a:fld id="{F428713F-B67B-40CC-85DD-1D86B6204E19}" type="slidenum">
              <a:rPr lang="fr-FR" smtClean="0"/>
              <a:pPr/>
              <a:t>39</a:t>
            </a:fld>
            <a:endParaRPr lang="fr-FR" dirty="0"/>
          </a:p>
        </p:txBody>
      </p:sp>
    </p:spTree>
    <p:extLst>
      <p:ext uri="{BB962C8B-B14F-4D97-AF65-F5344CB8AC3E}">
        <p14:creationId xmlns:p14="http://schemas.microsoft.com/office/powerpoint/2010/main" val="3484617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2046" y="244006"/>
            <a:ext cx="9705372" cy="1202783"/>
          </a:xfrm>
        </p:spPr>
        <p:txBody>
          <a:bodyPr>
            <a:normAutofit/>
          </a:bodyPr>
          <a:lstStyle/>
          <a:p>
            <a:pPr>
              <a:lnSpc>
                <a:spcPct val="100000"/>
              </a:lnSpc>
            </a:pPr>
            <a:r>
              <a:rPr lang="fr-FR" dirty="0"/>
              <a:t>Pendant le confinement, une mobilisation sans faille pour assurer la continuité de soins </a:t>
            </a:r>
          </a:p>
        </p:txBody>
      </p:sp>
      <p:sp>
        <p:nvSpPr>
          <p:cNvPr id="11" name="ZoneTexte 10">
            <a:extLst>
              <a:ext uri="{FF2B5EF4-FFF2-40B4-BE49-F238E27FC236}">
                <a16:creationId xmlns:a16="http://schemas.microsoft.com/office/drawing/2014/main" id="{EA729C9E-6126-436D-A93E-263C0A9B004E}"/>
              </a:ext>
            </a:extLst>
          </p:cNvPr>
          <p:cNvSpPr txBox="1"/>
          <p:nvPr/>
        </p:nvSpPr>
        <p:spPr>
          <a:xfrm>
            <a:off x="795759" y="6352384"/>
            <a:ext cx="9621455" cy="523220"/>
          </a:xfrm>
          <a:prstGeom prst="rect">
            <a:avLst/>
          </a:prstGeom>
          <a:noFill/>
        </p:spPr>
        <p:txBody>
          <a:bodyPr wrap="square">
            <a:spAutoFit/>
          </a:bodyPr>
          <a:lstStyle/>
          <a:p>
            <a:r>
              <a:rPr lang="fr-FR" sz="1400" i="1" dirty="0"/>
              <a:t>*Enquête SNOF 24 au 29 mars 2020  - 1518 réponses</a:t>
            </a:r>
            <a:br>
              <a:rPr lang="fr-FR" sz="1400" i="1" dirty="0"/>
            </a:br>
            <a:r>
              <a:rPr lang="fr-FR" sz="1400" i="1" dirty="0"/>
              <a:t>Une semaine après le déclenchement de la phase 3 de confinement</a:t>
            </a:r>
          </a:p>
        </p:txBody>
      </p:sp>
      <p:sp>
        <p:nvSpPr>
          <p:cNvPr id="17" name="ZoneTexte 16">
            <a:extLst>
              <a:ext uri="{FF2B5EF4-FFF2-40B4-BE49-F238E27FC236}">
                <a16:creationId xmlns:a16="http://schemas.microsoft.com/office/drawing/2014/main" id="{55A67918-FAEA-4D1A-90B0-80BFBFEA6AAD}"/>
              </a:ext>
            </a:extLst>
          </p:cNvPr>
          <p:cNvSpPr txBox="1"/>
          <p:nvPr/>
        </p:nvSpPr>
        <p:spPr>
          <a:xfrm>
            <a:off x="324091" y="1786659"/>
            <a:ext cx="9792183" cy="3613746"/>
          </a:xfrm>
          <a:prstGeom prst="rect">
            <a:avLst/>
          </a:prstGeom>
          <a:noFill/>
        </p:spPr>
        <p:txBody>
          <a:bodyPr wrap="square">
            <a:spAutoFit/>
          </a:bodyPr>
          <a:lstStyle>
            <a:defPPr>
              <a:defRPr lang="en-US"/>
            </a:defPPr>
            <a:lvl1pPr algn="just">
              <a:spcAft>
                <a:spcPts val="600"/>
              </a:spcAft>
              <a:defRPr>
                <a:solidFill>
                  <a:schemeClr val="accent5"/>
                </a:solidFill>
              </a:defRPr>
            </a:lvl1pPr>
          </a:lstStyle>
          <a:p>
            <a:pPr marL="342900" indent="-342900">
              <a:lnSpc>
                <a:spcPct val="120000"/>
              </a:lnSpc>
              <a:buClr>
                <a:srgbClr val="1F497D"/>
              </a:buClr>
              <a:buSzPct val="80000"/>
              <a:buFont typeface="Wingdings 3" charset="2"/>
              <a:buChar char=""/>
              <a:defRPr/>
            </a:pPr>
            <a:r>
              <a:rPr lang="fr-FR" sz="2000" dirty="0">
                <a:solidFill>
                  <a:schemeClr val="tx1">
                    <a:lumMod val="75000"/>
                    <a:lumOff val="25000"/>
                  </a:schemeClr>
                </a:solidFill>
              </a:rPr>
              <a:t>Malgré la crise sanitaire</a:t>
            </a:r>
            <a:r>
              <a:rPr lang="fr-FR" sz="2000" dirty="0"/>
              <a:t>, 60% des cabinets sont restés ouverts*.</a:t>
            </a:r>
          </a:p>
          <a:p>
            <a:pPr marL="342900" indent="-342900">
              <a:lnSpc>
                <a:spcPct val="120000"/>
              </a:lnSpc>
              <a:buClr>
                <a:srgbClr val="1F497D"/>
              </a:buClr>
              <a:buSzPct val="80000"/>
              <a:buFont typeface="Wingdings 3" charset="2"/>
              <a:buChar char=""/>
              <a:defRPr/>
            </a:pPr>
            <a:r>
              <a:rPr lang="fr-FR" sz="2000" dirty="0">
                <a:solidFill>
                  <a:schemeClr val="tx1">
                    <a:lumMod val="75000"/>
                    <a:lumOff val="25000"/>
                  </a:schemeClr>
                </a:solidFill>
              </a:rPr>
              <a:t>L’activité a connu une très nette baisse avec le passage au stade 3 de confinement : </a:t>
            </a:r>
            <a:r>
              <a:rPr lang="fr-FR" sz="2000" dirty="0"/>
              <a:t>82% des ophtalmologistes ont eu une activité en baisse d’au moins 95% par rapport à leur activité habituelle. </a:t>
            </a:r>
          </a:p>
          <a:p>
            <a:pPr marL="342900" indent="-342900">
              <a:lnSpc>
                <a:spcPct val="120000"/>
              </a:lnSpc>
              <a:buClr>
                <a:srgbClr val="1F497D"/>
              </a:buClr>
              <a:buSzPct val="80000"/>
              <a:buFont typeface="Wingdings 3" charset="2"/>
              <a:buChar char=""/>
              <a:defRPr/>
            </a:pPr>
            <a:r>
              <a:rPr lang="fr-FR" sz="2000" dirty="0"/>
              <a:t>Les OPH ont assuré la continuité de soins : </a:t>
            </a:r>
            <a:r>
              <a:rPr lang="fr-FR" sz="2000" dirty="0">
                <a:solidFill>
                  <a:schemeClr val="tx1">
                    <a:lumMod val="75000"/>
                    <a:lumOff val="25000"/>
                  </a:schemeClr>
                </a:solidFill>
              </a:rPr>
              <a:t>75% des ophtalmologistes ont assuré physiquement la prise en charge des demandes urgentes, et les deux tiers ont maintenu des soins aux patients nécessitant un suivi ne pouvant être reporté.</a:t>
            </a:r>
          </a:p>
          <a:p>
            <a:pPr marL="342900" indent="-342900">
              <a:lnSpc>
                <a:spcPct val="120000"/>
              </a:lnSpc>
              <a:buClr>
                <a:srgbClr val="1F497D"/>
              </a:buClr>
              <a:buSzPct val="80000"/>
              <a:buFont typeface="Wingdings 3" charset="2"/>
              <a:buChar char=""/>
              <a:defRPr/>
            </a:pPr>
            <a:r>
              <a:rPr lang="fr-FR" sz="2000" dirty="0">
                <a:solidFill>
                  <a:schemeClr val="tx1">
                    <a:lumMod val="75000"/>
                    <a:lumOff val="25000"/>
                  </a:schemeClr>
                </a:solidFill>
              </a:rPr>
              <a:t>80% des ophtalmologistes ont maintenu </a:t>
            </a:r>
            <a:r>
              <a:rPr lang="fr-FR" sz="2000" dirty="0"/>
              <a:t>l’accueil des urgences </a:t>
            </a:r>
            <a:r>
              <a:rPr lang="fr-FR" sz="2000" dirty="0">
                <a:solidFill>
                  <a:schemeClr val="tx1">
                    <a:lumMod val="75000"/>
                    <a:lumOff val="25000"/>
                  </a:schemeClr>
                </a:solidFill>
              </a:rPr>
              <a:t>pour assurer ces soins essentiels.</a:t>
            </a:r>
            <a:endParaRPr kumimoji="0" lang="fr-FR" sz="2000" b="0" i="0" u="none" strike="noStrike" kern="1200" cap="none" spc="0" normalizeH="0" baseline="0" noProof="0" dirty="0">
              <a:ln>
                <a:noFill/>
              </a:ln>
              <a:solidFill>
                <a:srgbClr val="4BACC6"/>
              </a:solidFill>
              <a:effectLst/>
              <a:uLnTx/>
              <a:uFillTx/>
              <a:latin typeface="Trebuchet MS (Corps)"/>
              <a:ea typeface="+mn-ea"/>
              <a:cs typeface="Calibri Light" panose="020F0302020204030204" pitchFamily="34" charset="0"/>
            </a:endParaRPr>
          </a:p>
        </p:txBody>
      </p:sp>
    </p:spTree>
    <p:extLst>
      <p:ext uri="{BB962C8B-B14F-4D97-AF65-F5344CB8AC3E}">
        <p14:creationId xmlns:p14="http://schemas.microsoft.com/office/powerpoint/2010/main" val="40464853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F5E901-A878-477A-A0CB-F7F325472D31}"/>
              </a:ext>
            </a:extLst>
          </p:cNvPr>
          <p:cNvSpPr>
            <a:spLocks noGrp="1"/>
          </p:cNvSpPr>
          <p:nvPr>
            <p:ph type="title"/>
          </p:nvPr>
        </p:nvSpPr>
        <p:spPr>
          <a:xfrm>
            <a:off x="417160" y="202738"/>
            <a:ext cx="9858630" cy="1337137"/>
          </a:xfrm>
        </p:spPr>
        <p:txBody>
          <a:bodyPr>
            <a:normAutofit/>
          </a:bodyPr>
          <a:lstStyle/>
          <a:p>
            <a:pPr fontAlgn="t"/>
            <a:r>
              <a:rPr lang="fr-FR" sz="3200" dirty="0"/>
              <a:t>Comparaison des études IFOP et CSA-SNOF </a:t>
            </a:r>
            <a:br>
              <a:rPr lang="fr-FR" sz="2400" dirty="0"/>
            </a:br>
            <a:r>
              <a:rPr lang="fr-FR" sz="2000" dirty="0"/>
              <a:t>Enquête téléphonique (appels mystères) </a:t>
            </a:r>
            <a:br>
              <a:rPr lang="fr-FR" sz="2000" dirty="0"/>
            </a:br>
            <a:r>
              <a:rPr lang="fr-FR" sz="2000" b="1" dirty="0">
                <a:solidFill>
                  <a:schemeClr val="accent5"/>
                </a:solidFill>
              </a:rPr>
              <a:t>Scénario 1 : Nouveau patient pour contrôle</a:t>
            </a:r>
            <a:endParaRPr lang="fr-FR" sz="2400" b="1" dirty="0">
              <a:solidFill>
                <a:schemeClr val="accent5"/>
              </a:solidFill>
            </a:endParaRPr>
          </a:p>
        </p:txBody>
      </p:sp>
      <p:graphicFrame>
        <p:nvGraphicFramePr>
          <p:cNvPr id="4" name="Espace réservé du contenu 3">
            <a:extLst>
              <a:ext uri="{FF2B5EF4-FFF2-40B4-BE49-F238E27FC236}">
                <a16:creationId xmlns:a16="http://schemas.microsoft.com/office/drawing/2014/main" id="{E2B62610-488A-4AF8-A210-28046B075C4D}"/>
              </a:ext>
            </a:extLst>
          </p:cNvPr>
          <p:cNvGraphicFramePr>
            <a:graphicFrameLocks noGrp="1"/>
          </p:cNvGraphicFramePr>
          <p:nvPr>
            <p:ph idx="1"/>
          </p:nvPr>
        </p:nvGraphicFramePr>
        <p:xfrm>
          <a:off x="5735771" y="1532256"/>
          <a:ext cx="4730725" cy="2664305"/>
        </p:xfrm>
        <a:graphic>
          <a:graphicData uri="http://schemas.openxmlformats.org/drawingml/2006/table">
            <a:tbl>
              <a:tblPr firstRow="1" bandRow="1">
                <a:tableStyleId>{5FD0F851-EC5A-4D38-B0AD-8093EC10F338}</a:tableStyleId>
              </a:tblPr>
              <a:tblGrid>
                <a:gridCol w="950020">
                  <a:extLst>
                    <a:ext uri="{9D8B030D-6E8A-4147-A177-3AD203B41FA5}">
                      <a16:colId xmlns:a16="http://schemas.microsoft.com/office/drawing/2014/main" val="4279205295"/>
                    </a:ext>
                  </a:extLst>
                </a:gridCol>
                <a:gridCol w="972000">
                  <a:extLst>
                    <a:ext uri="{9D8B030D-6E8A-4147-A177-3AD203B41FA5}">
                      <a16:colId xmlns:a16="http://schemas.microsoft.com/office/drawing/2014/main" val="2223927104"/>
                    </a:ext>
                  </a:extLst>
                </a:gridCol>
                <a:gridCol w="972000">
                  <a:extLst>
                    <a:ext uri="{9D8B030D-6E8A-4147-A177-3AD203B41FA5}">
                      <a16:colId xmlns:a16="http://schemas.microsoft.com/office/drawing/2014/main" val="1048885726"/>
                    </a:ext>
                  </a:extLst>
                </a:gridCol>
                <a:gridCol w="972000">
                  <a:extLst>
                    <a:ext uri="{9D8B030D-6E8A-4147-A177-3AD203B41FA5}">
                      <a16:colId xmlns:a16="http://schemas.microsoft.com/office/drawing/2014/main" val="3598021102"/>
                    </a:ext>
                  </a:extLst>
                </a:gridCol>
                <a:gridCol w="864705">
                  <a:extLst>
                    <a:ext uri="{9D8B030D-6E8A-4147-A177-3AD203B41FA5}">
                      <a16:colId xmlns:a16="http://schemas.microsoft.com/office/drawing/2014/main" val="4294238426"/>
                    </a:ext>
                  </a:extLst>
                </a:gridCol>
              </a:tblGrid>
              <a:tr h="906625">
                <a:tc>
                  <a:txBody>
                    <a:bodyPr/>
                    <a:lstStyle/>
                    <a:p>
                      <a:pPr algn="l" fontAlgn="ctr"/>
                      <a:r>
                        <a:rPr lang="fr-FR" sz="1400" b="1" u="sng" strike="noStrike" dirty="0">
                          <a:solidFill>
                            <a:schemeClr val="tx1">
                              <a:lumMod val="75000"/>
                              <a:lumOff val="25000"/>
                            </a:schemeClr>
                          </a:solidFill>
                          <a:effectLst/>
                        </a:rPr>
                        <a:t>Moyenne</a:t>
                      </a:r>
                      <a:r>
                        <a:rPr lang="fr-FR" sz="1400" b="1" u="none" strike="noStrike" dirty="0">
                          <a:solidFill>
                            <a:schemeClr val="tx1">
                              <a:lumMod val="75000"/>
                              <a:lumOff val="25000"/>
                            </a:schemeClr>
                          </a:solidFill>
                          <a:effectLst/>
                        </a:rPr>
                        <a:t> des délais de RDV </a:t>
                      </a:r>
                    </a:p>
                    <a:p>
                      <a:pPr algn="l" fontAlgn="ctr"/>
                      <a:r>
                        <a:rPr lang="fr-FR" sz="1200" b="0" u="none" strike="noStrike" dirty="0">
                          <a:solidFill>
                            <a:schemeClr val="tx1">
                              <a:lumMod val="75000"/>
                              <a:lumOff val="25000"/>
                            </a:schemeClr>
                          </a:solidFill>
                          <a:effectLst/>
                        </a:rPr>
                        <a:t>en jours</a:t>
                      </a:r>
                      <a:endParaRPr lang="fr-FR" sz="1400" b="0" i="0" u="none" strike="noStrike" dirty="0">
                        <a:solidFill>
                          <a:schemeClr val="tx1">
                            <a:lumMod val="75000"/>
                            <a:lumOff val="25000"/>
                          </a:schemeClr>
                        </a:solidFill>
                        <a:effectLst/>
                        <a:latin typeface="+mn-lt"/>
                      </a:endParaRPr>
                    </a:p>
                  </a:txBody>
                  <a:tcPr marL="12700" marR="12700" marT="12700" marB="0" anchor="ctr"/>
                </a:tc>
                <a:tc>
                  <a:txBody>
                    <a:bodyPr/>
                    <a:lstStyle/>
                    <a:p>
                      <a:pPr algn="ctr" fontAlgn="ctr"/>
                      <a:r>
                        <a:rPr lang="is-IS" sz="1400" b="1" u="none" strike="noStrike" dirty="0">
                          <a:solidFill>
                            <a:schemeClr val="tx1">
                              <a:lumMod val="75000"/>
                              <a:lumOff val="25000"/>
                            </a:schemeClr>
                          </a:solidFill>
                          <a:effectLst/>
                        </a:rPr>
                        <a:t>IFOP – GPV </a:t>
                      </a:r>
                    </a:p>
                    <a:p>
                      <a:pPr algn="ctr" fontAlgn="ctr"/>
                      <a:r>
                        <a:rPr lang="is-IS" sz="1400" b="1" u="none" strike="noStrike" dirty="0">
                          <a:solidFill>
                            <a:schemeClr val="accent5"/>
                          </a:solidFill>
                          <a:effectLst/>
                        </a:rPr>
                        <a:t>2017</a:t>
                      </a:r>
                      <a:endParaRPr lang="is-IS" sz="1400" b="1" i="1" u="none" strike="noStrike" dirty="0">
                        <a:solidFill>
                          <a:schemeClr val="accent5"/>
                        </a:solidFill>
                        <a:effectLst/>
                        <a:latin typeface="+mn-lt"/>
                      </a:endParaRPr>
                    </a:p>
                  </a:txBody>
                  <a:tcPr marL="12700" marR="12700" marT="12700" marB="0" anchor="ctr"/>
                </a:tc>
                <a:tc>
                  <a:txBody>
                    <a:bodyPr/>
                    <a:lstStyle/>
                    <a:p>
                      <a:pPr algn="ctr" fontAlgn="ctr"/>
                      <a:r>
                        <a:rPr lang="is-IS" sz="1400" b="1" u="none" strike="noStrike" dirty="0">
                          <a:solidFill>
                            <a:schemeClr val="tx1">
                              <a:lumMod val="75000"/>
                              <a:lumOff val="25000"/>
                            </a:schemeClr>
                          </a:solidFill>
                          <a:effectLst/>
                        </a:rPr>
                        <a:t>CSA - SNOF  </a:t>
                      </a:r>
                      <a:r>
                        <a:rPr lang="is-IS" sz="1400" b="1" u="none" strike="noStrike" dirty="0">
                          <a:solidFill>
                            <a:schemeClr val="accent5"/>
                          </a:solidFill>
                          <a:effectLst/>
                        </a:rPr>
                        <a:t>2019</a:t>
                      </a:r>
                      <a:endParaRPr lang="is-IS" sz="1400" b="1" i="1" u="none" strike="noStrike" dirty="0">
                        <a:solidFill>
                          <a:schemeClr val="accent5"/>
                        </a:solidFill>
                        <a:effectLst/>
                        <a:latin typeface="+mn-lt"/>
                      </a:endParaRPr>
                    </a:p>
                  </a:txBody>
                  <a:tcPr marL="12700" marR="12700" marT="12700" marB="0" anchor="ct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is-IS" sz="1400" b="1" u="none" strike="noStrike" dirty="0">
                          <a:solidFill>
                            <a:schemeClr val="tx1">
                              <a:lumMod val="75000"/>
                              <a:lumOff val="25000"/>
                            </a:schemeClr>
                          </a:solidFill>
                          <a:effectLst/>
                        </a:rPr>
                        <a:t>CSA - SNOF  </a:t>
                      </a:r>
                      <a:r>
                        <a:rPr lang="is-IS" sz="1400" b="1" u="none" strike="noStrike" dirty="0">
                          <a:solidFill>
                            <a:schemeClr val="accent5"/>
                          </a:solidFill>
                          <a:effectLst/>
                        </a:rPr>
                        <a:t>2020</a:t>
                      </a:r>
                      <a:endParaRPr lang="is-IS" sz="1400" b="1" i="1" u="none" strike="noStrike" dirty="0">
                        <a:solidFill>
                          <a:schemeClr val="accent5"/>
                        </a:solidFill>
                        <a:effectLst/>
                        <a:latin typeface="+mn-lt"/>
                      </a:endParaRPr>
                    </a:p>
                  </a:txBody>
                  <a:tcPr marL="12700" marR="12700" marT="12700" marB="0" anchor="ctr"/>
                </a:tc>
                <a:tc>
                  <a:txBody>
                    <a:bodyPr/>
                    <a:lstStyle/>
                    <a:p>
                      <a:pPr algn="ctr" fontAlgn="ctr"/>
                      <a:r>
                        <a:rPr lang="fr-FR" sz="1400" b="1" u="none" strike="noStrike" dirty="0">
                          <a:solidFill>
                            <a:schemeClr val="accent2"/>
                          </a:solidFill>
                          <a:effectLst/>
                        </a:rPr>
                        <a:t>Évolution </a:t>
                      </a:r>
                      <a:r>
                        <a:rPr lang="fr-FR" sz="1100" b="1" u="none" strike="noStrike" dirty="0">
                          <a:solidFill>
                            <a:schemeClr val="accent2"/>
                          </a:solidFill>
                          <a:effectLst/>
                        </a:rPr>
                        <a:t>2017 à 2020</a:t>
                      </a:r>
                      <a:endParaRPr lang="fr-FR" sz="1400" b="1" i="1" u="none" strike="noStrike" dirty="0">
                        <a:solidFill>
                          <a:schemeClr val="accent2"/>
                        </a:solidFill>
                        <a:effectLst/>
                        <a:latin typeface="+mn-lt"/>
                      </a:endParaRPr>
                    </a:p>
                  </a:txBody>
                  <a:tcPr marL="12700" marR="12700" marT="12700" marB="0" anchor="ctr"/>
                </a:tc>
                <a:extLst>
                  <a:ext uri="{0D108BD9-81ED-4DB2-BD59-A6C34878D82A}">
                    <a16:rowId xmlns:a16="http://schemas.microsoft.com/office/drawing/2014/main" val="1048104786"/>
                  </a:ext>
                </a:extLst>
              </a:tr>
              <a:tr h="439420">
                <a:tc>
                  <a:txBody>
                    <a:bodyPr/>
                    <a:lstStyle/>
                    <a:p>
                      <a:pPr algn="ctr" fontAlgn="ctr"/>
                      <a:r>
                        <a:rPr lang="fr-FR" sz="1400" b="0" u="none" strike="noStrike" dirty="0">
                          <a:solidFill>
                            <a:schemeClr val="tx1">
                              <a:lumMod val="75000"/>
                              <a:lumOff val="25000"/>
                            </a:schemeClr>
                          </a:solidFill>
                          <a:effectLst/>
                        </a:rPr>
                        <a:t>Secteur 1</a:t>
                      </a:r>
                      <a:endParaRPr lang="fr-FR" sz="1400" b="0" i="0" u="none" strike="noStrike" dirty="0">
                        <a:solidFill>
                          <a:schemeClr val="tx1">
                            <a:lumMod val="75000"/>
                            <a:lumOff val="25000"/>
                          </a:schemeClr>
                        </a:solidFill>
                        <a:effectLst/>
                        <a:latin typeface="+mn-lt"/>
                      </a:endParaRPr>
                    </a:p>
                  </a:txBody>
                  <a:tcPr marL="12700" marR="12700" marT="12700" marB="0" anchor="ctr"/>
                </a:tc>
                <a:tc>
                  <a:txBody>
                    <a:bodyPr/>
                    <a:lstStyle/>
                    <a:p>
                      <a:pPr algn="ctr" fontAlgn="t"/>
                      <a:r>
                        <a:rPr lang="fi-FI" sz="1400" b="0" u="none" strike="noStrike" dirty="0">
                          <a:solidFill>
                            <a:schemeClr val="tx1">
                              <a:lumMod val="75000"/>
                              <a:lumOff val="25000"/>
                            </a:schemeClr>
                          </a:solidFill>
                          <a:effectLst/>
                        </a:rPr>
                        <a:t>102</a:t>
                      </a:r>
                      <a:endParaRPr lang="fi-FI" sz="1400" b="0" i="0" u="none" strike="noStrike" dirty="0">
                        <a:solidFill>
                          <a:schemeClr val="tx1">
                            <a:lumMod val="75000"/>
                            <a:lumOff val="25000"/>
                          </a:schemeClr>
                        </a:solidFill>
                        <a:effectLst/>
                        <a:latin typeface="+mn-lt"/>
                      </a:endParaRPr>
                    </a:p>
                  </a:txBody>
                  <a:tcPr marL="12700" marR="12700" marT="12700" marB="0" anchor="ctr"/>
                </a:tc>
                <a:tc>
                  <a:txBody>
                    <a:bodyPr/>
                    <a:lstStyle/>
                    <a:p>
                      <a:pPr algn="ctr" fontAlgn="b"/>
                      <a:r>
                        <a:rPr lang="fr-FR" sz="1400" b="0" u="none" strike="noStrike" dirty="0">
                          <a:solidFill>
                            <a:schemeClr val="tx1">
                              <a:lumMod val="75000"/>
                              <a:lumOff val="25000"/>
                            </a:schemeClr>
                          </a:solidFill>
                          <a:effectLst/>
                        </a:rPr>
                        <a:t>85</a:t>
                      </a:r>
                      <a:endParaRPr lang="fr-FR" sz="1400" b="0" i="0" u="none" strike="noStrike" dirty="0">
                        <a:solidFill>
                          <a:schemeClr val="tx1">
                            <a:lumMod val="75000"/>
                            <a:lumOff val="25000"/>
                          </a:schemeClr>
                        </a:solidFill>
                        <a:effectLst/>
                        <a:latin typeface="+mn-lt"/>
                      </a:endParaRPr>
                    </a:p>
                  </a:txBody>
                  <a:tcPr marL="7620" marR="7620" marT="7620" marB="0" anchor="ctr"/>
                </a:tc>
                <a:tc>
                  <a:txBody>
                    <a:bodyPr/>
                    <a:lstStyle/>
                    <a:p>
                      <a:pPr algn="ctr" fontAlgn="b"/>
                      <a:r>
                        <a:rPr lang="fr-FR" sz="1400" b="0" i="0" u="none" strike="noStrike" dirty="0">
                          <a:solidFill>
                            <a:schemeClr val="tx1">
                              <a:lumMod val="75000"/>
                              <a:lumOff val="25000"/>
                            </a:schemeClr>
                          </a:solidFill>
                          <a:effectLst/>
                          <a:latin typeface="+mn-lt"/>
                        </a:rPr>
                        <a:t>67</a:t>
                      </a:r>
                    </a:p>
                  </a:txBody>
                  <a:tcPr marL="7620" marR="7620" marT="7620" marB="0" anchor="ctr"/>
                </a:tc>
                <a:tc>
                  <a:txBody>
                    <a:bodyPr/>
                    <a:lstStyle/>
                    <a:p>
                      <a:pPr algn="ctr" fontAlgn="b"/>
                      <a:r>
                        <a:rPr lang="fr-FR" sz="1400" b="0" u="none" strike="noStrike" kern="1200" dirty="0">
                          <a:solidFill>
                            <a:schemeClr val="accent2"/>
                          </a:solidFill>
                          <a:effectLst/>
                          <a:latin typeface="+mn-lt"/>
                          <a:ea typeface="+mn-ea"/>
                          <a:cs typeface="+mn-cs"/>
                        </a:rPr>
                        <a:t>-34%</a:t>
                      </a:r>
                    </a:p>
                  </a:txBody>
                  <a:tcPr marL="7620" marR="7620" marT="7620" marB="0" anchor="ctr"/>
                </a:tc>
                <a:extLst>
                  <a:ext uri="{0D108BD9-81ED-4DB2-BD59-A6C34878D82A}">
                    <a16:rowId xmlns:a16="http://schemas.microsoft.com/office/drawing/2014/main" val="1159907409"/>
                  </a:ext>
                </a:extLst>
              </a:tr>
              <a:tr h="439420">
                <a:tc>
                  <a:txBody>
                    <a:bodyPr/>
                    <a:lstStyle/>
                    <a:p>
                      <a:pPr algn="ctr" fontAlgn="ctr"/>
                      <a:r>
                        <a:rPr lang="fr-FR" sz="1400" b="0" u="none" strike="noStrike" dirty="0">
                          <a:solidFill>
                            <a:schemeClr val="tx1">
                              <a:lumMod val="75000"/>
                              <a:lumOff val="25000"/>
                            </a:schemeClr>
                          </a:solidFill>
                          <a:effectLst/>
                        </a:rPr>
                        <a:t>Secteur 2</a:t>
                      </a:r>
                      <a:endParaRPr lang="fr-FR" sz="1400" b="0" i="0" u="none" strike="noStrike" dirty="0">
                        <a:solidFill>
                          <a:schemeClr val="tx1">
                            <a:lumMod val="75000"/>
                            <a:lumOff val="25000"/>
                          </a:schemeClr>
                        </a:solidFill>
                        <a:effectLst/>
                        <a:latin typeface="+mn-lt"/>
                      </a:endParaRPr>
                    </a:p>
                  </a:txBody>
                  <a:tcPr marL="12700" marR="12700" marT="12700" marB="0" anchor="ctr">
                    <a:lnB w="12700" cap="flat" cmpd="sng" algn="ctr">
                      <a:solidFill>
                        <a:schemeClr val="accent5"/>
                      </a:solidFill>
                      <a:prstDash val="solid"/>
                      <a:round/>
                      <a:headEnd type="none" w="med" len="med"/>
                      <a:tailEnd type="none" w="med" len="med"/>
                    </a:lnB>
                  </a:tcPr>
                </a:tc>
                <a:tc>
                  <a:txBody>
                    <a:bodyPr/>
                    <a:lstStyle/>
                    <a:p>
                      <a:pPr algn="ctr" fontAlgn="t"/>
                      <a:r>
                        <a:rPr lang="fr-FR" sz="1400" b="0" u="none" strike="noStrike" dirty="0">
                          <a:solidFill>
                            <a:schemeClr val="tx1">
                              <a:lumMod val="75000"/>
                              <a:lumOff val="25000"/>
                            </a:schemeClr>
                          </a:solidFill>
                          <a:effectLst/>
                        </a:rPr>
                        <a:t>76</a:t>
                      </a:r>
                      <a:endParaRPr lang="fr-FR" sz="1400" b="0" i="0" u="none" strike="noStrike" dirty="0">
                        <a:solidFill>
                          <a:schemeClr val="tx1">
                            <a:lumMod val="75000"/>
                            <a:lumOff val="25000"/>
                          </a:schemeClr>
                        </a:solidFill>
                        <a:effectLst/>
                        <a:latin typeface="+mn-lt"/>
                      </a:endParaRPr>
                    </a:p>
                  </a:txBody>
                  <a:tcPr marL="12700" marR="12700" marT="12700" marB="0" anchor="ctr">
                    <a:lnB w="12700" cap="flat" cmpd="sng" algn="ctr">
                      <a:solidFill>
                        <a:schemeClr val="accent5"/>
                      </a:solidFill>
                      <a:prstDash val="solid"/>
                      <a:round/>
                      <a:headEnd type="none" w="med" len="med"/>
                      <a:tailEnd type="none" w="med" len="med"/>
                    </a:lnB>
                  </a:tcPr>
                </a:tc>
                <a:tc>
                  <a:txBody>
                    <a:bodyPr/>
                    <a:lstStyle/>
                    <a:p>
                      <a:pPr algn="ctr" fontAlgn="b"/>
                      <a:r>
                        <a:rPr lang="fr-FR" sz="1400" b="0" u="none" strike="noStrike" dirty="0">
                          <a:solidFill>
                            <a:schemeClr val="tx1">
                              <a:lumMod val="75000"/>
                              <a:lumOff val="25000"/>
                            </a:schemeClr>
                          </a:solidFill>
                          <a:effectLst/>
                        </a:rPr>
                        <a:t>59</a:t>
                      </a:r>
                      <a:endParaRPr lang="fr-FR" sz="1400" b="0" i="0" u="none" strike="noStrike" dirty="0">
                        <a:solidFill>
                          <a:schemeClr val="tx1">
                            <a:lumMod val="75000"/>
                            <a:lumOff val="25000"/>
                          </a:schemeClr>
                        </a:solidFill>
                        <a:effectLst/>
                        <a:latin typeface="+mn-lt"/>
                      </a:endParaRPr>
                    </a:p>
                  </a:txBody>
                  <a:tcPr marL="7620" marR="7620" marT="7620" marB="0" anchor="ctr">
                    <a:lnB w="12700" cap="flat" cmpd="sng" algn="ctr">
                      <a:solidFill>
                        <a:schemeClr val="accent5"/>
                      </a:solidFill>
                      <a:prstDash val="solid"/>
                      <a:round/>
                      <a:headEnd type="none" w="med" len="med"/>
                      <a:tailEnd type="none" w="med" len="med"/>
                    </a:lnB>
                  </a:tcPr>
                </a:tc>
                <a:tc>
                  <a:txBody>
                    <a:bodyPr/>
                    <a:lstStyle/>
                    <a:p>
                      <a:pPr algn="ctr" fontAlgn="b"/>
                      <a:r>
                        <a:rPr lang="fr-FR" sz="1400" b="0" i="0" u="none" strike="noStrike" dirty="0">
                          <a:solidFill>
                            <a:schemeClr val="tx1">
                              <a:lumMod val="75000"/>
                              <a:lumOff val="25000"/>
                            </a:schemeClr>
                          </a:solidFill>
                          <a:effectLst/>
                          <a:latin typeface="+mn-lt"/>
                        </a:rPr>
                        <a:t>58</a:t>
                      </a:r>
                    </a:p>
                  </a:txBody>
                  <a:tcPr marL="7620" marR="7620" marT="7620" marB="0" anchor="ctr">
                    <a:lnB w="12700" cap="flat" cmpd="sng" algn="ctr">
                      <a:solidFill>
                        <a:schemeClr val="accent5"/>
                      </a:solidFill>
                      <a:prstDash val="solid"/>
                      <a:round/>
                      <a:headEnd type="none" w="med" len="med"/>
                      <a:tailEnd type="none" w="med" len="med"/>
                    </a:lnB>
                  </a:tcPr>
                </a:tc>
                <a:tc>
                  <a:txBody>
                    <a:bodyPr/>
                    <a:lstStyle/>
                    <a:p>
                      <a:pPr algn="ctr" fontAlgn="b"/>
                      <a:r>
                        <a:rPr lang="fr-FR" sz="1400" b="0" u="none" strike="noStrike" kern="1200" dirty="0">
                          <a:solidFill>
                            <a:schemeClr val="accent2"/>
                          </a:solidFill>
                          <a:effectLst/>
                          <a:latin typeface="+mn-lt"/>
                          <a:ea typeface="+mn-ea"/>
                          <a:cs typeface="+mn-cs"/>
                        </a:rPr>
                        <a:t>-24%</a:t>
                      </a:r>
                    </a:p>
                  </a:txBody>
                  <a:tcPr marL="7620" marR="7620" marT="7620" marB="0" anchor="ctr">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2585942872"/>
                  </a:ext>
                </a:extLst>
              </a:tr>
              <a:tr h="439420">
                <a:tc>
                  <a:txBody>
                    <a:bodyPr/>
                    <a:lstStyle/>
                    <a:p>
                      <a:pPr algn="ctr" fontAlgn="ctr"/>
                      <a:r>
                        <a:rPr lang="fr-FR" sz="1400" b="0" u="none" strike="noStrike" dirty="0">
                          <a:solidFill>
                            <a:schemeClr val="tx1">
                              <a:lumMod val="75000"/>
                              <a:lumOff val="25000"/>
                            </a:schemeClr>
                          </a:solidFill>
                          <a:effectLst/>
                        </a:rPr>
                        <a:t>Exercice seul</a:t>
                      </a:r>
                      <a:endParaRPr lang="fr-FR" sz="1400" b="0" i="0" u="none" strike="noStrike" dirty="0">
                        <a:solidFill>
                          <a:schemeClr val="tx1">
                            <a:lumMod val="75000"/>
                            <a:lumOff val="25000"/>
                          </a:schemeClr>
                        </a:solidFill>
                        <a:effectLst/>
                        <a:latin typeface="+mn-lt"/>
                      </a:endParaRPr>
                    </a:p>
                  </a:txBody>
                  <a:tcPr marL="12700" marR="12700" marT="12700" marB="0" anchor="ctr">
                    <a:lnT w="12700" cap="flat" cmpd="sng" algn="ctr">
                      <a:solidFill>
                        <a:schemeClr val="accent5"/>
                      </a:solidFill>
                      <a:prstDash val="solid"/>
                      <a:round/>
                      <a:headEnd type="none" w="med" len="med"/>
                      <a:tailEnd type="none" w="med" len="med"/>
                    </a:lnT>
                  </a:tcPr>
                </a:tc>
                <a:tc>
                  <a:txBody>
                    <a:bodyPr/>
                    <a:lstStyle/>
                    <a:p>
                      <a:pPr algn="ctr" fontAlgn="t"/>
                      <a:r>
                        <a:rPr lang="fr-FR" sz="1400" b="0" u="none" strike="noStrike" dirty="0">
                          <a:solidFill>
                            <a:schemeClr val="tx1">
                              <a:lumMod val="75000"/>
                              <a:lumOff val="25000"/>
                            </a:schemeClr>
                          </a:solidFill>
                          <a:effectLst/>
                        </a:rPr>
                        <a:t>75</a:t>
                      </a:r>
                      <a:endParaRPr lang="fr-FR" sz="1400" b="0" i="0" u="none" strike="noStrike" dirty="0">
                        <a:solidFill>
                          <a:schemeClr val="tx1">
                            <a:lumMod val="75000"/>
                            <a:lumOff val="25000"/>
                          </a:schemeClr>
                        </a:solidFill>
                        <a:effectLst/>
                        <a:latin typeface="+mn-lt"/>
                      </a:endParaRPr>
                    </a:p>
                  </a:txBody>
                  <a:tcPr marL="12700" marR="12700" marT="12700" marB="0" anchor="ctr">
                    <a:lnT w="12700" cap="flat" cmpd="sng" algn="ctr">
                      <a:solidFill>
                        <a:schemeClr val="accent5"/>
                      </a:solidFill>
                      <a:prstDash val="solid"/>
                      <a:round/>
                      <a:headEnd type="none" w="med" len="med"/>
                      <a:tailEnd type="none" w="med" len="med"/>
                    </a:lnT>
                  </a:tcPr>
                </a:tc>
                <a:tc>
                  <a:txBody>
                    <a:bodyPr/>
                    <a:lstStyle/>
                    <a:p>
                      <a:pPr algn="ctr" fontAlgn="ctr"/>
                      <a:r>
                        <a:rPr lang="fr-FR" sz="1400" u="none" strike="noStrike" dirty="0">
                          <a:solidFill>
                            <a:schemeClr val="tx1">
                              <a:lumMod val="75000"/>
                              <a:lumOff val="25000"/>
                            </a:schemeClr>
                          </a:solidFill>
                          <a:effectLst/>
                        </a:rPr>
                        <a:t>64</a:t>
                      </a:r>
                      <a:endParaRPr lang="fr-FR" sz="1400" b="0" i="0" u="none" strike="noStrike" dirty="0">
                        <a:solidFill>
                          <a:schemeClr val="tx1">
                            <a:lumMod val="75000"/>
                            <a:lumOff val="25000"/>
                          </a:schemeClr>
                        </a:solidFill>
                        <a:effectLst/>
                        <a:latin typeface="+mn-lt"/>
                      </a:endParaRPr>
                    </a:p>
                  </a:txBody>
                  <a:tcPr marL="13864" marR="13864" marT="13864" marB="0" anchor="ctr">
                    <a:lnT w="12700" cap="flat" cmpd="sng" algn="ctr">
                      <a:solidFill>
                        <a:schemeClr val="accent5"/>
                      </a:solidFill>
                      <a:prstDash val="solid"/>
                      <a:round/>
                      <a:headEnd type="none" w="med" len="med"/>
                      <a:tailEnd type="none" w="med" len="med"/>
                    </a:lnT>
                  </a:tcPr>
                </a:tc>
                <a:tc>
                  <a:txBody>
                    <a:bodyPr/>
                    <a:lstStyle/>
                    <a:p>
                      <a:pPr algn="ctr" fontAlgn="ctr"/>
                      <a:r>
                        <a:rPr lang="fr-FR" sz="1400" b="0" i="0" u="none" strike="noStrike" dirty="0">
                          <a:solidFill>
                            <a:schemeClr val="tx1">
                              <a:lumMod val="75000"/>
                              <a:lumOff val="25000"/>
                            </a:schemeClr>
                          </a:solidFill>
                          <a:effectLst/>
                          <a:latin typeface="+mn-lt"/>
                        </a:rPr>
                        <a:t>60</a:t>
                      </a:r>
                    </a:p>
                  </a:txBody>
                  <a:tcPr marL="13864" marR="13864" marT="13864" marB="0" anchor="ctr">
                    <a:lnT w="12700" cap="flat" cmpd="sng" algn="ctr">
                      <a:solidFill>
                        <a:schemeClr val="accent5"/>
                      </a:solidFill>
                      <a:prstDash val="solid"/>
                      <a:round/>
                      <a:headEnd type="none" w="med" len="med"/>
                      <a:tailEnd type="none" w="med" len="med"/>
                    </a:lnT>
                  </a:tcPr>
                </a:tc>
                <a:tc>
                  <a:txBody>
                    <a:bodyPr/>
                    <a:lstStyle/>
                    <a:p>
                      <a:pPr algn="ctr" fontAlgn="b"/>
                      <a:r>
                        <a:rPr lang="fr-FR" sz="1400" b="0" u="none" strike="noStrike" kern="1200" dirty="0">
                          <a:solidFill>
                            <a:schemeClr val="accent2"/>
                          </a:solidFill>
                          <a:effectLst/>
                          <a:latin typeface="+mn-lt"/>
                          <a:ea typeface="+mn-ea"/>
                          <a:cs typeface="+mn-cs"/>
                        </a:rPr>
                        <a:t>-20%</a:t>
                      </a:r>
                    </a:p>
                  </a:txBody>
                  <a:tcPr marL="7620" marR="7620" marT="7620" marB="0" anchor="ctr">
                    <a:lnT w="12700" cap="flat" cmpd="sng" algn="ctr">
                      <a:solidFill>
                        <a:schemeClr val="accent5"/>
                      </a:solidFill>
                      <a:prstDash val="solid"/>
                      <a:round/>
                      <a:headEnd type="none" w="med" len="med"/>
                      <a:tailEnd type="none" w="med" len="med"/>
                    </a:lnT>
                  </a:tcPr>
                </a:tc>
                <a:extLst>
                  <a:ext uri="{0D108BD9-81ED-4DB2-BD59-A6C34878D82A}">
                    <a16:rowId xmlns:a16="http://schemas.microsoft.com/office/drawing/2014/main" val="4018608925"/>
                  </a:ext>
                </a:extLst>
              </a:tr>
              <a:tr h="439420">
                <a:tc>
                  <a:txBody>
                    <a:bodyPr/>
                    <a:lstStyle/>
                    <a:p>
                      <a:pPr algn="ctr" fontAlgn="ctr"/>
                      <a:r>
                        <a:rPr lang="fr-FR" sz="1400" b="0" u="none" strike="noStrike" dirty="0">
                          <a:solidFill>
                            <a:schemeClr val="tx1">
                              <a:lumMod val="75000"/>
                              <a:lumOff val="25000"/>
                            </a:schemeClr>
                          </a:solidFill>
                          <a:effectLst/>
                        </a:rPr>
                        <a:t>Exerce en groupe</a:t>
                      </a:r>
                      <a:endParaRPr lang="fr-FR" sz="1400" b="0" i="0" u="none" strike="noStrike" dirty="0">
                        <a:solidFill>
                          <a:schemeClr val="tx1">
                            <a:lumMod val="75000"/>
                            <a:lumOff val="25000"/>
                          </a:schemeClr>
                        </a:solidFill>
                        <a:effectLst/>
                        <a:latin typeface="+mn-lt"/>
                      </a:endParaRPr>
                    </a:p>
                  </a:txBody>
                  <a:tcPr marL="12700" marR="12700" marT="12700" marB="0" anchor="ctr"/>
                </a:tc>
                <a:tc>
                  <a:txBody>
                    <a:bodyPr/>
                    <a:lstStyle/>
                    <a:p>
                      <a:pPr algn="ctr" fontAlgn="t"/>
                      <a:r>
                        <a:rPr lang="fr-FR" sz="1400" b="0" u="none" strike="noStrike" dirty="0">
                          <a:solidFill>
                            <a:schemeClr val="tx1">
                              <a:lumMod val="75000"/>
                              <a:lumOff val="25000"/>
                            </a:schemeClr>
                          </a:solidFill>
                          <a:effectLst/>
                        </a:rPr>
                        <a:t>95</a:t>
                      </a:r>
                      <a:endParaRPr lang="fr-FR" sz="1400" b="0" i="0" u="none" strike="noStrike" dirty="0">
                        <a:solidFill>
                          <a:schemeClr val="tx1">
                            <a:lumMod val="75000"/>
                            <a:lumOff val="25000"/>
                          </a:schemeClr>
                        </a:solidFill>
                        <a:effectLst/>
                        <a:latin typeface="+mn-lt"/>
                      </a:endParaRPr>
                    </a:p>
                  </a:txBody>
                  <a:tcPr marL="12700" marR="12700" marT="12700" marB="0" anchor="ctr"/>
                </a:tc>
                <a:tc>
                  <a:txBody>
                    <a:bodyPr/>
                    <a:lstStyle/>
                    <a:p>
                      <a:pPr algn="ctr" fontAlgn="ctr"/>
                      <a:r>
                        <a:rPr lang="fr-FR" sz="1400" b="0" u="none" strike="noStrike" dirty="0">
                          <a:solidFill>
                            <a:schemeClr val="tx1">
                              <a:lumMod val="75000"/>
                              <a:lumOff val="25000"/>
                            </a:schemeClr>
                          </a:solidFill>
                          <a:effectLst/>
                        </a:rPr>
                        <a:t>72</a:t>
                      </a:r>
                      <a:endParaRPr lang="fr-FR" sz="1400" b="0" i="0" u="none" strike="noStrike" dirty="0">
                        <a:solidFill>
                          <a:schemeClr val="tx1">
                            <a:lumMod val="75000"/>
                            <a:lumOff val="25000"/>
                          </a:schemeClr>
                        </a:solidFill>
                        <a:effectLst/>
                        <a:latin typeface="+mn-lt"/>
                      </a:endParaRPr>
                    </a:p>
                  </a:txBody>
                  <a:tcPr marL="13864" marR="13864" marT="13864" marB="0" anchor="ctr"/>
                </a:tc>
                <a:tc>
                  <a:txBody>
                    <a:bodyPr/>
                    <a:lstStyle/>
                    <a:p>
                      <a:pPr algn="ctr" fontAlgn="ctr"/>
                      <a:r>
                        <a:rPr lang="fr-FR" sz="1400" b="0" i="0" u="none" strike="noStrike" dirty="0">
                          <a:solidFill>
                            <a:schemeClr val="tx1">
                              <a:lumMod val="75000"/>
                              <a:lumOff val="25000"/>
                            </a:schemeClr>
                          </a:solidFill>
                          <a:effectLst/>
                          <a:latin typeface="+mn-lt"/>
                        </a:rPr>
                        <a:t>62</a:t>
                      </a:r>
                    </a:p>
                  </a:txBody>
                  <a:tcPr marL="13864" marR="13864" marT="13864" marB="0" anchor="ctr"/>
                </a:tc>
                <a:tc>
                  <a:txBody>
                    <a:bodyPr/>
                    <a:lstStyle/>
                    <a:p>
                      <a:pPr algn="ctr" fontAlgn="b"/>
                      <a:r>
                        <a:rPr lang="fr-FR" sz="1400" b="0" u="none" strike="noStrike" kern="1200" dirty="0">
                          <a:solidFill>
                            <a:schemeClr val="accent2"/>
                          </a:solidFill>
                          <a:effectLst/>
                          <a:latin typeface="+mn-lt"/>
                          <a:ea typeface="+mn-ea"/>
                          <a:cs typeface="+mn-cs"/>
                        </a:rPr>
                        <a:t>-35%</a:t>
                      </a:r>
                    </a:p>
                  </a:txBody>
                  <a:tcPr marL="7620" marR="7620" marT="7620" marB="0" anchor="ctr"/>
                </a:tc>
                <a:extLst>
                  <a:ext uri="{0D108BD9-81ED-4DB2-BD59-A6C34878D82A}">
                    <a16:rowId xmlns:a16="http://schemas.microsoft.com/office/drawing/2014/main" val="954983993"/>
                  </a:ext>
                </a:extLst>
              </a:tr>
            </a:tbl>
          </a:graphicData>
        </a:graphic>
      </p:graphicFrame>
      <p:graphicFrame>
        <p:nvGraphicFramePr>
          <p:cNvPr id="5" name="Tableau 4">
            <a:extLst>
              <a:ext uri="{FF2B5EF4-FFF2-40B4-BE49-F238E27FC236}">
                <a16:creationId xmlns:a16="http://schemas.microsoft.com/office/drawing/2014/main" id="{5A399600-17A9-4972-8904-089001D19B7E}"/>
              </a:ext>
            </a:extLst>
          </p:cNvPr>
          <p:cNvGraphicFramePr>
            <a:graphicFrameLocks noGrp="1"/>
          </p:cNvGraphicFramePr>
          <p:nvPr/>
        </p:nvGraphicFramePr>
        <p:xfrm>
          <a:off x="433035" y="1532301"/>
          <a:ext cx="5093005" cy="4781030"/>
        </p:xfrm>
        <a:graphic>
          <a:graphicData uri="http://schemas.openxmlformats.org/drawingml/2006/table">
            <a:tbl>
              <a:tblPr firstRow="1" bandRow="1">
                <a:tableStyleId>{5FD0F851-EC5A-4D38-B0AD-8093EC10F338}</a:tableStyleId>
              </a:tblPr>
              <a:tblGrid>
                <a:gridCol w="1306313">
                  <a:extLst>
                    <a:ext uri="{9D8B030D-6E8A-4147-A177-3AD203B41FA5}">
                      <a16:colId xmlns:a16="http://schemas.microsoft.com/office/drawing/2014/main" val="20000"/>
                    </a:ext>
                  </a:extLst>
                </a:gridCol>
                <a:gridCol w="972000">
                  <a:extLst>
                    <a:ext uri="{9D8B030D-6E8A-4147-A177-3AD203B41FA5}">
                      <a16:colId xmlns:a16="http://schemas.microsoft.com/office/drawing/2014/main" val="20001"/>
                    </a:ext>
                  </a:extLst>
                </a:gridCol>
                <a:gridCol w="972000">
                  <a:extLst>
                    <a:ext uri="{9D8B030D-6E8A-4147-A177-3AD203B41FA5}">
                      <a16:colId xmlns:a16="http://schemas.microsoft.com/office/drawing/2014/main" val="20002"/>
                    </a:ext>
                  </a:extLst>
                </a:gridCol>
                <a:gridCol w="972000">
                  <a:extLst>
                    <a:ext uri="{9D8B030D-6E8A-4147-A177-3AD203B41FA5}">
                      <a16:colId xmlns:a16="http://schemas.microsoft.com/office/drawing/2014/main" val="2465151486"/>
                    </a:ext>
                  </a:extLst>
                </a:gridCol>
                <a:gridCol w="870692">
                  <a:extLst>
                    <a:ext uri="{9D8B030D-6E8A-4147-A177-3AD203B41FA5}">
                      <a16:colId xmlns:a16="http://schemas.microsoft.com/office/drawing/2014/main" val="20003"/>
                    </a:ext>
                  </a:extLst>
                </a:gridCol>
              </a:tblGrid>
              <a:tr h="683788">
                <a:tc>
                  <a:txBody>
                    <a:bodyPr/>
                    <a:lstStyle/>
                    <a:p>
                      <a:pPr algn="l" fontAlgn="ctr"/>
                      <a:r>
                        <a:rPr lang="fr-FR" sz="1400" b="1" u="sng" strike="noStrike" dirty="0">
                          <a:solidFill>
                            <a:schemeClr val="tx1">
                              <a:lumMod val="75000"/>
                              <a:lumOff val="25000"/>
                            </a:schemeClr>
                          </a:solidFill>
                          <a:effectLst/>
                        </a:rPr>
                        <a:t>Moyenne</a:t>
                      </a:r>
                      <a:r>
                        <a:rPr lang="fr-FR" sz="1400" b="1" u="none" strike="noStrike" dirty="0">
                          <a:solidFill>
                            <a:schemeClr val="tx1">
                              <a:lumMod val="75000"/>
                              <a:lumOff val="25000"/>
                            </a:schemeClr>
                          </a:solidFill>
                          <a:effectLst/>
                        </a:rPr>
                        <a:t> des délais de RDV </a:t>
                      </a:r>
                      <a:r>
                        <a:rPr lang="fr-FR" sz="1200" b="0" u="none" strike="noStrike" dirty="0">
                          <a:solidFill>
                            <a:schemeClr val="tx1">
                              <a:lumMod val="75000"/>
                              <a:lumOff val="25000"/>
                            </a:schemeClr>
                          </a:solidFill>
                          <a:effectLst/>
                        </a:rPr>
                        <a:t>en jours</a:t>
                      </a:r>
                      <a:endParaRPr lang="fr-FR" sz="1400" b="0" i="0" u="none" strike="noStrike" dirty="0">
                        <a:solidFill>
                          <a:schemeClr val="tx1">
                            <a:lumMod val="75000"/>
                            <a:lumOff val="25000"/>
                          </a:schemeClr>
                        </a:solidFill>
                        <a:effectLst/>
                        <a:latin typeface="+mn-lt"/>
                      </a:endParaRPr>
                    </a:p>
                  </a:txBody>
                  <a:tcPr marL="11450" marR="11450" marT="11450" marB="0" anchor="ctr"/>
                </a:tc>
                <a:tc>
                  <a:txBody>
                    <a:bodyPr/>
                    <a:lstStyle/>
                    <a:p>
                      <a:pPr algn="ctr" fontAlgn="ctr"/>
                      <a:r>
                        <a:rPr lang="is-IS" sz="1400" b="1" u="none" strike="noStrike" dirty="0">
                          <a:solidFill>
                            <a:schemeClr val="tx1">
                              <a:lumMod val="75000"/>
                              <a:lumOff val="25000"/>
                            </a:schemeClr>
                          </a:solidFill>
                          <a:effectLst/>
                        </a:rPr>
                        <a:t>IFOP – GPV </a:t>
                      </a:r>
                      <a:r>
                        <a:rPr lang="is-IS" sz="1400" b="1" u="none" strike="noStrike" dirty="0">
                          <a:solidFill>
                            <a:schemeClr val="accent5"/>
                          </a:solidFill>
                          <a:effectLst/>
                        </a:rPr>
                        <a:t>2017</a:t>
                      </a:r>
                      <a:endParaRPr lang="is-IS" sz="1400" b="1" i="1" u="none" strike="noStrike" dirty="0">
                        <a:solidFill>
                          <a:schemeClr val="accent5"/>
                        </a:solidFill>
                        <a:effectLst/>
                        <a:latin typeface="+mn-lt"/>
                      </a:endParaRPr>
                    </a:p>
                  </a:txBody>
                  <a:tcPr marL="12700" marR="12700" marT="12700" marB="0" anchor="ctr"/>
                </a:tc>
                <a:tc>
                  <a:txBody>
                    <a:bodyPr/>
                    <a:lstStyle/>
                    <a:p>
                      <a:pPr algn="ctr" fontAlgn="ctr"/>
                      <a:r>
                        <a:rPr lang="is-IS" sz="1400" b="1" u="none" strike="noStrike" dirty="0">
                          <a:solidFill>
                            <a:schemeClr val="tx1">
                              <a:lumMod val="75000"/>
                              <a:lumOff val="25000"/>
                            </a:schemeClr>
                          </a:solidFill>
                          <a:effectLst/>
                        </a:rPr>
                        <a:t>CSA - SNOF  </a:t>
                      </a:r>
                      <a:r>
                        <a:rPr lang="is-IS" sz="1400" b="1" u="none" strike="noStrike" dirty="0">
                          <a:solidFill>
                            <a:schemeClr val="accent5"/>
                          </a:solidFill>
                          <a:effectLst/>
                        </a:rPr>
                        <a:t>2019</a:t>
                      </a:r>
                      <a:endParaRPr lang="is-IS" sz="1400" b="1" i="1" u="none" strike="noStrike" dirty="0">
                        <a:solidFill>
                          <a:schemeClr val="accent5"/>
                        </a:solidFill>
                        <a:effectLst/>
                        <a:latin typeface="+mn-lt"/>
                      </a:endParaRPr>
                    </a:p>
                  </a:txBody>
                  <a:tcPr marL="12700" marR="12700" marT="12700" marB="0" anchor="ct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is-IS" sz="1400" b="1" u="none" strike="noStrike" dirty="0">
                          <a:solidFill>
                            <a:schemeClr val="tx1">
                              <a:lumMod val="75000"/>
                              <a:lumOff val="25000"/>
                            </a:schemeClr>
                          </a:solidFill>
                          <a:effectLst/>
                        </a:rPr>
                        <a:t>CSA - SNOF  </a:t>
                      </a:r>
                      <a:r>
                        <a:rPr lang="is-IS" sz="1400" b="1" u="none" strike="noStrike" dirty="0">
                          <a:solidFill>
                            <a:schemeClr val="accent5"/>
                          </a:solidFill>
                          <a:effectLst/>
                        </a:rPr>
                        <a:t>2020</a:t>
                      </a:r>
                      <a:endParaRPr lang="is-IS" sz="1400" b="1" i="1" u="none" strike="noStrike" dirty="0">
                        <a:solidFill>
                          <a:schemeClr val="accent5"/>
                        </a:solidFill>
                        <a:effectLst/>
                        <a:latin typeface="+mn-lt"/>
                      </a:endParaRPr>
                    </a:p>
                  </a:txBody>
                  <a:tcPr marL="12700" marR="12700" marT="12700" marB="0" anchor="ctr"/>
                </a:tc>
                <a:tc>
                  <a:txBody>
                    <a:bodyPr/>
                    <a:lstStyle/>
                    <a:p>
                      <a:pPr algn="ctr" fontAlgn="ctr"/>
                      <a:r>
                        <a:rPr lang="fr-FR" sz="1400" b="1" u="none" strike="noStrike" dirty="0">
                          <a:solidFill>
                            <a:schemeClr val="accent2"/>
                          </a:solidFill>
                          <a:effectLst/>
                        </a:rPr>
                        <a:t>Évolution </a:t>
                      </a:r>
                      <a:r>
                        <a:rPr lang="fr-FR" sz="1100" b="1" u="none" strike="noStrike" dirty="0">
                          <a:solidFill>
                            <a:schemeClr val="accent2"/>
                          </a:solidFill>
                          <a:effectLst/>
                        </a:rPr>
                        <a:t>2017 à 2020</a:t>
                      </a:r>
                      <a:endParaRPr lang="fr-FR" sz="1400" b="1" i="1" u="none" strike="noStrike" dirty="0">
                        <a:solidFill>
                          <a:schemeClr val="accent2"/>
                        </a:solidFill>
                        <a:effectLst/>
                        <a:latin typeface="+mn-lt"/>
                      </a:endParaRPr>
                    </a:p>
                  </a:txBody>
                  <a:tcPr marL="12700" marR="12700" marT="12700" marB="0" anchor="ctr"/>
                </a:tc>
                <a:extLst>
                  <a:ext uri="{0D108BD9-81ED-4DB2-BD59-A6C34878D82A}">
                    <a16:rowId xmlns:a16="http://schemas.microsoft.com/office/drawing/2014/main" val="10000"/>
                  </a:ext>
                </a:extLst>
              </a:tr>
              <a:tr h="245546">
                <a:tc>
                  <a:txBody>
                    <a:bodyPr/>
                    <a:lstStyle/>
                    <a:p>
                      <a:pPr algn="l" fontAlgn="b"/>
                      <a:r>
                        <a:rPr lang="fr-FR" sz="1300" b="0" u="none" strike="noStrike" dirty="0">
                          <a:solidFill>
                            <a:schemeClr val="tx1">
                              <a:lumMod val="75000"/>
                              <a:lumOff val="25000"/>
                            </a:schemeClr>
                          </a:solidFill>
                          <a:effectLst/>
                        </a:rPr>
                        <a:t>Île-de-France</a:t>
                      </a:r>
                      <a:endParaRPr lang="fr-FR" sz="1300" b="0" i="0" u="none" strike="noStrike" dirty="0">
                        <a:solidFill>
                          <a:schemeClr val="tx1">
                            <a:lumMod val="75000"/>
                            <a:lumOff val="25000"/>
                          </a:schemeClr>
                        </a:solidFill>
                        <a:effectLst/>
                        <a:latin typeface="+mn-lt"/>
                      </a:endParaRPr>
                    </a:p>
                  </a:txBody>
                  <a:tcPr marL="11450" marR="11450" marT="11450" marB="0" anchor="ctr"/>
                </a:tc>
                <a:tc>
                  <a:txBody>
                    <a:bodyPr/>
                    <a:lstStyle/>
                    <a:p>
                      <a:pPr algn="ctr" fontAlgn="b"/>
                      <a:r>
                        <a:rPr lang="fr-FR" sz="1300" b="0" u="none" strike="noStrike" dirty="0">
                          <a:solidFill>
                            <a:schemeClr val="tx1">
                              <a:lumMod val="75000"/>
                              <a:lumOff val="25000"/>
                            </a:schemeClr>
                          </a:solidFill>
                          <a:effectLst/>
                        </a:rPr>
                        <a:t>46</a:t>
                      </a:r>
                      <a:endParaRPr lang="fr-FR" sz="1300" b="0" i="0" u="none" strike="noStrike" dirty="0">
                        <a:solidFill>
                          <a:schemeClr val="tx1">
                            <a:lumMod val="75000"/>
                            <a:lumOff val="25000"/>
                          </a:schemeClr>
                        </a:solidFill>
                        <a:effectLst/>
                        <a:latin typeface="+mj-lt"/>
                      </a:endParaRPr>
                    </a:p>
                  </a:txBody>
                  <a:tcPr marL="11450" marR="11450" marT="11450" marB="0" anchor="ctr"/>
                </a:tc>
                <a:tc>
                  <a:txBody>
                    <a:bodyPr/>
                    <a:lstStyle/>
                    <a:p>
                      <a:pPr algn="ctr" fontAlgn="b"/>
                      <a:r>
                        <a:rPr lang="fr-FR" sz="1300" u="none" strike="noStrike" dirty="0">
                          <a:solidFill>
                            <a:schemeClr val="tx1">
                              <a:lumMod val="75000"/>
                              <a:lumOff val="25000"/>
                            </a:schemeClr>
                          </a:solidFill>
                          <a:effectLst/>
                        </a:rPr>
                        <a:t>46</a:t>
                      </a:r>
                      <a:endParaRPr lang="fr-FR" sz="13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300" u="none" strike="noStrike" kern="1200" dirty="0">
                          <a:solidFill>
                            <a:schemeClr val="tx1">
                              <a:lumMod val="75000"/>
                              <a:lumOff val="25000"/>
                            </a:schemeClr>
                          </a:solidFill>
                          <a:effectLst/>
                          <a:latin typeface="+mn-lt"/>
                          <a:ea typeface="+mn-ea"/>
                          <a:cs typeface="+mn-cs"/>
                        </a:rPr>
                        <a:t>39</a:t>
                      </a:r>
                    </a:p>
                  </a:txBody>
                  <a:tcPr marL="7620" marR="7620" marT="7620" marB="0" anchor="ctr"/>
                </a:tc>
                <a:tc>
                  <a:txBody>
                    <a:bodyPr/>
                    <a:lstStyle/>
                    <a:p>
                      <a:pPr algn="ctr" fontAlgn="b"/>
                      <a:r>
                        <a:rPr lang="fr-FR" sz="1300" b="0" u="none" strike="noStrike" kern="1200" dirty="0">
                          <a:solidFill>
                            <a:schemeClr val="accent2"/>
                          </a:solidFill>
                          <a:effectLst/>
                          <a:latin typeface="+mn-lt"/>
                          <a:ea typeface="+mn-ea"/>
                          <a:cs typeface="+mn-cs"/>
                        </a:rPr>
                        <a:t>-15%</a:t>
                      </a:r>
                    </a:p>
                  </a:txBody>
                  <a:tcPr marL="7620" marR="7620" marT="7620" marB="0" anchor="ctr"/>
                </a:tc>
                <a:extLst>
                  <a:ext uri="{0D108BD9-81ED-4DB2-BD59-A6C34878D82A}">
                    <a16:rowId xmlns:a16="http://schemas.microsoft.com/office/drawing/2014/main" val="10001"/>
                  </a:ext>
                </a:extLst>
              </a:tr>
              <a:tr h="245546">
                <a:tc>
                  <a:txBody>
                    <a:bodyPr/>
                    <a:lstStyle/>
                    <a:p>
                      <a:pPr algn="l" fontAlgn="b"/>
                      <a:r>
                        <a:rPr lang="fr-FR" sz="1300" b="0" u="none" strike="noStrike" dirty="0">
                          <a:solidFill>
                            <a:schemeClr val="tx1">
                              <a:lumMod val="75000"/>
                              <a:lumOff val="25000"/>
                            </a:schemeClr>
                          </a:solidFill>
                          <a:effectLst/>
                        </a:rPr>
                        <a:t>Centre-Val de Loire</a:t>
                      </a:r>
                      <a:endParaRPr lang="fr-FR" sz="1300" b="0" i="0" u="none" strike="noStrike" dirty="0">
                        <a:solidFill>
                          <a:schemeClr val="tx1">
                            <a:lumMod val="75000"/>
                            <a:lumOff val="25000"/>
                          </a:schemeClr>
                        </a:solidFill>
                        <a:effectLst/>
                        <a:latin typeface="+mn-lt"/>
                      </a:endParaRPr>
                    </a:p>
                  </a:txBody>
                  <a:tcPr marL="11450" marR="11450" marT="11450" marB="0" anchor="ctr"/>
                </a:tc>
                <a:tc>
                  <a:txBody>
                    <a:bodyPr/>
                    <a:lstStyle/>
                    <a:p>
                      <a:pPr algn="ctr" fontAlgn="b"/>
                      <a:r>
                        <a:rPr lang="fr-FR" sz="1300" b="0" u="none" strike="noStrike" dirty="0">
                          <a:solidFill>
                            <a:schemeClr val="tx1">
                              <a:lumMod val="75000"/>
                              <a:lumOff val="25000"/>
                            </a:schemeClr>
                          </a:solidFill>
                          <a:effectLst/>
                        </a:rPr>
                        <a:t>144</a:t>
                      </a:r>
                      <a:endParaRPr lang="fr-FR" sz="1300" b="0" i="0" u="none" strike="noStrike" dirty="0">
                        <a:solidFill>
                          <a:schemeClr val="tx1">
                            <a:lumMod val="75000"/>
                            <a:lumOff val="25000"/>
                          </a:schemeClr>
                        </a:solidFill>
                        <a:effectLst/>
                        <a:latin typeface="+mn-lt"/>
                      </a:endParaRPr>
                    </a:p>
                  </a:txBody>
                  <a:tcPr marL="11450" marR="11450" marT="11450" marB="0" anchor="ctr"/>
                </a:tc>
                <a:tc>
                  <a:txBody>
                    <a:bodyPr/>
                    <a:lstStyle/>
                    <a:p>
                      <a:pPr algn="ctr" fontAlgn="b"/>
                      <a:r>
                        <a:rPr lang="fr-FR" sz="1300" b="0" u="none" strike="noStrike" dirty="0">
                          <a:solidFill>
                            <a:schemeClr val="tx1">
                              <a:lumMod val="75000"/>
                              <a:lumOff val="25000"/>
                            </a:schemeClr>
                          </a:solidFill>
                          <a:effectLst/>
                        </a:rPr>
                        <a:t>109</a:t>
                      </a:r>
                      <a:endParaRPr lang="fr-FR" sz="13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300" u="none" strike="noStrike" kern="1200" dirty="0">
                          <a:solidFill>
                            <a:schemeClr val="tx1">
                              <a:lumMod val="75000"/>
                              <a:lumOff val="25000"/>
                            </a:schemeClr>
                          </a:solidFill>
                          <a:effectLst/>
                          <a:latin typeface="+mn-lt"/>
                          <a:ea typeface="+mn-ea"/>
                          <a:cs typeface="+mn-cs"/>
                        </a:rPr>
                        <a:t>68</a:t>
                      </a:r>
                    </a:p>
                  </a:txBody>
                  <a:tcPr marL="7620" marR="7620" marT="7620" marB="0" anchor="ctr"/>
                </a:tc>
                <a:tc>
                  <a:txBody>
                    <a:bodyPr/>
                    <a:lstStyle/>
                    <a:p>
                      <a:pPr algn="ctr" fontAlgn="b"/>
                      <a:r>
                        <a:rPr lang="fr-FR" sz="1300" b="0" u="none" strike="noStrike" kern="1200" dirty="0">
                          <a:solidFill>
                            <a:schemeClr val="accent2"/>
                          </a:solidFill>
                          <a:effectLst/>
                          <a:latin typeface="+mn-lt"/>
                          <a:ea typeface="+mn-ea"/>
                          <a:cs typeface="+mn-cs"/>
                        </a:rPr>
                        <a:t>-53%</a:t>
                      </a:r>
                    </a:p>
                  </a:txBody>
                  <a:tcPr marL="7620" marR="7620" marT="7620" marB="0" anchor="ctr"/>
                </a:tc>
                <a:extLst>
                  <a:ext uri="{0D108BD9-81ED-4DB2-BD59-A6C34878D82A}">
                    <a16:rowId xmlns:a16="http://schemas.microsoft.com/office/drawing/2014/main" val="10002"/>
                  </a:ext>
                </a:extLst>
              </a:tr>
              <a:tr h="460167">
                <a:tc>
                  <a:txBody>
                    <a:bodyPr/>
                    <a:lstStyle/>
                    <a:p>
                      <a:pPr algn="l" fontAlgn="b"/>
                      <a:r>
                        <a:rPr lang="fr-FR" sz="1300" b="0" u="none" strike="noStrike" dirty="0">
                          <a:solidFill>
                            <a:schemeClr val="tx1">
                              <a:lumMod val="75000"/>
                              <a:lumOff val="25000"/>
                            </a:schemeClr>
                          </a:solidFill>
                          <a:effectLst/>
                        </a:rPr>
                        <a:t>Bourgogne-Franche-Comté</a:t>
                      </a:r>
                      <a:endParaRPr lang="fr-FR" sz="1300" b="0" i="0" u="none" strike="noStrike" dirty="0">
                        <a:solidFill>
                          <a:schemeClr val="tx1">
                            <a:lumMod val="75000"/>
                            <a:lumOff val="25000"/>
                          </a:schemeClr>
                        </a:solidFill>
                        <a:effectLst/>
                        <a:latin typeface="+mn-lt"/>
                      </a:endParaRPr>
                    </a:p>
                  </a:txBody>
                  <a:tcPr marL="11450" marR="11450" marT="11450" marB="0" anchor="ctr"/>
                </a:tc>
                <a:tc>
                  <a:txBody>
                    <a:bodyPr/>
                    <a:lstStyle/>
                    <a:p>
                      <a:pPr algn="ctr" fontAlgn="b"/>
                      <a:r>
                        <a:rPr lang="is-IS" sz="1300" b="0" u="none" strike="noStrike" dirty="0">
                          <a:solidFill>
                            <a:schemeClr val="tx1">
                              <a:lumMod val="75000"/>
                              <a:lumOff val="25000"/>
                            </a:schemeClr>
                          </a:solidFill>
                          <a:effectLst/>
                        </a:rPr>
                        <a:t>112</a:t>
                      </a:r>
                      <a:endParaRPr lang="is-IS" sz="1300" b="0" i="0" u="none" strike="noStrike" dirty="0">
                        <a:solidFill>
                          <a:schemeClr val="tx1">
                            <a:lumMod val="75000"/>
                            <a:lumOff val="25000"/>
                          </a:schemeClr>
                        </a:solidFill>
                        <a:effectLst/>
                        <a:latin typeface="+mn-lt"/>
                      </a:endParaRPr>
                    </a:p>
                  </a:txBody>
                  <a:tcPr marL="11450" marR="11450" marT="11450" marB="0" anchor="ctr"/>
                </a:tc>
                <a:tc>
                  <a:txBody>
                    <a:bodyPr/>
                    <a:lstStyle/>
                    <a:p>
                      <a:pPr algn="ctr" fontAlgn="b"/>
                      <a:r>
                        <a:rPr lang="fr-FR" sz="1300" u="none" strike="noStrike" dirty="0">
                          <a:solidFill>
                            <a:schemeClr val="tx1">
                              <a:lumMod val="75000"/>
                              <a:lumOff val="25000"/>
                            </a:schemeClr>
                          </a:solidFill>
                          <a:effectLst/>
                        </a:rPr>
                        <a:t>79</a:t>
                      </a:r>
                      <a:endParaRPr lang="fr-FR" sz="13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300" u="none" strike="noStrike" kern="1200" dirty="0">
                          <a:solidFill>
                            <a:schemeClr val="tx1">
                              <a:lumMod val="75000"/>
                              <a:lumOff val="25000"/>
                            </a:schemeClr>
                          </a:solidFill>
                          <a:effectLst/>
                          <a:latin typeface="+mn-lt"/>
                          <a:ea typeface="+mn-ea"/>
                          <a:cs typeface="+mn-cs"/>
                        </a:rPr>
                        <a:t>94</a:t>
                      </a:r>
                    </a:p>
                  </a:txBody>
                  <a:tcPr marL="7620" marR="7620" marT="7620" marB="0" anchor="ctr"/>
                </a:tc>
                <a:tc>
                  <a:txBody>
                    <a:bodyPr/>
                    <a:lstStyle/>
                    <a:p>
                      <a:pPr algn="ctr" fontAlgn="b"/>
                      <a:r>
                        <a:rPr lang="fr-FR" sz="1300" b="0" u="none" strike="noStrike" kern="1200" dirty="0">
                          <a:solidFill>
                            <a:schemeClr val="accent2"/>
                          </a:solidFill>
                          <a:effectLst/>
                          <a:latin typeface="+mn-lt"/>
                          <a:ea typeface="+mn-ea"/>
                          <a:cs typeface="+mn-cs"/>
                        </a:rPr>
                        <a:t>-16%</a:t>
                      </a:r>
                    </a:p>
                  </a:txBody>
                  <a:tcPr marL="7620" marR="7620" marT="7620" marB="0" anchor="ctr"/>
                </a:tc>
                <a:extLst>
                  <a:ext uri="{0D108BD9-81ED-4DB2-BD59-A6C34878D82A}">
                    <a16:rowId xmlns:a16="http://schemas.microsoft.com/office/drawing/2014/main" val="10003"/>
                  </a:ext>
                </a:extLst>
              </a:tr>
              <a:tr h="236545">
                <a:tc>
                  <a:txBody>
                    <a:bodyPr/>
                    <a:lstStyle/>
                    <a:p>
                      <a:pPr algn="l" fontAlgn="b"/>
                      <a:r>
                        <a:rPr lang="fr-FR" sz="1300" b="0" u="none" strike="noStrike" dirty="0">
                          <a:solidFill>
                            <a:schemeClr val="tx1">
                              <a:lumMod val="75000"/>
                              <a:lumOff val="25000"/>
                            </a:schemeClr>
                          </a:solidFill>
                          <a:effectLst/>
                        </a:rPr>
                        <a:t>Normandie</a:t>
                      </a:r>
                      <a:endParaRPr lang="fr-FR" sz="1300" b="0" i="0" u="none" strike="noStrike" dirty="0">
                        <a:solidFill>
                          <a:schemeClr val="tx1">
                            <a:lumMod val="75000"/>
                            <a:lumOff val="25000"/>
                          </a:schemeClr>
                        </a:solidFill>
                        <a:effectLst/>
                        <a:latin typeface="+mn-lt"/>
                      </a:endParaRPr>
                    </a:p>
                  </a:txBody>
                  <a:tcPr marL="11450" marR="11450" marT="11450" marB="0" anchor="ctr"/>
                </a:tc>
                <a:tc>
                  <a:txBody>
                    <a:bodyPr/>
                    <a:lstStyle/>
                    <a:p>
                      <a:pPr algn="ctr" fontAlgn="b"/>
                      <a:r>
                        <a:rPr lang="fr-FR" sz="1300" b="0" u="none" strike="noStrike" dirty="0">
                          <a:solidFill>
                            <a:schemeClr val="tx1">
                              <a:lumMod val="75000"/>
                              <a:lumOff val="25000"/>
                            </a:schemeClr>
                          </a:solidFill>
                          <a:effectLst/>
                        </a:rPr>
                        <a:t>146</a:t>
                      </a:r>
                      <a:endParaRPr lang="fr-FR" sz="1300" b="0" i="0" u="none" strike="noStrike" dirty="0">
                        <a:solidFill>
                          <a:schemeClr val="tx1">
                            <a:lumMod val="75000"/>
                            <a:lumOff val="25000"/>
                          </a:schemeClr>
                        </a:solidFill>
                        <a:effectLst/>
                        <a:latin typeface="+mn-lt"/>
                      </a:endParaRPr>
                    </a:p>
                  </a:txBody>
                  <a:tcPr marL="11450" marR="11450" marT="11450" marB="0" anchor="ctr"/>
                </a:tc>
                <a:tc>
                  <a:txBody>
                    <a:bodyPr/>
                    <a:lstStyle/>
                    <a:p>
                      <a:pPr algn="ctr" fontAlgn="b"/>
                      <a:r>
                        <a:rPr lang="fr-FR" sz="1300" u="none" strike="noStrike" dirty="0">
                          <a:solidFill>
                            <a:schemeClr val="tx1">
                              <a:lumMod val="75000"/>
                              <a:lumOff val="25000"/>
                            </a:schemeClr>
                          </a:solidFill>
                          <a:effectLst/>
                        </a:rPr>
                        <a:t>144</a:t>
                      </a:r>
                      <a:endParaRPr lang="fr-FR" sz="13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300" u="none" strike="noStrike" kern="1200" dirty="0">
                          <a:solidFill>
                            <a:schemeClr val="tx1">
                              <a:lumMod val="75000"/>
                              <a:lumOff val="25000"/>
                            </a:schemeClr>
                          </a:solidFill>
                          <a:effectLst/>
                          <a:latin typeface="+mn-lt"/>
                          <a:ea typeface="+mn-ea"/>
                          <a:cs typeface="+mn-cs"/>
                        </a:rPr>
                        <a:t>103</a:t>
                      </a:r>
                    </a:p>
                  </a:txBody>
                  <a:tcPr marL="7620" marR="7620" marT="7620" marB="0" anchor="ctr"/>
                </a:tc>
                <a:tc>
                  <a:txBody>
                    <a:bodyPr/>
                    <a:lstStyle/>
                    <a:p>
                      <a:pPr algn="ctr" fontAlgn="b"/>
                      <a:r>
                        <a:rPr lang="fr-FR" sz="1300" b="0" u="none" strike="noStrike" kern="1200" dirty="0">
                          <a:solidFill>
                            <a:schemeClr val="accent2"/>
                          </a:solidFill>
                          <a:effectLst/>
                          <a:latin typeface="+mn-lt"/>
                          <a:ea typeface="+mn-ea"/>
                          <a:cs typeface="+mn-cs"/>
                        </a:rPr>
                        <a:t>-29%</a:t>
                      </a:r>
                    </a:p>
                  </a:txBody>
                  <a:tcPr marL="7620" marR="7620" marT="7620" marB="0" anchor="ctr"/>
                </a:tc>
                <a:extLst>
                  <a:ext uri="{0D108BD9-81ED-4DB2-BD59-A6C34878D82A}">
                    <a16:rowId xmlns:a16="http://schemas.microsoft.com/office/drawing/2014/main" val="10004"/>
                  </a:ext>
                </a:extLst>
              </a:tr>
              <a:tr h="236545">
                <a:tc>
                  <a:txBody>
                    <a:bodyPr/>
                    <a:lstStyle/>
                    <a:p>
                      <a:pPr algn="l" fontAlgn="b"/>
                      <a:r>
                        <a:rPr lang="fr-FR" sz="1300" b="0" u="none" strike="noStrike" dirty="0">
                          <a:solidFill>
                            <a:schemeClr val="tx1">
                              <a:lumMod val="75000"/>
                              <a:lumOff val="25000"/>
                            </a:schemeClr>
                          </a:solidFill>
                          <a:effectLst/>
                        </a:rPr>
                        <a:t>Hauts-de-France</a:t>
                      </a:r>
                      <a:endParaRPr lang="fr-FR" sz="1300" b="0" i="0" u="none" strike="noStrike" dirty="0">
                        <a:solidFill>
                          <a:schemeClr val="tx1">
                            <a:lumMod val="75000"/>
                            <a:lumOff val="25000"/>
                          </a:schemeClr>
                        </a:solidFill>
                        <a:effectLst/>
                        <a:latin typeface="+mn-lt"/>
                      </a:endParaRPr>
                    </a:p>
                  </a:txBody>
                  <a:tcPr marL="11450" marR="11450" marT="11450" marB="0" anchor="ctr"/>
                </a:tc>
                <a:tc>
                  <a:txBody>
                    <a:bodyPr/>
                    <a:lstStyle/>
                    <a:p>
                      <a:pPr algn="ctr" fontAlgn="b"/>
                      <a:r>
                        <a:rPr lang="is-IS" sz="1300" b="0" u="none" strike="noStrike" dirty="0">
                          <a:solidFill>
                            <a:schemeClr val="tx1">
                              <a:lumMod val="75000"/>
                              <a:lumOff val="25000"/>
                            </a:schemeClr>
                          </a:solidFill>
                          <a:effectLst/>
                        </a:rPr>
                        <a:t>108</a:t>
                      </a:r>
                      <a:endParaRPr lang="is-IS" sz="1300" b="0" i="0" u="none" strike="noStrike" dirty="0">
                        <a:solidFill>
                          <a:schemeClr val="tx1">
                            <a:lumMod val="75000"/>
                            <a:lumOff val="25000"/>
                          </a:schemeClr>
                        </a:solidFill>
                        <a:effectLst/>
                        <a:latin typeface="+mn-lt"/>
                      </a:endParaRPr>
                    </a:p>
                  </a:txBody>
                  <a:tcPr marL="11450" marR="11450" marT="11450" marB="0" anchor="ctr"/>
                </a:tc>
                <a:tc>
                  <a:txBody>
                    <a:bodyPr/>
                    <a:lstStyle/>
                    <a:p>
                      <a:pPr algn="ctr" fontAlgn="b"/>
                      <a:r>
                        <a:rPr lang="fr-FR" sz="1300" u="none" strike="noStrike" dirty="0">
                          <a:solidFill>
                            <a:schemeClr val="tx1">
                              <a:lumMod val="75000"/>
                              <a:lumOff val="25000"/>
                            </a:schemeClr>
                          </a:solidFill>
                          <a:effectLst/>
                        </a:rPr>
                        <a:t>75</a:t>
                      </a:r>
                      <a:endParaRPr lang="fr-FR" sz="13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300" u="none" strike="noStrike" kern="1200" dirty="0">
                          <a:solidFill>
                            <a:schemeClr val="tx1">
                              <a:lumMod val="75000"/>
                              <a:lumOff val="25000"/>
                            </a:schemeClr>
                          </a:solidFill>
                          <a:effectLst/>
                          <a:latin typeface="+mn-lt"/>
                          <a:ea typeface="+mn-ea"/>
                          <a:cs typeface="+mn-cs"/>
                        </a:rPr>
                        <a:t>66</a:t>
                      </a:r>
                    </a:p>
                  </a:txBody>
                  <a:tcPr marL="7620" marR="7620" marT="7620" marB="0" anchor="ctr"/>
                </a:tc>
                <a:tc>
                  <a:txBody>
                    <a:bodyPr/>
                    <a:lstStyle/>
                    <a:p>
                      <a:pPr algn="ctr" fontAlgn="b"/>
                      <a:r>
                        <a:rPr lang="fr-FR" sz="1300" b="0" u="none" strike="noStrike" kern="1200" dirty="0">
                          <a:solidFill>
                            <a:schemeClr val="accent2"/>
                          </a:solidFill>
                          <a:effectLst/>
                          <a:latin typeface="+mn-lt"/>
                          <a:ea typeface="+mn-ea"/>
                          <a:cs typeface="+mn-cs"/>
                        </a:rPr>
                        <a:t>-39%</a:t>
                      </a:r>
                    </a:p>
                  </a:txBody>
                  <a:tcPr marL="7620" marR="7620" marT="7620" marB="0" anchor="ctr"/>
                </a:tc>
                <a:extLst>
                  <a:ext uri="{0D108BD9-81ED-4DB2-BD59-A6C34878D82A}">
                    <a16:rowId xmlns:a16="http://schemas.microsoft.com/office/drawing/2014/main" val="10005"/>
                  </a:ext>
                </a:extLst>
              </a:tr>
              <a:tr h="236545">
                <a:tc>
                  <a:txBody>
                    <a:bodyPr/>
                    <a:lstStyle/>
                    <a:p>
                      <a:pPr algn="l" fontAlgn="b"/>
                      <a:r>
                        <a:rPr lang="fr-FR" sz="1300" b="0" u="none" strike="noStrike" dirty="0">
                          <a:solidFill>
                            <a:schemeClr val="tx1">
                              <a:lumMod val="75000"/>
                              <a:lumOff val="25000"/>
                            </a:schemeClr>
                          </a:solidFill>
                          <a:effectLst/>
                        </a:rPr>
                        <a:t>Grand Est</a:t>
                      </a:r>
                      <a:endParaRPr lang="fr-FR" sz="1300" b="0" i="0" u="none" strike="noStrike" dirty="0">
                        <a:solidFill>
                          <a:schemeClr val="tx1">
                            <a:lumMod val="75000"/>
                            <a:lumOff val="25000"/>
                          </a:schemeClr>
                        </a:solidFill>
                        <a:effectLst/>
                        <a:latin typeface="+mn-lt"/>
                      </a:endParaRPr>
                    </a:p>
                  </a:txBody>
                  <a:tcPr marL="11450" marR="11450" marT="11450" marB="0" anchor="ctr"/>
                </a:tc>
                <a:tc>
                  <a:txBody>
                    <a:bodyPr/>
                    <a:lstStyle/>
                    <a:p>
                      <a:pPr algn="ctr" fontAlgn="b"/>
                      <a:r>
                        <a:rPr lang="is-IS" sz="1300" b="0" u="none" strike="noStrike" dirty="0">
                          <a:solidFill>
                            <a:schemeClr val="tx1">
                              <a:lumMod val="75000"/>
                              <a:lumOff val="25000"/>
                            </a:schemeClr>
                          </a:solidFill>
                          <a:effectLst/>
                        </a:rPr>
                        <a:t>132</a:t>
                      </a:r>
                      <a:endParaRPr lang="is-IS" sz="1300" b="0" i="0" u="none" strike="noStrike" dirty="0">
                        <a:solidFill>
                          <a:schemeClr val="tx1">
                            <a:lumMod val="75000"/>
                            <a:lumOff val="25000"/>
                          </a:schemeClr>
                        </a:solidFill>
                        <a:effectLst/>
                        <a:latin typeface="+mn-lt"/>
                      </a:endParaRPr>
                    </a:p>
                  </a:txBody>
                  <a:tcPr marL="11450" marR="11450" marT="11450" marB="0" anchor="ctr"/>
                </a:tc>
                <a:tc>
                  <a:txBody>
                    <a:bodyPr/>
                    <a:lstStyle/>
                    <a:p>
                      <a:pPr algn="ctr" fontAlgn="b"/>
                      <a:r>
                        <a:rPr lang="fr-FR" sz="1300" b="0" u="none" strike="noStrike" dirty="0">
                          <a:solidFill>
                            <a:schemeClr val="tx1">
                              <a:lumMod val="75000"/>
                              <a:lumOff val="25000"/>
                            </a:schemeClr>
                          </a:solidFill>
                          <a:effectLst/>
                        </a:rPr>
                        <a:t>68</a:t>
                      </a:r>
                      <a:endParaRPr lang="fr-FR" sz="13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300" u="none" strike="noStrike" kern="1200" dirty="0">
                          <a:solidFill>
                            <a:schemeClr val="tx1">
                              <a:lumMod val="75000"/>
                              <a:lumOff val="25000"/>
                            </a:schemeClr>
                          </a:solidFill>
                          <a:effectLst/>
                          <a:latin typeface="+mn-lt"/>
                          <a:ea typeface="+mn-ea"/>
                          <a:cs typeface="+mn-cs"/>
                        </a:rPr>
                        <a:t>72</a:t>
                      </a:r>
                    </a:p>
                  </a:txBody>
                  <a:tcPr marL="7620" marR="7620" marT="7620" marB="0" anchor="ctr"/>
                </a:tc>
                <a:tc>
                  <a:txBody>
                    <a:bodyPr/>
                    <a:lstStyle/>
                    <a:p>
                      <a:pPr algn="ctr" fontAlgn="b"/>
                      <a:r>
                        <a:rPr lang="fr-FR" sz="1300" b="0" u="none" strike="noStrike" kern="1200" dirty="0">
                          <a:solidFill>
                            <a:schemeClr val="accent2"/>
                          </a:solidFill>
                          <a:effectLst/>
                          <a:latin typeface="+mn-lt"/>
                          <a:ea typeface="+mn-ea"/>
                          <a:cs typeface="+mn-cs"/>
                        </a:rPr>
                        <a:t>-45%</a:t>
                      </a:r>
                    </a:p>
                  </a:txBody>
                  <a:tcPr marL="7620" marR="7620" marT="7620" marB="0" anchor="ctr"/>
                </a:tc>
                <a:extLst>
                  <a:ext uri="{0D108BD9-81ED-4DB2-BD59-A6C34878D82A}">
                    <a16:rowId xmlns:a16="http://schemas.microsoft.com/office/drawing/2014/main" val="10006"/>
                  </a:ext>
                </a:extLst>
              </a:tr>
              <a:tr h="236545">
                <a:tc>
                  <a:txBody>
                    <a:bodyPr/>
                    <a:lstStyle/>
                    <a:p>
                      <a:pPr algn="l" fontAlgn="b"/>
                      <a:r>
                        <a:rPr lang="fr-FR" sz="1300" b="0" u="none" strike="noStrike" dirty="0">
                          <a:solidFill>
                            <a:schemeClr val="tx1">
                              <a:lumMod val="75000"/>
                              <a:lumOff val="25000"/>
                            </a:schemeClr>
                          </a:solidFill>
                          <a:effectLst/>
                        </a:rPr>
                        <a:t>Pays de la Loire</a:t>
                      </a:r>
                      <a:endParaRPr lang="fr-FR" sz="1300" b="0" i="0" u="none" strike="noStrike" dirty="0">
                        <a:solidFill>
                          <a:schemeClr val="tx1">
                            <a:lumMod val="75000"/>
                            <a:lumOff val="25000"/>
                          </a:schemeClr>
                        </a:solidFill>
                        <a:effectLst/>
                        <a:latin typeface="+mn-lt"/>
                      </a:endParaRPr>
                    </a:p>
                  </a:txBody>
                  <a:tcPr marL="11450" marR="11450" marT="11450" marB="0" anchor="ctr"/>
                </a:tc>
                <a:tc>
                  <a:txBody>
                    <a:bodyPr/>
                    <a:lstStyle/>
                    <a:p>
                      <a:pPr algn="ctr" fontAlgn="b"/>
                      <a:r>
                        <a:rPr lang="fr-FR" sz="1300" b="0" u="none" strike="noStrike" dirty="0">
                          <a:solidFill>
                            <a:schemeClr val="tx1">
                              <a:lumMod val="75000"/>
                              <a:lumOff val="25000"/>
                            </a:schemeClr>
                          </a:solidFill>
                          <a:effectLst/>
                        </a:rPr>
                        <a:t>95</a:t>
                      </a:r>
                      <a:endParaRPr lang="fr-FR" sz="1300" b="0" i="0" u="none" strike="noStrike" dirty="0">
                        <a:solidFill>
                          <a:schemeClr val="tx1">
                            <a:lumMod val="75000"/>
                            <a:lumOff val="25000"/>
                          </a:schemeClr>
                        </a:solidFill>
                        <a:effectLst/>
                        <a:latin typeface="+mn-lt"/>
                      </a:endParaRPr>
                    </a:p>
                  </a:txBody>
                  <a:tcPr marL="11450" marR="11450" marT="11450" marB="0" anchor="ctr"/>
                </a:tc>
                <a:tc>
                  <a:txBody>
                    <a:bodyPr/>
                    <a:lstStyle/>
                    <a:p>
                      <a:pPr algn="ctr" fontAlgn="b"/>
                      <a:r>
                        <a:rPr lang="fr-FR" sz="1300" b="0" u="none" strike="noStrike" dirty="0">
                          <a:solidFill>
                            <a:schemeClr val="tx1">
                              <a:lumMod val="75000"/>
                              <a:lumOff val="25000"/>
                            </a:schemeClr>
                          </a:solidFill>
                          <a:effectLst/>
                        </a:rPr>
                        <a:t>81</a:t>
                      </a:r>
                      <a:endParaRPr lang="fr-FR" sz="13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300" u="none" strike="noStrike" kern="1200" dirty="0">
                          <a:solidFill>
                            <a:schemeClr val="tx1">
                              <a:lumMod val="75000"/>
                              <a:lumOff val="25000"/>
                            </a:schemeClr>
                          </a:solidFill>
                          <a:effectLst/>
                          <a:latin typeface="+mn-lt"/>
                          <a:ea typeface="+mn-ea"/>
                          <a:cs typeface="+mn-cs"/>
                        </a:rPr>
                        <a:t>71</a:t>
                      </a:r>
                    </a:p>
                  </a:txBody>
                  <a:tcPr marL="7620" marR="7620" marT="7620" marB="0" anchor="ctr"/>
                </a:tc>
                <a:tc>
                  <a:txBody>
                    <a:bodyPr/>
                    <a:lstStyle/>
                    <a:p>
                      <a:pPr algn="ctr" fontAlgn="b"/>
                      <a:r>
                        <a:rPr lang="fr-FR" sz="1300" b="0" u="none" strike="noStrike" kern="1200" dirty="0">
                          <a:solidFill>
                            <a:schemeClr val="accent2"/>
                          </a:solidFill>
                          <a:effectLst/>
                          <a:latin typeface="+mn-lt"/>
                          <a:ea typeface="+mn-ea"/>
                          <a:cs typeface="+mn-cs"/>
                        </a:rPr>
                        <a:t>-25%</a:t>
                      </a:r>
                    </a:p>
                  </a:txBody>
                  <a:tcPr marL="7620" marR="7620" marT="7620" marB="0" anchor="ctr"/>
                </a:tc>
                <a:extLst>
                  <a:ext uri="{0D108BD9-81ED-4DB2-BD59-A6C34878D82A}">
                    <a16:rowId xmlns:a16="http://schemas.microsoft.com/office/drawing/2014/main" val="10007"/>
                  </a:ext>
                </a:extLst>
              </a:tr>
              <a:tr h="236545">
                <a:tc>
                  <a:txBody>
                    <a:bodyPr/>
                    <a:lstStyle/>
                    <a:p>
                      <a:pPr algn="l" fontAlgn="b"/>
                      <a:r>
                        <a:rPr lang="fr-FR" sz="1300" b="0" u="none" strike="noStrike" dirty="0">
                          <a:solidFill>
                            <a:schemeClr val="tx1">
                              <a:lumMod val="75000"/>
                              <a:lumOff val="25000"/>
                            </a:schemeClr>
                          </a:solidFill>
                          <a:effectLst/>
                        </a:rPr>
                        <a:t>Bretagne</a:t>
                      </a:r>
                      <a:endParaRPr lang="fr-FR" sz="1300" b="0" i="0" u="none" strike="noStrike" dirty="0">
                        <a:solidFill>
                          <a:schemeClr val="tx1">
                            <a:lumMod val="75000"/>
                            <a:lumOff val="25000"/>
                          </a:schemeClr>
                        </a:solidFill>
                        <a:effectLst/>
                        <a:latin typeface="+mn-lt"/>
                      </a:endParaRPr>
                    </a:p>
                  </a:txBody>
                  <a:tcPr marL="11450" marR="11450" marT="11450" marB="0" anchor="ctr"/>
                </a:tc>
                <a:tc>
                  <a:txBody>
                    <a:bodyPr/>
                    <a:lstStyle/>
                    <a:p>
                      <a:pPr algn="ctr" fontAlgn="b"/>
                      <a:r>
                        <a:rPr lang="fr-FR" sz="1300" b="0" u="none" strike="noStrike" dirty="0">
                          <a:solidFill>
                            <a:schemeClr val="tx1">
                              <a:lumMod val="75000"/>
                              <a:lumOff val="25000"/>
                            </a:schemeClr>
                          </a:solidFill>
                          <a:effectLst/>
                        </a:rPr>
                        <a:t>156</a:t>
                      </a:r>
                      <a:endParaRPr lang="fr-FR" sz="1300" b="0" i="0" u="none" strike="noStrike" dirty="0">
                        <a:solidFill>
                          <a:schemeClr val="tx1">
                            <a:lumMod val="75000"/>
                            <a:lumOff val="25000"/>
                          </a:schemeClr>
                        </a:solidFill>
                        <a:effectLst/>
                        <a:latin typeface="+mn-lt"/>
                      </a:endParaRPr>
                    </a:p>
                  </a:txBody>
                  <a:tcPr marL="11450" marR="11450" marT="11450" marB="0" anchor="ctr"/>
                </a:tc>
                <a:tc>
                  <a:txBody>
                    <a:bodyPr/>
                    <a:lstStyle/>
                    <a:p>
                      <a:pPr algn="ctr" fontAlgn="b"/>
                      <a:r>
                        <a:rPr lang="fr-FR" sz="1300" u="none" strike="noStrike" dirty="0">
                          <a:solidFill>
                            <a:schemeClr val="tx1">
                              <a:lumMod val="75000"/>
                              <a:lumOff val="25000"/>
                            </a:schemeClr>
                          </a:solidFill>
                          <a:effectLst/>
                        </a:rPr>
                        <a:t>119</a:t>
                      </a:r>
                      <a:endParaRPr lang="fr-FR" sz="13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300" u="none" strike="noStrike" kern="1200" dirty="0">
                          <a:solidFill>
                            <a:schemeClr val="tx1">
                              <a:lumMod val="75000"/>
                              <a:lumOff val="25000"/>
                            </a:schemeClr>
                          </a:solidFill>
                          <a:effectLst/>
                          <a:latin typeface="+mn-lt"/>
                          <a:ea typeface="+mn-ea"/>
                          <a:cs typeface="+mn-cs"/>
                        </a:rPr>
                        <a:t>84</a:t>
                      </a:r>
                    </a:p>
                  </a:txBody>
                  <a:tcPr marL="7620" marR="7620" marT="7620" marB="0" anchor="ctr"/>
                </a:tc>
                <a:tc>
                  <a:txBody>
                    <a:bodyPr/>
                    <a:lstStyle/>
                    <a:p>
                      <a:pPr algn="ctr" fontAlgn="b"/>
                      <a:r>
                        <a:rPr lang="fr-FR" sz="1300" b="0" u="none" strike="noStrike" kern="1200" dirty="0">
                          <a:solidFill>
                            <a:schemeClr val="accent2"/>
                          </a:solidFill>
                          <a:effectLst/>
                          <a:latin typeface="+mn-lt"/>
                          <a:ea typeface="+mn-ea"/>
                          <a:cs typeface="+mn-cs"/>
                        </a:rPr>
                        <a:t>-46%</a:t>
                      </a:r>
                    </a:p>
                  </a:txBody>
                  <a:tcPr marL="7620" marR="7620" marT="7620" marB="0" anchor="ctr"/>
                </a:tc>
                <a:extLst>
                  <a:ext uri="{0D108BD9-81ED-4DB2-BD59-A6C34878D82A}">
                    <a16:rowId xmlns:a16="http://schemas.microsoft.com/office/drawing/2014/main" val="10008"/>
                  </a:ext>
                </a:extLst>
              </a:tr>
              <a:tr h="236545">
                <a:tc>
                  <a:txBody>
                    <a:bodyPr/>
                    <a:lstStyle/>
                    <a:p>
                      <a:pPr algn="l" fontAlgn="b"/>
                      <a:r>
                        <a:rPr lang="fr-FR" sz="1300" b="0" u="none" strike="noStrike" dirty="0">
                          <a:solidFill>
                            <a:schemeClr val="tx1">
                              <a:lumMod val="75000"/>
                              <a:lumOff val="25000"/>
                            </a:schemeClr>
                          </a:solidFill>
                          <a:effectLst/>
                        </a:rPr>
                        <a:t>Nouvelle-Aquitaine</a:t>
                      </a:r>
                      <a:endParaRPr lang="fr-FR" sz="1300" b="0" i="0" u="none" strike="noStrike" dirty="0">
                        <a:solidFill>
                          <a:schemeClr val="tx1">
                            <a:lumMod val="75000"/>
                            <a:lumOff val="25000"/>
                          </a:schemeClr>
                        </a:solidFill>
                        <a:effectLst/>
                        <a:latin typeface="+mn-lt"/>
                      </a:endParaRPr>
                    </a:p>
                  </a:txBody>
                  <a:tcPr marL="11450" marR="11450" marT="11450" marB="0" anchor="ctr"/>
                </a:tc>
                <a:tc>
                  <a:txBody>
                    <a:bodyPr/>
                    <a:lstStyle/>
                    <a:p>
                      <a:pPr algn="ctr" fontAlgn="b"/>
                      <a:r>
                        <a:rPr lang="fr-FR" sz="1300" b="0" u="none" strike="noStrike" dirty="0">
                          <a:solidFill>
                            <a:schemeClr val="tx1">
                              <a:lumMod val="75000"/>
                              <a:lumOff val="25000"/>
                            </a:schemeClr>
                          </a:solidFill>
                          <a:effectLst/>
                        </a:rPr>
                        <a:t>91</a:t>
                      </a:r>
                      <a:endParaRPr lang="fr-FR" sz="1300" b="0" i="0" u="none" strike="noStrike" dirty="0">
                        <a:solidFill>
                          <a:schemeClr val="tx1">
                            <a:lumMod val="75000"/>
                            <a:lumOff val="25000"/>
                          </a:schemeClr>
                        </a:solidFill>
                        <a:effectLst/>
                        <a:latin typeface="+mn-lt"/>
                      </a:endParaRPr>
                    </a:p>
                  </a:txBody>
                  <a:tcPr marL="11450" marR="11450" marT="11450" marB="0" anchor="ctr"/>
                </a:tc>
                <a:tc>
                  <a:txBody>
                    <a:bodyPr/>
                    <a:lstStyle/>
                    <a:p>
                      <a:pPr algn="ctr" fontAlgn="b"/>
                      <a:r>
                        <a:rPr lang="fr-FR" sz="1300" u="none" strike="noStrike" dirty="0">
                          <a:solidFill>
                            <a:schemeClr val="tx1">
                              <a:lumMod val="75000"/>
                              <a:lumOff val="25000"/>
                            </a:schemeClr>
                          </a:solidFill>
                          <a:effectLst/>
                        </a:rPr>
                        <a:t>73</a:t>
                      </a:r>
                      <a:endParaRPr lang="fr-FR" sz="13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300" u="none" strike="noStrike" kern="1200" dirty="0">
                          <a:solidFill>
                            <a:schemeClr val="tx1">
                              <a:lumMod val="75000"/>
                              <a:lumOff val="25000"/>
                            </a:schemeClr>
                          </a:solidFill>
                          <a:effectLst/>
                          <a:latin typeface="+mn-lt"/>
                          <a:ea typeface="+mn-ea"/>
                          <a:cs typeface="+mn-cs"/>
                        </a:rPr>
                        <a:t>52</a:t>
                      </a:r>
                    </a:p>
                  </a:txBody>
                  <a:tcPr marL="7620" marR="7620" marT="7620" marB="0" anchor="ctr"/>
                </a:tc>
                <a:tc>
                  <a:txBody>
                    <a:bodyPr/>
                    <a:lstStyle/>
                    <a:p>
                      <a:pPr algn="ctr" fontAlgn="b"/>
                      <a:r>
                        <a:rPr lang="fr-FR" sz="1300" b="0" u="none" strike="noStrike" kern="1200" dirty="0">
                          <a:solidFill>
                            <a:schemeClr val="accent2"/>
                          </a:solidFill>
                          <a:effectLst/>
                          <a:latin typeface="+mn-lt"/>
                          <a:ea typeface="+mn-ea"/>
                          <a:cs typeface="+mn-cs"/>
                        </a:rPr>
                        <a:t>-43%</a:t>
                      </a:r>
                    </a:p>
                  </a:txBody>
                  <a:tcPr marL="7620" marR="7620" marT="7620" marB="0" anchor="ctr"/>
                </a:tc>
                <a:extLst>
                  <a:ext uri="{0D108BD9-81ED-4DB2-BD59-A6C34878D82A}">
                    <a16:rowId xmlns:a16="http://schemas.microsoft.com/office/drawing/2014/main" val="10009"/>
                  </a:ext>
                </a:extLst>
              </a:tr>
              <a:tr h="236545">
                <a:tc>
                  <a:txBody>
                    <a:bodyPr/>
                    <a:lstStyle/>
                    <a:p>
                      <a:pPr algn="l" fontAlgn="b"/>
                      <a:r>
                        <a:rPr lang="fr-FR" sz="1300" b="0" u="none" strike="noStrike" dirty="0">
                          <a:solidFill>
                            <a:schemeClr val="tx1">
                              <a:lumMod val="75000"/>
                              <a:lumOff val="25000"/>
                            </a:schemeClr>
                          </a:solidFill>
                          <a:effectLst/>
                        </a:rPr>
                        <a:t>Occitanie</a:t>
                      </a:r>
                      <a:endParaRPr lang="fr-FR" sz="1300" b="0" i="0" u="none" strike="noStrike" dirty="0">
                        <a:solidFill>
                          <a:schemeClr val="tx1">
                            <a:lumMod val="75000"/>
                            <a:lumOff val="25000"/>
                          </a:schemeClr>
                        </a:solidFill>
                        <a:effectLst/>
                        <a:latin typeface="+mn-lt"/>
                      </a:endParaRPr>
                    </a:p>
                  </a:txBody>
                  <a:tcPr marL="11450" marR="11450" marT="11450" marB="0" anchor="ctr"/>
                </a:tc>
                <a:tc>
                  <a:txBody>
                    <a:bodyPr/>
                    <a:lstStyle/>
                    <a:p>
                      <a:pPr algn="ctr" fontAlgn="b"/>
                      <a:r>
                        <a:rPr lang="cs-CZ" sz="1300" b="0" u="none" strike="noStrike" dirty="0">
                          <a:solidFill>
                            <a:schemeClr val="tx1">
                              <a:lumMod val="75000"/>
                              <a:lumOff val="25000"/>
                            </a:schemeClr>
                          </a:solidFill>
                          <a:effectLst/>
                        </a:rPr>
                        <a:t>115</a:t>
                      </a:r>
                      <a:endParaRPr lang="cs-CZ" sz="1300" b="0" i="0" u="none" strike="noStrike" dirty="0">
                        <a:solidFill>
                          <a:schemeClr val="tx1">
                            <a:lumMod val="75000"/>
                            <a:lumOff val="25000"/>
                          </a:schemeClr>
                        </a:solidFill>
                        <a:effectLst/>
                        <a:latin typeface="+mn-lt"/>
                      </a:endParaRPr>
                    </a:p>
                  </a:txBody>
                  <a:tcPr marL="11450" marR="11450" marT="11450" marB="0" anchor="ctr"/>
                </a:tc>
                <a:tc>
                  <a:txBody>
                    <a:bodyPr/>
                    <a:lstStyle/>
                    <a:p>
                      <a:pPr algn="ctr" fontAlgn="b"/>
                      <a:r>
                        <a:rPr lang="fr-FR" sz="1300" b="0" u="none" strike="noStrike" dirty="0">
                          <a:solidFill>
                            <a:schemeClr val="tx1">
                              <a:lumMod val="75000"/>
                              <a:lumOff val="25000"/>
                            </a:schemeClr>
                          </a:solidFill>
                          <a:effectLst/>
                        </a:rPr>
                        <a:t>101</a:t>
                      </a:r>
                      <a:endParaRPr lang="fr-FR" sz="13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300" u="none" strike="noStrike" kern="1200" dirty="0">
                          <a:solidFill>
                            <a:schemeClr val="tx1">
                              <a:lumMod val="75000"/>
                              <a:lumOff val="25000"/>
                            </a:schemeClr>
                          </a:solidFill>
                          <a:effectLst/>
                          <a:latin typeface="+mn-lt"/>
                          <a:ea typeface="+mn-ea"/>
                          <a:cs typeface="+mn-cs"/>
                        </a:rPr>
                        <a:t>98</a:t>
                      </a:r>
                    </a:p>
                  </a:txBody>
                  <a:tcPr marL="7620" marR="7620" marT="7620" marB="0" anchor="ctr"/>
                </a:tc>
                <a:tc>
                  <a:txBody>
                    <a:bodyPr/>
                    <a:lstStyle/>
                    <a:p>
                      <a:pPr algn="ctr" fontAlgn="b"/>
                      <a:r>
                        <a:rPr lang="fr-FR" sz="1300" b="0" u="none" strike="noStrike" kern="1200" dirty="0">
                          <a:solidFill>
                            <a:schemeClr val="accent2"/>
                          </a:solidFill>
                          <a:effectLst/>
                          <a:latin typeface="+mn-lt"/>
                          <a:ea typeface="+mn-ea"/>
                          <a:cs typeface="+mn-cs"/>
                        </a:rPr>
                        <a:t>-15%</a:t>
                      </a:r>
                    </a:p>
                  </a:txBody>
                  <a:tcPr marL="7620" marR="7620" marT="7620" marB="0" anchor="ctr"/>
                </a:tc>
                <a:extLst>
                  <a:ext uri="{0D108BD9-81ED-4DB2-BD59-A6C34878D82A}">
                    <a16:rowId xmlns:a16="http://schemas.microsoft.com/office/drawing/2014/main" val="10010"/>
                  </a:ext>
                </a:extLst>
              </a:tr>
              <a:tr h="460167">
                <a:tc>
                  <a:txBody>
                    <a:bodyPr/>
                    <a:lstStyle/>
                    <a:p>
                      <a:pPr algn="l" fontAlgn="b"/>
                      <a:r>
                        <a:rPr lang="fr-FR" sz="1300" b="0" u="none" strike="noStrike" dirty="0">
                          <a:solidFill>
                            <a:schemeClr val="tx1">
                              <a:lumMod val="75000"/>
                              <a:lumOff val="25000"/>
                            </a:schemeClr>
                          </a:solidFill>
                          <a:effectLst/>
                        </a:rPr>
                        <a:t>Auvergne-Rhône-Alpes</a:t>
                      </a:r>
                      <a:endParaRPr lang="fr-FR" sz="1300" b="0" i="0" u="none" strike="noStrike" dirty="0">
                        <a:solidFill>
                          <a:schemeClr val="tx1">
                            <a:lumMod val="75000"/>
                            <a:lumOff val="25000"/>
                          </a:schemeClr>
                        </a:solidFill>
                        <a:effectLst/>
                        <a:latin typeface="+mn-lt"/>
                      </a:endParaRPr>
                    </a:p>
                  </a:txBody>
                  <a:tcPr marL="11450" marR="11450" marT="11450" marB="0" anchor="ctr"/>
                </a:tc>
                <a:tc>
                  <a:txBody>
                    <a:bodyPr/>
                    <a:lstStyle/>
                    <a:p>
                      <a:pPr algn="ctr" fontAlgn="b"/>
                      <a:r>
                        <a:rPr lang="is-IS" sz="1300" b="0" u="none" strike="noStrike" dirty="0">
                          <a:solidFill>
                            <a:schemeClr val="tx1">
                              <a:lumMod val="75000"/>
                              <a:lumOff val="25000"/>
                            </a:schemeClr>
                          </a:solidFill>
                          <a:effectLst/>
                        </a:rPr>
                        <a:t>123</a:t>
                      </a:r>
                      <a:endParaRPr lang="is-IS" sz="1300" b="0" i="0" u="none" strike="noStrike" dirty="0">
                        <a:solidFill>
                          <a:schemeClr val="tx1">
                            <a:lumMod val="75000"/>
                            <a:lumOff val="25000"/>
                          </a:schemeClr>
                        </a:solidFill>
                        <a:effectLst/>
                        <a:latin typeface="+mn-lt"/>
                      </a:endParaRPr>
                    </a:p>
                  </a:txBody>
                  <a:tcPr marL="11450" marR="11450" marT="11450" marB="0" anchor="ctr"/>
                </a:tc>
                <a:tc>
                  <a:txBody>
                    <a:bodyPr/>
                    <a:lstStyle/>
                    <a:p>
                      <a:pPr algn="ctr" fontAlgn="b"/>
                      <a:r>
                        <a:rPr lang="fr-FR" sz="1300" u="none" strike="noStrike" dirty="0">
                          <a:solidFill>
                            <a:schemeClr val="tx1">
                              <a:lumMod val="75000"/>
                              <a:lumOff val="25000"/>
                            </a:schemeClr>
                          </a:solidFill>
                          <a:effectLst/>
                        </a:rPr>
                        <a:t>80</a:t>
                      </a:r>
                      <a:endParaRPr lang="fr-FR" sz="13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300" u="none" strike="noStrike" kern="1200" dirty="0">
                          <a:solidFill>
                            <a:schemeClr val="tx1">
                              <a:lumMod val="75000"/>
                              <a:lumOff val="25000"/>
                            </a:schemeClr>
                          </a:solidFill>
                          <a:effectLst/>
                          <a:latin typeface="+mn-lt"/>
                          <a:ea typeface="+mn-ea"/>
                          <a:cs typeface="+mn-cs"/>
                        </a:rPr>
                        <a:t>65</a:t>
                      </a:r>
                    </a:p>
                  </a:txBody>
                  <a:tcPr marL="7620" marR="7620" marT="7620" marB="0" anchor="ctr"/>
                </a:tc>
                <a:tc>
                  <a:txBody>
                    <a:bodyPr/>
                    <a:lstStyle/>
                    <a:p>
                      <a:pPr algn="ctr" fontAlgn="b"/>
                      <a:r>
                        <a:rPr lang="fr-FR" sz="1300" b="0" u="none" strike="noStrike" kern="1200" dirty="0">
                          <a:solidFill>
                            <a:schemeClr val="accent2"/>
                          </a:solidFill>
                          <a:effectLst/>
                          <a:latin typeface="+mn-lt"/>
                          <a:ea typeface="+mn-ea"/>
                          <a:cs typeface="+mn-cs"/>
                        </a:rPr>
                        <a:t>-47%</a:t>
                      </a:r>
                    </a:p>
                  </a:txBody>
                  <a:tcPr marL="7620" marR="7620" marT="7620" marB="0" anchor="ctr"/>
                </a:tc>
                <a:extLst>
                  <a:ext uri="{0D108BD9-81ED-4DB2-BD59-A6C34878D82A}">
                    <a16:rowId xmlns:a16="http://schemas.microsoft.com/office/drawing/2014/main" val="10011"/>
                  </a:ext>
                </a:extLst>
              </a:tr>
              <a:tr h="460167">
                <a:tc>
                  <a:txBody>
                    <a:bodyPr/>
                    <a:lstStyle/>
                    <a:p>
                      <a:pPr algn="l" fontAlgn="b"/>
                      <a:r>
                        <a:rPr lang="fr-FR" sz="1300" b="0" u="none" strike="noStrike" dirty="0">
                          <a:solidFill>
                            <a:schemeClr val="tx1">
                              <a:lumMod val="75000"/>
                              <a:lumOff val="25000"/>
                            </a:schemeClr>
                          </a:solidFill>
                          <a:effectLst/>
                        </a:rPr>
                        <a:t>Provence-Alpes-Côte d'Azur</a:t>
                      </a:r>
                      <a:endParaRPr lang="fr-FR" sz="1300" b="0" i="0" u="none" strike="noStrike" dirty="0">
                        <a:solidFill>
                          <a:schemeClr val="tx1">
                            <a:lumMod val="75000"/>
                            <a:lumOff val="25000"/>
                          </a:schemeClr>
                        </a:solidFill>
                        <a:effectLst/>
                        <a:latin typeface="+mn-lt"/>
                      </a:endParaRPr>
                    </a:p>
                  </a:txBody>
                  <a:tcPr marL="11450" marR="11450" marT="11450" marB="0" anchor="ctr"/>
                </a:tc>
                <a:tc>
                  <a:txBody>
                    <a:bodyPr/>
                    <a:lstStyle/>
                    <a:p>
                      <a:pPr algn="ctr" fontAlgn="b"/>
                      <a:r>
                        <a:rPr lang="is-IS" sz="1300" b="0" u="none" strike="noStrike" dirty="0">
                          <a:solidFill>
                            <a:schemeClr val="tx1">
                              <a:lumMod val="75000"/>
                              <a:lumOff val="25000"/>
                            </a:schemeClr>
                          </a:solidFill>
                          <a:effectLst/>
                        </a:rPr>
                        <a:t>48</a:t>
                      </a:r>
                      <a:endParaRPr lang="is-IS" sz="1300" b="0" i="0" u="none" strike="noStrike" dirty="0">
                        <a:solidFill>
                          <a:schemeClr val="tx1">
                            <a:lumMod val="75000"/>
                            <a:lumOff val="25000"/>
                          </a:schemeClr>
                        </a:solidFill>
                        <a:effectLst/>
                        <a:latin typeface="+mn-lt"/>
                      </a:endParaRPr>
                    </a:p>
                  </a:txBody>
                  <a:tcPr marL="11450" marR="11450" marT="11450" marB="0" anchor="ctr"/>
                </a:tc>
                <a:tc>
                  <a:txBody>
                    <a:bodyPr/>
                    <a:lstStyle/>
                    <a:p>
                      <a:pPr algn="ctr" fontAlgn="b"/>
                      <a:r>
                        <a:rPr lang="fr-FR" sz="1300" b="0" u="none" strike="noStrike" dirty="0">
                          <a:solidFill>
                            <a:schemeClr val="tx1">
                              <a:lumMod val="75000"/>
                              <a:lumOff val="25000"/>
                            </a:schemeClr>
                          </a:solidFill>
                          <a:effectLst/>
                        </a:rPr>
                        <a:t>46</a:t>
                      </a:r>
                      <a:endParaRPr lang="fr-FR" sz="13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300" u="none" strike="noStrike" kern="1200" dirty="0">
                          <a:solidFill>
                            <a:schemeClr val="tx1">
                              <a:lumMod val="75000"/>
                              <a:lumOff val="25000"/>
                            </a:schemeClr>
                          </a:solidFill>
                          <a:effectLst/>
                          <a:latin typeface="+mn-lt"/>
                          <a:ea typeface="+mn-ea"/>
                          <a:cs typeface="+mn-cs"/>
                        </a:rPr>
                        <a:t>54</a:t>
                      </a:r>
                    </a:p>
                  </a:txBody>
                  <a:tcPr marL="7620" marR="7620" marT="7620" marB="0" anchor="ctr"/>
                </a:tc>
                <a:tc>
                  <a:txBody>
                    <a:bodyPr/>
                    <a:lstStyle/>
                    <a:p>
                      <a:pPr algn="ctr" fontAlgn="b"/>
                      <a:r>
                        <a:rPr lang="fr-FR" sz="1300" b="0" u="none" strike="noStrike" kern="1200" dirty="0">
                          <a:solidFill>
                            <a:schemeClr val="accent2"/>
                          </a:solidFill>
                          <a:effectLst/>
                          <a:latin typeface="+mn-lt"/>
                          <a:ea typeface="+mn-ea"/>
                          <a:cs typeface="+mn-cs"/>
                        </a:rPr>
                        <a:t>12%</a:t>
                      </a:r>
                    </a:p>
                  </a:txBody>
                  <a:tcPr marL="7620" marR="7620" marT="7620" marB="0" anchor="ctr"/>
                </a:tc>
                <a:extLst>
                  <a:ext uri="{0D108BD9-81ED-4DB2-BD59-A6C34878D82A}">
                    <a16:rowId xmlns:a16="http://schemas.microsoft.com/office/drawing/2014/main" val="10012"/>
                  </a:ext>
                </a:extLst>
              </a:tr>
              <a:tr h="236545">
                <a:tc>
                  <a:txBody>
                    <a:bodyPr/>
                    <a:lstStyle/>
                    <a:p>
                      <a:pPr algn="l" fontAlgn="b"/>
                      <a:r>
                        <a:rPr lang="fr-FR" sz="1300" b="0" u="none" strike="noStrike" dirty="0">
                          <a:solidFill>
                            <a:schemeClr val="tx1">
                              <a:lumMod val="75000"/>
                              <a:lumOff val="25000"/>
                            </a:schemeClr>
                          </a:solidFill>
                          <a:effectLst/>
                        </a:rPr>
                        <a:t>Corse</a:t>
                      </a:r>
                      <a:endParaRPr lang="fr-FR" sz="1300" b="0" i="0" u="none" strike="noStrike" dirty="0">
                        <a:solidFill>
                          <a:schemeClr val="tx1">
                            <a:lumMod val="75000"/>
                            <a:lumOff val="25000"/>
                          </a:schemeClr>
                        </a:solidFill>
                        <a:effectLst/>
                        <a:latin typeface="+mn-lt"/>
                      </a:endParaRPr>
                    </a:p>
                  </a:txBody>
                  <a:tcPr marL="11450" marR="11450" marT="11450" marB="0" anchor="ctr"/>
                </a:tc>
                <a:tc>
                  <a:txBody>
                    <a:bodyPr/>
                    <a:lstStyle/>
                    <a:p>
                      <a:pPr algn="ctr" fontAlgn="b"/>
                      <a:r>
                        <a:rPr lang="fr-FR" sz="1300" b="0" u="none" strike="noStrike" dirty="0">
                          <a:solidFill>
                            <a:schemeClr val="tx1">
                              <a:lumMod val="75000"/>
                              <a:lumOff val="25000"/>
                            </a:schemeClr>
                          </a:solidFill>
                          <a:effectLst/>
                        </a:rPr>
                        <a:t>43</a:t>
                      </a:r>
                      <a:endParaRPr lang="fr-FR" sz="1300" b="0" i="0" u="none" strike="noStrike" dirty="0">
                        <a:solidFill>
                          <a:schemeClr val="tx1">
                            <a:lumMod val="75000"/>
                            <a:lumOff val="25000"/>
                          </a:schemeClr>
                        </a:solidFill>
                        <a:effectLst/>
                        <a:latin typeface="+mn-lt"/>
                      </a:endParaRPr>
                    </a:p>
                  </a:txBody>
                  <a:tcPr marL="11450" marR="11450" marT="11450" marB="0" anchor="ctr"/>
                </a:tc>
                <a:tc>
                  <a:txBody>
                    <a:bodyPr/>
                    <a:lstStyle/>
                    <a:p>
                      <a:pPr algn="ctr" fontAlgn="b"/>
                      <a:r>
                        <a:rPr lang="fr-FR" sz="1300" u="none" strike="noStrike" dirty="0">
                          <a:solidFill>
                            <a:schemeClr val="tx1">
                              <a:lumMod val="75000"/>
                              <a:lumOff val="25000"/>
                            </a:schemeClr>
                          </a:solidFill>
                          <a:effectLst/>
                        </a:rPr>
                        <a:t>37</a:t>
                      </a:r>
                      <a:endParaRPr lang="fr-FR" sz="13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300" u="none" strike="noStrike" kern="1200" dirty="0">
                          <a:solidFill>
                            <a:schemeClr val="tx1">
                              <a:lumMod val="75000"/>
                              <a:lumOff val="25000"/>
                            </a:schemeClr>
                          </a:solidFill>
                          <a:effectLst/>
                          <a:latin typeface="+mn-lt"/>
                          <a:ea typeface="+mn-ea"/>
                          <a:cs typeface="+mn-cs"/>
                        </a:rPr>
                        <a:t>46</a:t>
                      </a:r>
                    </a:p>
                  </a:txBody>
                  <a:tcPr marL="7620" marR="7620" marT="7620" marB="0" anchor="ctr"/>
                </a:tc>
                <a:tc>
                  <a:txBody>
                    <a:bodyPr/>
                    <a:lstStyle/>
                    <a:p>
                      <a:pPr algn="ctr" fontAlgn="b"/>
                      <a:r>
                        <a:rPr lang="fr-FR" sz="1300" b="0" u="none" strike="noStrike" kern="1200" dirty="0">
                          <a:solidFill>
                            <a:schemeClr val="accent2"/>
                          </a:solidFill>
                          <a:effectLst/>
                          <a:latin typeface="+mn-lt"/>
                          <a:ea typeface="+mn-ea"/>
                          <a:cs typeface="+mn-cs"/>
                        </a:rPr>
                        <a:t>7%</a:t>
                      </a:r>
                    </a:p>
                  </a:txBody>
                  <a:tcPr marL="7620" marR="7620" marT="7620" marB="0" anchor="ctr"/>
                </a:tc>
                <a:extLst>
                  <a:ext uri="{0D108BD9-81ED-4DB2-BD59-A6C34878D82A}">
                    <a16:rowId xmlns:a16="http://schemas.microsoft.com/office/drawing/2014/main" val="10013"/>
                  </a:ext>
                </a:extLst>
              </a:tr>
            </a:tbl>
          </a:graphicData>
        </a:graphic>
      </p:graphicFrame>
      <p:sp>
        <p:nvSpPr>
          <p:cNvPr id="3" name="Espace réservé du numéro de diapositive 2">
            <a:extLst>
              <a:ext uri="{FF2B5EF4-FFF2-40B4-BE49-F238E27FC236}">
                <a16:creationId xmlns:a16="http://schemas.microsoft.com/office/drawing/2014/main" id="{920D338C-A877-4203-8E4C-0A5FD15BDBCC}"/>
              </a:ext>
            </a:extLst>
          </p:cNvPr>
          <p:cNvSpPr>
            <a:spLocks noGrp="1"/>
          </p:cNvSpPr>
          <p:nvPr>
            <p:ph type="sldNum" sz="quarter" idx="12"/>
          </p:nvPr>
        </p:nvSpPr>
        <p:spPr/>
        <p:txBody>
          <a:bodyPr/>
          <a:lstStyle/>
          <a:p>
            <a:fld id="{F428713F-B67B-40CC-85DD-1D86B6204E19}" type="slidenum">
              <a:rPr lang="fr-FR" smtClean="0"/>
              <a:pPr/>
              <a:t>40</a:t>
            </a:fld>
            <a:endParaRPr lang="fr-FR" dirty="0"/>
          </a:p>
        </p:txBody>
      </p:sp>
      <p:sp>
        <p:nvSpPr>
          <p:cNvPr id="6" name="ZoneTexte 5"/>
          <p:cNvSpPr txBox="1"/>
          <p:nvPr/>
        </p:nvSpPr>
        <p:spPr>
          <a:xfrm>
            <a:off x="6114618" y="5144494"/>
            <a:ext cx="4405700" cy="1200329"/>
          </a:xfrm>
          <a:prstGeom prst="rect">
            <a:avLst/>
          </a:prstGeo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fr-FR" dirty="0"/>
              <a:t>Globalement, il y a une </a:t>
            </a:r>
            <a:r>
              <a:rPr lang="fr-FR" b="1" dirty="0"/>
              <a:t>baisse d’1/3 des délais de RDV depuis 2017 </a:t>
            </a:r>
            <a:r>
              <a:rPr lang="fr-FR" dirty="0"/>
              <a:t>pour le scénario 1 (téléphone + internet) : </a:t>
            </a:r>
          </a:p>
          <a:p>
            <a:r>
              <a:rPr lang="fr-FR" dirty="0"/>
              <a:t>de 87 à 57 jours</a:t>
            </a:r>
          </a:p>
        </p:txBody>
      </p:sp>
    </p:spTree>
    <p:extLst>
      <p:ext uri="{BB962C8B-B14F-4D97-AF65-F5344CB8AC3E}">
        <p14:creationId xmlns:p14="http://schemas.microsoft.com/office/powerpoint/2010/main" val="14764469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84AAC8-DA9B-40BF-BFAD-8E848A17F3E6}"/>
              </a:ext>
            </a:extLst>
          </p:cNvPr>
          <p:cNvSpPr>
            <a:spLocks noGrp="1"/>
          </p:cNvSpPr>
          <p:nvPr>
            <p:ph type="title"/>
          </p:nvPr>
        </p:nvSpPr>
        <p:spPr>
          <a:xfrm>
            <a:off x="579494" y="190172"/>
            <a:ext cx="9829252" cy="800428"/>
          </a:xfrm>
        </p:spPr>
        <p:txBody>
          <a:bodyPr>
            <a:normAutofit fontScale="90000"/>
          </a:bodyPr>
          <a:lstStyle/>
          <a:p>
            <a:r>
              <a:rPr lang="fr-FR" sz="2700" dirty="0"/>
              <a:t>Comparaison des études DREES 2018 </a:t>
            </a:r>
            <a:r>
              <a:rPr lang="fr-FR" sz="1600" dirty="0"/>
              <a:t>(terrain 2è semestre 2016 -1</a:t>
            </a:r>
            <a:r>
              <a:rPr lang="fr-FR" sz="1600" baseline="30000" dirty="0"/>
              <a:t>er</a:t>
            </a:r>
            <a:r>
              <a:rPr lang="fr-FR" sz="1600" dirty="0"/>
              <a:t> semestre 2017) </a:t>
            </a:r>
            <a:br>
              <a:rPr lang="fr-FR" sz="1600" dirty="0"/>
            </a:br>
            <a:r>
              <a:rPr lang="fr-FR" sz="2700" dirty="0"/>
              <a:t>et CSA </a:t>
            </a:r>
            <a:r>
              <a:rPr lang="mr-IN" sz="2700" dirty="0"/>
              <a:t>–</a:t>
            </a:r>
            <a:r>
              <a:rPr lang="fr-FR" sz="2700" dirty="0"/>
              <a:t> SNOF 2020</a:t>
            </a:r>
          </a:p>
        </p:txBody>
      </p:sp>
      <p:graphicFrame>
        <p:nvGraphicFramePr>
          <p:cNvPr id="4" name="Tableau 3">
            <a:extLst>
              <a:ext uri="{FF2B5EF4-FFF2-40B4-BE49-F238E27FC236}">
                <a16:creationId xmlns:a16="http://schemas.microsoft.com/office/drawing/2014/main" id="{B8D915D7-6B5D-44DD-8AE3-081924299656}"/>
              </a:ext>
            </a:extLst>
          </p:cNvPr>
          <p:cNvGraphicFramePr>
            <a:graphicFrameLocks noGrp="1"/>
          </p:cNvGraphicFramePr>
          <p:nvPr/>
        </p:nvGraphicFramePr>
        <p:xfrm>
          <a:off x="603229" y="1446227"/>
          <a:ext cx="9236510" cy="1634043"/>
        </p:xfrm>
        <a:graphic>
          <a:graphicData uri="http://schemas.openxmlformats.org/drawingml/2006/table">
            <a:tbl>
              <a:tblPr firstRow="1" bandRow="1">
                <a:tableStyleId>{5FD0F851-EC5A-4D38-B0AD-8093EC10F338}</a:tableStyleId>
              </a:tblPr>
              <a:tblGrid>
                <a:gridCol w="3694604">
                  <a:extLst>
                    <a:ext uri="{9D8B030D-6E8A-4147-A177-3AD203B41FA5}">
                      <a16:colId xmlns:a16="http://schemas.microsoft.com/office/drawing/2014/main" val="20000"/>
                    </a:ext>
                  </a:extLst>
                </a:gridCol>
                <a:gridCol w="923651">
                  <a:extLst>
                    <a:ext uri="{9D8B030D-6E8A-4147-A177-3AD203B41FA5}">
                      <a16:colId xmlns:a16="http://schemas.microsoft.com/office/drawing/2014/main" val="20001"/>
                    </a:ext>
                  </a:extLst>
                </a:gridCol>
                <a:gridCol w="923651">
                  <a:extLst>
                    <a:ext uri="{9D8B030D-6E8A-4147-A177-3AD203B41FA5}">
                      <a16:colId xmlns:a16="http://schemas.microsoft.com/office/drawing/2014/main" val="20002"/>
                    </a:ext>
                  </a:extLst>
                </a:gridCol>
                <a:gridCol w="923651">
                  <a:extLst>
                    <a:ext uri="{9D8B030D-6E8A-4147-A177-3AD203B41FA5}">
                      <a16:colId xmlns:a16="http://schemas.microsoft.com/office/drawing/2014/main" val="20003"/>
                    </a:ext>
                  </a:extLst>
                </a:gridCol>
                <a:gridCol w="923651">
                  <a:extLst>
                    <a:ext uri="{9D8B030D-6E8A-4147-A177-3AD203B41FA5}">
                      <a16:colId xmlns:a16="http://schemas.microsoft.com/office/drawing/2014/main" val="20004"/>
                    </a:ext>
                  </a:extLst>
                </a:gridCol>
                <a:gridCol w="923651">
                  <a:extLst>
                    <a:ext uri="{9D8B030D-6E8A-4147-A177-3AD203B41FA5}">
                      <a16:colId xmlns:a16="http://schemas.microsoft.com/office/drawing/2014/main" val="20005"/>
                    </a:ext>
                  </a:extLst>
                </a:gridCol>
                <a:gridCol w="923651">
                  <a:extLst>
                    <a:ext uri="{9D8B030D-6E8A-4147-A177-3AD203B41FA5}">
                      <a16:colId xmlns:a16="http://schemas.microsoft.com/office/drawing/2014/main" val="20006"/>
                    </a:ext>
                  </a:extLst>
                </a:gridCol>
              </a:tblGrid>
              <a:tr h="497433">
                <a:tc>
                  <a:txBody>
                    <a:bodyPr/>
                    <a:lstStyle/>
                    <a:p>
                      <a:pPr algn="ctr" fontAlgn="ctr"/>
                      <a:r>
                        <a:rPr lang="fr-FR" sz="1400" b="1" u="none" strike="noStrike" dirty="0">
                          <a:solidFill>
                            <a:schemeClr val="tx1">
                              <a:lumMod val="75000"/>
                              <a:lumOff val="25000"/>
                            </a:schemeClr>
                          </a:solidFill>
                          <a:effectLst/>
                        </a:rPr>
                        <a:t>Etude</a:t>
                      </a:r>
                      <a:endParaRPr lang="fr-FR" sz="1400" b="1" i="0" u="none" strike="noStrike" dirty="0">
                        <a:solidFill>
                          <a:schemeClr val="tx1">
                            <a:lumMod val="75000"/>
                            <a:lumOff val="25000"/>
                          </a:schemeClr>
                        </a:solidFill>
                        <a:effectLst/>
                        <a:latin typeface="+mn-lt"/>
                      </a:endParaRPr>
                    </a:p>
                  </a:txBody>
                  <a:tcPr marL="12700" marR="12700" marT="12700" marB="0" anchor="ctr"/>
                </a:tc>
                <a:tc>
                  <a:txBody>
                    <a:bodyPr/>
                    <a:lstStyle/>
                    <a:p>
                      <a:pPr algn="ctr" fontAlgn="ctr"/>
                      <a:r>
                        <a:rPr lang="fr-FR" sz="1400" b="1" u="none" strike="noStrike" dirty="0">
                          <a:solidFill>
                            <a:schemeClr val="tx1">
                              <a:lumMod val="75000"/>
                              <a:lumOff val="25000"/>
                            </a:schemeClr>
                          </a:solidFill>
                          <a:effectLst/>
                        </a:rPr>
                        <a:t>Moyenne</a:t>
                      </a:r>
                      <a:endParaRPr lang="fr-FR" sz="1400" b="1" i="0" u="none" strike="noStrike" dirty="0">
                        <a:solidFill>
                          <a:schemeClr val="tx1">
                            <a:lumMod val="75000"/>
                            <a:lumOff val="25000"/>
                          </a:schemeClr>
                        </a:solidFill>
                        <a:effectLst/>
                        <a:latin typeface="+mn-lt"/>
                      </a:endParaRPr>
                    </a:p>
                  </a:txBody>
                  <a:tcPr marL="12700" marR="12700" marT="12700" marB="0" anchor="ctr"/>
                </a:tc>
                <a:tc>
                  <a:txBody>
                    <a:bodyPr/>
                    <a:lstStyle/>
                    <a:p>
                      <a:pPr algn="ctr" fontAlgn="ctr"/>
                      <a:r>
                        <a:rPr lang="fr-FR" sz="1400" b="1" u="none" strike="noStrike" dirty="0">
                          <a:solidFill>
                            <a:schemeClr val="tx1">
                              <a:lumMod val="75000"/>
                              <a:lumOff val="25000"/>
                            </a:schemeClr>
                          </a:solidFill>
                          <a:effectLst/>
                        </a:rPr>
                        <a:t>Premier décile</a:t>
                      </a:r>
                      <a:endParaRPr lang="fr-FR" sz="1400" b="1" i="0" u="none" strike="noStrike" dirty="0">
                        <a:solidFill>
                          <a:schemeClr val="tx1">
                            <a:lumMod val="75000"/>
                            <a:lumOff val="25000"/>
                          </a:schemeClr>
                        </a:solidFill>
                        <a:effectLst/>
                        <a:latin typeface="+mn-lt"/>
                      </a:endParaRPr>
                    </a:p>
                  </a:txBody>
                  <a:tcPr marL="12700" marR="12700" marT="12700" marB="0" anchor="ctr"/>
                </a:tc>
                <a:tc>
                  <a:txBody>
                    <a:bodyPr/>
                    <a:lstStyle/>
                    <a:p>
                      <a:pPr algn="ctr" fontAlgn="ctr"/>
                      <a:r>
                        <a:rPr lang="fr-FR" sz="1400" b="1" u="none" strike="noStrike" dirty="0">
                          <a:solidFill>
                            <a:schemeClr val="tx1">
                              <a:lumMod val="75000"/>
                              <a:lumOff val="25000"/>
                            </a:schemeClr>
                          </a:solidFill>
                          <a:effectLst/>
                        </a:rPr>
                        <a:t>Premier quartile</a:t>
                      </a:r>
                      <a:endParaRPr lang="fr-FR" sz="1400" b="1" i="0" u="none" strike="noStrike" dirty="0">
                        <a:solidFill>
                          <a:schemeClr val="tx1">
                            <a:lumMod val="75000"/>
                            <a:lumOff val="25000"/>
                          </a:schemeClr>
                        </a:solidFill>
                        <a:effectLst/>
                        <a:latin typeface="+mn-lt"/>
                      </a:endParaRPr>
                    </a:p>
                  </a:txBody>
                  <a:tcPr marL="12700" marR="12700" marT="12700" marB="0" anchor="ctr"/>
                </a:tc>
                <a:tc>
                  <a:txBody>
                    <a:bodyPr/>
                    <a:lstStyle/>
                    <a:p>
                      <a:pPr algn="ctr" fontAlgn="ctr"/>
                      <a:r>
                        <a:rPr lang="fr-FR" sz="1400" b="1" u="none" strike="noStrike" dirty="0">
                          <a:solidFill>
                            <a:schemeClr val="tx1">
                              <a:lumMod val="75000"/>
                              <a:lumOff val="25000"/>
                            </a:schemeClr>
                          </a:solidFill>
                          <a:effectLst/>
                        </a:rPr>
                        <a:t>Médiane</a:t>
                      </a:r>
                      <a:endParaRPr lang="fr-FR" sz="1400" b="1" i="0" u="none" strike="noStrike" dirty="0">
                        <a:solidFill>
                          <a:schemeClr val="tx1">
                            <a:lumMod val="75000"/>
                            <a:lumOff val="25000"/>
                          </a:schemeClr>
                        </a:solidFill>
                        <a:effectLst/>
                        <a:latin typeface="+mn-lt"/>
                      </a:endParaRPr>
                    </a:p>
                  </a:txBody>
                  <a:tcPr marL="12700" marR="12700" marT="12700" marB="0" anchor="ctr"/>
                </a:tc>
                <a:tc>
                  <a:txBody>
                    <a:bodyPr/>
                    <a:lstStyle/>
                    <a:p>
                      <a:pPr algn="ctr" fontAlgn="ctr"/>
                      <a:r>
                        <a:rPr lang="fr-FR" sz="1400" b="1" u="none" strike="noStrike" dirty="0">
                          <a:solidFill>
                            <a:schemeClr val="tx1">
                              <a:lumMod val="75000"/>
                              <a:lumOff val="25000"/>
                            </a:schemeClr>
                          </a:solidFill>
                          <a:effectLst/>
                        </a:rPr>
                        <a:t>Troisième quartile</a:t>
                      </a:r>
                      <a:endParaRPr lang="fr-FR" sz="1400" b="1" i="0" u="none" strike="noStrike" dirty="0">
                        <a:solidFill>
                          <a:schemeClr val="tx1">
                            <a:lumMod val="75000"/>
                            <a:lumOff val="25000"/>
                          </a:schemeClr>
                        </a:solidFill>
                        <a:effectLst/>
                        <a:latin typeface="+mn-lt"/>
                      </a:endParaRPr>
                    </a:p>
                  </a:txBody>
                  <a:tcPr marL="12700" marR="12700" marT="12700" marB="0" anchor="ctr"/>
                </a:tc>
                <a:tc>
                  <a:txBody>
                    <a:bodyPr/>
                    <a:lstStyle/>
                    <a:p>
                      <a:pPr algn="ctr" fontAlgn="ctr"/>
                      <a:r>
                        <a:rPr lang="fr-FR" sz="1400" b="1" u="none" strike="noStrike" dirty="0">
                          <a:solidFill>
                            <a:schemeClr val="tx1">
                              <a:lumMod val="75000"/>
                              <a:lumOff val="25000"/>
                            </a:schemeClr>
                          </a:solidFill>
                          <a:effectLst/>
                        </a:rPr>
                        <a:t>Dernier décile</a:t>
                      </a:r>
                      <a:endParaRPr lang="fr-FR" sz="1400" b="1" i="0" u="none" strike="noStrike" dirty="0">
                        <a:solidFill>
                          <a:schemeClr val="tx1">
                            <a:lumMod val="75000"/>
                            <a:lumOff val="25000"/>
                          </a:schemeClr>
                        </a:solidFill>
                        <a:effectLst/>
                        <a:latin typeface="+mn-lt"/>
                      </a:endParaRPr>
                    </a:p>
                  </a:txBody>
                  <a:tcPr marL="12700" marR="12700" marT="12700" marB="0" anchor="ctr"/>
                </a:tc>
                <a:extLst>
                  <a:ext uri="{0D108BD9-81ED-4DB2-BD59-A6C34878D82A}">
                    <a16:rowId xmlns:a16="http://schemas.microsoft.com/office/drawing/2014/main" val="10000"/>
                  </a:ext>
                </a:extLst>
              </a:tr>
              <a:tr h="432000">
                <a:tc>
                  <a:txBody>
                    <a:bodyPr/>
                    <a:lstStyle/>
                    <a:p>
                      <a:pPr algn="ctr" fontAlgn="ctr"/>
                      <a:r>
                        <a:rPr lang="fr-FR" sz="1400" b="1" u="none" strike="noStrike" dirty="0">
                          <a:solidFill>
                            <a:schemeClr val="tx1">
                              <a:lumMod val="75000"/>
                              <a:lumOff val="25000"/>
                            </a:schemeClr>
                          </a:solidFill>
                          <a:effectLst/>
                        </a:rPr>
                        <a:t>DREES 2018 </a:t>
                      </a:r>
                    </a:p>
                    <a:p>
                      <a:pPr algn="ctr" fontAlgn="ctr"/>
                      <a:r>
                        <a:rPr lang="fr-FR" sz="1200" b="0" u="none" strike="noStrike" dirty="0">
                          <a:solidFill>
                            <a:schemeClr val="tx1">
                              <a:lumMod val="75000"/>
                              <a:lumOff val="25000"/>
                            </a:schemeClr>
                          </a:solidFill>
                          <a:effectLst/>
                        </a:rPr>
                        <a:t>(cohorte patients)</a:t>
                      </a:r>
                      <a:endParaRPr lang="fr-FR" sz="1200" b="0" i="0" u="none" strike="noStrike" dirty="0">
                        <a:solidFill>
                          <a:schemeClr val="tx1">
                            <a:lumMod val="75000"/>
                            <a:lumOff val="25000"/>
                          </a:schemeClr>
                        </a:solidFill>
                        <a:effectLst/>
                        <a:latin typeface="+mn-lt"/>
                      </a:endParaRPr>
                    </a:p>
                  </a:txBody>
                  <a:tcPr marL="12700" marR="12700" marT="12700" marB="0" anchor="ctr"/>
                </a:tc>
                <a:tc>
                  <a:txBody>
                    <a:bodyPr/>
                    <a:lstStyle/>
                    <a:p>
                      <a:pPr algn="ctr" fontAlgn="ctr"/>
                      <a:r>
                        <a:rPr lang="fr-FR" sz="1400" b="0" u="none" strike="noStrike" dirty="0">
                          <a:solidFill>
                            <a:schemeClr val="tx1">
                              <a:lumMod val="75000"/>
                              <a:lumOff val="25000"/>
                            </a:schemeClr>
                          </a:solidFill>
                          <a:effectLst/>
                        </a:rPr>
                        <a:t>80</a:t>
                      </a:r>
                      <a:endParaRPr lang="fr-FR" sz="1400" b="0" i="0" u="none" strike="noStrike" dirty="0">
                        <a:solidFill>
                          <a:schemeClr val="tx1">
                            <a:lumMod val="75000"/>
                            <a:lumOff val="25000"/>
                          </a:schemeClr>
                        </a:solidFill>
                        <a:effectLst/>
                        <a:latin typeface="+mn-lt"/>
                      </a:endParaRPr>
                    </a:p>
                  </a:txBody>
                  <a:tcPr marL="12700" marR="12700" marT="12700" marB="0" anchor="ctr"/>
                </a:tc>
                <a:tc>
                  <a:txBody>
                    <a:bodyPr/>
                    <a:lstStyle/>
                    <a:p>
                      <a:pPr algn="ctr" fontAlgn="ctr"/>
                      <a:r>
                        <a:rPr lang="fr-FR" sz="1400" b="0" u="none" strike="noStrike" dirty="0">
                          <a:solidFill>
                            <a:schemeClr val="tx1">
                              <a:lumMod val="75000"/>
                              <a:lumOff val="25000"/>
                            </a:schemeClr>
                          </a:solidFill>
                          <a:effectLst/>
                        </a:rPr>
                        <a:t>4</a:t>
                      </a:r>
                      <a:endParaRPr lang="fr-FR" sz="1400" b="0" i="0" u="none" strike="noStrike" dirty="0">
                        <a:solidFill>
                          <a:schemeClr val="tx1">
                            <a:lumMod val="75000"/>
                            <a:lumOff val="25000"/>
                          </a:schemeClr>
                        </a:solidFill>
                        <a:effectLst/>
                        <a:latin typeface="+mn-lt"/>
                      </a:endParaRPr>
                    </a:p>
                  </a:txBody>
                  <a:tcPr marL="12700" marR="12700" marT="12700" marB="0" anchor="ctr"/>
                </a:tc>
                <a:tc>
                  <a:txBody>
                    <a:bodyPr/>
                    <a:lstStyle/>
                    <a:p>
                      <a:pPr algn="ctr" fontAlgn="ctr"/>
                      <a:r>
                        <a:rPr lang="is-IS" sz="1400" b="0" u="none" strike="noStrike" dirty="0">
                          <a:solidFill>
                            <a:schemeClr val="tx1">
                              <a:lumMod val="75000"/>
                              <a:lumOff val="25000"/>
                            </a:schemeClr>
                          </a:solidFill>
                          <a:effectLst/>
                        </a:rPr>
                        <a:t>20</a:t>
                      </a:r>
                      <a:endParaRPr lang="is-IS" sz="1400" b="0" i="0" u="none" strike="noStrike" dirty="0">
                        <a:solidFill>
                          <a:schemeClr val="tx1">
                            <a:lumMod val="75000"/>
                            <a:lumOff val="25000"/>
                          </a:schemeClr>
                        </a:solidFill>
                        <a:effectLst/>
                        <a:latin typeface="+mn-lt"/>
                      </a:endParaRPr>
                    </a:p>
                  </a:txBody>
                  <a:tcPr marL="12700" marR="12700" marT="12700" marB="0" anchor="ctr"/>
                </a:tc>
                <a:tc>
                  <a:txBody>
                    <a:bodyPr/>
                    <a:lstStyle/>
                    <a:p>
                      <a:pPr algn="ctr" fontAlgn="ctr"/>
                      <a:r>
                        <a:rPr lang="is-IS" sz="1400" b="1" u="none" strike="noStrike" dirty="0">
                          <a:solidFill>
                            <a:schemeClr val="tx1">
                              <a:lumMod val="75000"/>
                              <a:lumOff val="25000"/>
                            </a:schemeClr>
                          </a:solidFill>
                          <a:effectLst/>
                        </a:rPr>
                        <a:t>52</a:t>
                      </a:r>
                      <a:endParaRPr lang="is-IS" sz="1400" b="1" i="0" u="none" strike="noStrike" dirty="0">
                        <a:solidFill>
                          <a:schemeClr val="tx1">
                            <a:lumMod val="75000"/>
                            <a:lumOff val="25000"/>
                          </a:schemeClr>
                        </a:solidFill>
                        <a:effectLst/>
                        <a:latin typeface="+mn-lt"/>
                      </a:endParaRPr>
                    </a:p>
                  </a:txBody>
                  <a:tcPr marL="12700" marR="12700" marT="12700" marB="0" anchor="ctr"/>
                </a:tc>
                <a:tc>
                  <a:txBody>
                    <a:bodyPr/>
                    <a:lstStyle/>
                    <a:p>
                      <a:pPr algn="ctr" fontAlgn="ctr"/>
                      <a:r>
                        <a:rPr lang="is-IS" sz="1400" b="0" u="none" strike="noStrike" dirty="0">
                          <a:solidFill>
                            <a:schemeClr val="tx1">
                              <a:lumMod val="75000"/>
                              <a:lumOff val="25000"/>
                            </a:schemeClr>
                          </a:solidFill>
                          <a:effectLst/>
                        </a:rPr>
                        <a:t>112</a:t>
                      </a:r>
                      <a:endParaRPr lang="is-IS" sz="1400" b="0" i="0" u="none" strike="noStrike" dirty="0">
                        <a:solidFill>
                          <a:schemeClr val="tx1">
                            <a:lumMod val="75000"/>
                            <a:lumOff val="25000"/>
                          </a:schemeClr>
                        </a:solidFill>
                        <a:effectLst/>
                        <a:latin typeface="+mn-lt"/>
                      </a:endParaRPr>
                    </a:p>
                  </a:txBody>
                  <a:tcPr marL="12700" marR="12700" marT="12700" marB="0" anchor="ctr"/>
                </a:tc>
                <a:tc>
                  <a:txBody>
                    <a:bodyPr/>
                    <a:lstStyle/>
                    <a:p>
                      <a:pPr algn="ctr" fontAlgn="ctr"/>
                      <a:r>
                        <a:rPr lang="cs-CZ" sz="1400" b="0" u="none" strike="noStrike" dirty="0">
                          <a:solidFill>
                            <a:schemeClr val="tx1">
                              <a:lumMod val="75000"/>
                              <a:lumOff val="25000"/>
                            </a:schemeClr>
                          </a:solidFill>
                          <a:effectLst/>
                        </a:rPr>
                        <a:t>189</a:t>
                      </a:r>
                      <a:endParaRPr lang="cs-CZ" sz="1400" b="0" i="0" u="none" strike="noStrike" dirty="0">
                        <a:solidFill>
                          <a:schemeClr val="tx1">
                            <a:lumMod val="75000"/>
                            <a:lumOff val="25000"/>
                          </a:schemeClr>
                        </a:solidFill>
                        <a:effectLst/>
                        <a:latin typeface="+mn-lt"/>
                      </a:endParaRPr>
                    </a:p>
                  </a:txBody>
                  <a:tcPr marL="12700" marR="12700" marT="12700" marB="0" anchor="ctr"/>
                </a:tc>
                <a:extLst>
                  <a:ext uri="{0D108BD9-81ED-4DB2-BD59-A6C34878D82A}">
                    <a16:rowId xmlns:a16="http://schemas.microsoft.com/office/drawing/2014/main" val="10001"/>
                  </a:ext>
                </a:extLst>
              </a:tr>
              <a:tr h="432000">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fr-FR" sz="1400" b="1" u="none" strike="noStrike" dirty="0">
                          <a:solidFill>
                            <a:schemeClr val="tx1">
                              <a:lumMod val="75000"/>
                              <a:lumOff val="25000"/>
                            </a:schemeClr>
                          </a:solidFill>
                          <a:effectLst/>
                        </a:rPr>
                        <a:t>CSA - SNOF 2020 </a:t>
                      </a:r>
                      <a:endParaRPr lang="fr-FR" sz="1200" b="0" u="none" strike="noStrike" dirty="0">
                        <a:solidFill>
                          <a:schemeClr val="tx1">
                            <a:lumMod val="75000"/>
                            <a:lumOff val="25000"/>
                          </a:schemeClr>
                        </a:solidFill>
                        <a:effectLst/>
                      </a:endParaRPr>
                    </a:p>
                    <a:p>
                      <a:pPr marL="0" marR="0" lvl="0" indent="0" algn="ctr" defTabSz="457200" rtl="0" eaLnBrk="1" fontAlgn="ctr" latinLnBrk="0" hangingPunct="1">
                        <a:lnSpc>
                          <a:spcPct val="100000"/>
                        </a:lnSpc>
                        <a:spcBef>
                          <a:spcPts val="0"/>
                        </a:spcBef>
                        <a:spcAft>
                          <a:spcPts val="0"/>
                        </a:spcAft>
                        <a:buClrTx/>
                        <a:buSzTx/>
                        <a:buFontTx/>
                        <a:buNone/>
                        <a:tabLst/>
                        <a:defRPr/>
                      </a:pPr>
                      <a:r>
                        <a:rPr lang="fr-FR" sz="1200" b="0" u="none" strike="noStrike" dirty="0">
                          <a:solidFill>
                            <a:schemeClr val="tx1">
                              <a:lumMod val="75000"/>
                              <a:lumOff val="25000"/>
                            </a:schemeClr>
                          </a:solidFill>
                          <a:effectLst/>
                        </a:rPr>
                        <a:t>Enquête tél. (scénarios 1 et 2) et enquête en ligne</a:t>
                      </a:r>
                      <a:endParaRPr lang="fr-FR" sz="1400" b="0" i="0" u="none" strike="noStrike" dirty="0">
                        <a:solidFill>
                          <a:schemeClr val="tx1">
                            <a:lumMod val="75000"/>
                            <a:lumOff val="25000"/>
                          </a:schemeClr>
                        </a:solidFill>
                        <a:effectLst/>
                        <a:latin typeface="+mn-lt"/>
                      </a:endParaRPr>
                    </a:p>
                  </a:txBody>
                  <a:tcPr marL="12700" marR="12700" marT="12700" marB="0" anchor="ctr"/>
                </a:tc>
                <a:tc>
                  <a:txBody>
                    <a:bodyPr/>
                    <a:lstStyle/>
                    <a:p>
                      <a:pPr algn="ctr" fontAlgn="ctr"/>
                      <a:r>
                        <a:rPr lang="fr-FR" sz="1400" b="0" i="0" u="none" strike="noStrike" dirty="0">
                          <a:solidFill>
                            <a:schemeClr val="tx1">
                              <a:lumMod val="75000"/>
                              <a:lumOff val="25000"/>
                            </a:schemeClr>
                          </a:solidFill>
                          <a:effectLst/>
                          <a:latin typeface="+mn-lt"/>
                        </a:rPr>
                        <a:t>51</a:t>
                      </a:r>
                    </a:p>
                  </a:txBody>
                  <a:tcPr marL="12700" marR="12700" marT="12700" marB="0" anchor="ctr"/>
                </a:tc>
                <a:tc>
                  <a:txBody>
                    <a:bodyPr/>
                    <a:lstStyle/>
                    <a:p>
                      <a:pPr algn="ctr" fontAlgn="ctr"/>
                      <a:r>
                        <a:rPr lang="fr-FR" sz="1400" b="0" i="0" u="none" strike="noStrike" dirty="0">
                          <a:solidFill>
                            <a:schemeClr val="tx1">
                              <a:lumMod val="75000"/>
                              <a:lumOff val="25000"/>
                            </a:schemeClr>
                          </a:solidFill>
                          <a:effectLst/>
                          <a:latin typeface="+mn-lt"/>
                        </a:rPr>
                        <a:t>3</a:t>
                      </a:r>
                    </a:p>
                  </a:txBody>
                  <a:tcPr marL="12700" marR="12700" marT="12700" marB="0" anchor="ctr"/>
                </a:tc>
                <a:tc>
                  <a:txBody>
                    <a:bodyPr/>
                    <a:lstStyle/>
                    <a:p>
                      <a:pPr algn="ctr" fontAlgn="ctr"/>
                      <a:r>
                        <a:rPr lang="fr-FR" sz="1400" b="0" i="0" u="none" strike="noStrike" dirty="0">
                          <a:solidFill>
                            <a:schemeClr val="tx1">
                              <a:lumMod val="75000"/>
                              <a:lumOff val="25000"/>
                            </a:schemeClr>
                          </a:solidFill>
                          <a:effectLst/>
                          <a:latin typeface="+mn-lt"/>
                        </a:rPr>
                        <a:t>10</a:t>
                      </a:r>
                    </a:p>
                  </a:txBody>
                  <a:tcPr marL="12700" marR="12700" marT="12700" marB="0" anchor="ctr"/>
                </a:tc>
                <a:tc>
                  <a:txBody>
                    <a:bodyPr/>
                    <a:lstStyle/>
                    <a:p>
                      <a:pPr algn="ctr" fontAlgn="ctr"/>
                      <a:r>
                        <a:rPr lang="is-IS" sz="1400" b="1" i="0" u="none" strike="noStrike" dirty="0">
                          <a:solidFill>
                            <a:schemeClr val="tx1">
                              <a:lumMod val="75000"/>
                              <a:lumOff val="25000"/>
                            </a:schemeClr>
                          </a:solidFill>
                          <a:effectLst/>
                          <a:latin typeface="+mn-lt"/>
                        </a:rPr>
                        <a:t>33</a:t>
                      </a:r>
                    </a:p>
                  </a:txBody>
                  <a:tcPr marL="12700" marR="12700" marT="12700" marB="0" anchor="ctr"/>
                </a:tc>
                <a:tc>
                  <a:txBody>
                    <a:bodyPr/>
                    <a:lstStyle/>
                    <a:p>
                      <a:pPr algn="ctr" fontAlgn="ctr"/>
                      <a:r>
                        <a:rPr lang="fr-FR" sz="1400" b="0" i="0" u="none" strike="noStrike" dirty="0">
                          <a:solidFill>
                            <a:schemeClr val="tx1">
                              <a:lumMod val="75000"/>
                              <a:lumOff val="25000"/>
                            </a:schemeClr>
                          </a:solidFill>
                          <a:effectLst/>
                          <a:latin typeface="+mn-lt"/>
                        </a:rPr>
                        <a:t>70</a:t>
                      </a:r>
                      <a:endParaRPr lang="cs-CZ" sz="1400" b="0" i="0" u="none" strike="noStrike" dirty="0">
                        <a:solidFill>
                          <a:schemeClr val="tx1">
                            <a:lumMod val="75000"/>
                            <a:lumOff val="25000"/>
                          </a:schemeClr>
                        </a:solidFill>
                        <a:effectLst/>
                        <a:latin typeface="+mn-lt"/>
                      </a:endParaRPr>
                    </a:p>
                  </a:txBody>
                  <a:tcPr marL="12700" marR="12700" marT="12700" marB="0" anchor="ctr"/>
                </a:tc>
                <a:tc>
                  <a:txBody>
                    <a:bodyPr/>
                    <a:lstStyle/>
                    <a:p>
                      <a:pPr algn="ctr" fontAlgn="ctr"/>
                      <a:r>
                        <a:rPr lang="fr-FR" sz="1400" b="0" i="0" u="none" strike="noStrike" dirty="0">
                          <a:solidFill>
                            <a:schemeClr val="tx1">
                              <a:lumMod val="75000"/>
                              <a:lumOff val="25000"/>
                            </a:schemeClr>
                          </a:solidFill>
                          <a:effectLst/>
                          <a:latin typeface="+mn-lt"/>
                        </a:rPr>
                        <a:t>126</a:t>
                      </a:r>
                    </a:p>
                  </a:txBody>
                  <a:tcPr marL="12700" marR="12700" marT="12700" marB="0" anchor="ctr"/>
                </a:tc>
                <a:extLst>
                  <a:ext uri="{0D108BD9-81ED-4DB2-BD59-A6C34878D82A}">
                    <a16:rowId xmlns:a16="http://schemas.microsoft.com/office/drawing/2014/main" val="153040660"/>
                  </a:ext>
                </a:extLst>
              </a:tr>
              <a:tr h="272610">
                <a:tc>
                  <a:txBody>
                    <a:bodyPr/>
                    <a:lstStyle/>
                    <a:p>
                      <a:pPr algn="ctr" fontAlgn="b"/>
                      <a:r>
                        <a:rPr lang="fr-FR" sz="1400" b="0" u="none" strike="noStrike" dirty="0">
                          <a:solidFill>
                            <a:schemeClr val="accent2"/>
                          </a:solidFill>
                          <a:effectLst/>
                        </a:rPr>
                        <a:t>Évolution (2017 à 2020)</a:t>
                      </a:r>
                      <a:endParaRPr lang="fr-FR" sz="1400" b="0" i="1" u="none" strike="noStrike" dirty="0">
                        <a:solidFill>
                          <a:schemeClr val="accent2"/>
                        </a:solidFill>
                        <a:effectLst/>
                        <a:latin typeface="+mn-lt"/>
                      </a:endParaRPr>
                    </a:p>
                  </a:txBody>
                  <a:tcPr marL="12700" marR="12700" marT="12700" marB="0" anchor="ctr"/>
                </a:tc>
                <a:tc>
                  <a:txBody>
                    <a:bodyPr/>
                    <a:lstStyle/>
                    <a:p>
                      <a:pPr algn="ctr" fontAlgn="b"/>
                      <a:r>
                        <a:rPr lang="fr-FR" sz="1400" b="0" i="0" u="none" strike="noStrike" dirty="0">
                          <a:solidFill>
                            <a:schemeClr val="accent2"/>
                          </a:solidFill>
                          <a:effectLst/>
                          <a:latin typeface="+mn-lt"/>
                        </a:rPr>
                        <a:t>- 36%</a:t>
                      </a:r>
                      <a:endParaRPr lang="mr-IN" sz="1400" b="0" i="1" u="none" strike="noStrike" dirty="0">
                        <a:solidFill>
                          <a:schemeClr val="accent2"/>
                        </a:solidFill>
                        <a:effectLst/>
                        <a:latin typeface="+mn-lt"/>
                      </a:endParaRPr>
                    </a:p>
                  </a:txBody>
                  <a:tcPr marL="12700" marR="12700" marT="12700" marB="0" anchor="ctr"/>
                </a:tc>
                <a:tc>
                  <a:txBody>
                    <a:bodyPr/>
                    <a:lstStyle/>
                    <a:p>
                      <a:pPr algn="ctr" fontAlgn="b"/>
                      <a:r>
                        <a:rPr lang="fr-FR" sz="1400" b="0" u="none" strike="noStrike" dirty="0">
                          <a:solidFill>
                            <a:schemeClr val="accent2"/>
                          </a:solidFill>
                          <a:effectLst/>
                        </a:rPr>
                        <a:t>-25%</a:t>
                      </a:r>
                      <a:endParaRPr lang="mr-IN" sz="1400" b="0" i="1" u="none" strike="noStrike" dirty="0">
                        <a:solidFill>
                          <a:schemeClr val="accent2"/>
                        </a:solidFill>
                        <a:effectLst/>
                        <a:latin typeface="+mn-lt"/>
                      </a:endParaRPr>
                    </a:p>
                  </a:txBody>
                  <a:tcPr marL="12700" marR="12700" marT="12700" marB="0" anchor="ctr"/>
                </a:tc>
                <a:tc>
                  <a:txBody>
                    <a:bodyPr/>
                    <a:lstStyle/>
                    <a:p>
                      <a:pPr algn="ctr" fontAlgn="b"/>
                      <a:r>
                        <a:rPr lang="fr-FR" sz="1400" b="0" u="none" strike="noStrike" dirty="0">
                          <a:solidFill>
                            <a:schemeClr val="accent2"/>
                          </a:solidFill>
                          <a:effectLst/>
                        </a:rPr>
                        <a:t>-50%</a:t>
                      </a:r>
                      <a:endParaRPr lang="mr-IN" sz="1400" b="0" i="1" u="none" strike="noStrike" dirty="0">
                        <a:solidFill>
                          <a:schemeClr val="accent2"/>
                        </a:solidFill>
                        <a:effectLst/>
                        <a:latin typeface="+mj-lt"/>
                      </a:endParaRPr>
                    </a:p>
                  </a:txBody>
                  <a:tcPr marL="12700" marR="12700" marT="12700" marB="0" anchor="ctr"/>
                </a:tc>
                <a:tc>
                  <a:txBody>
                    <a:bodyPr/>
                    <a:lstStyle/>
                    <a:p>
                      <a:pPr algn="ctr" fontAlgn="b"/>
                      <a:r>
                        <a:rPr lang="fr-FR" sz="1400" b="0" u="none" strike="noStrike" dirty="0">
                          <a:solidFill>
                            <a:schemeClr val="accent2"/>
                          </a:solidFill>
                          <a:effectLst/>
                        </a:rPr>
                        <a:t>-37%</a:t>
                      </a:r>
                      <a:endParaRPr lang="mr-IN" sz="1400" b="0" i="1" u="none" strike="noStrike" dirty="0">
                        <a:solidFill>
                          <a:schemeClr val="accent2"/>
                        </a:solidFill>
                        <a:effectLst/>
                        <a:latin typeface="+mn-lt"/>
                      </a:endParaRPr>
                    </a:p>
                  </a:txBody>
                  <a:tcPr marL="12700" marR="12700" marT="12700" marB="0" anchor="ctr"/>
                </a:tc>
                <a:tc>
                  <a:txBody>
                    <a:bodyPr/>
                    <a:lstStyle/>
                    <a:p>
                      <a:pPr algn="ctr" fontAlgn="b"/>
                      <a:r>
                        <a:rPr lang="fr-FR" sz="1400" b="0" u="none" strike="noStrike" dirty="0">
                          <a:solidFill>
                            <a:schemeClr val="accent2"/>
                          </a:solidFill>
                          <a:effectLst/>
                        </a:rPr>
                        <a:t>-37%</a:t>
                      </a:r>
                      <a:endParaRPr lang="mr-IN" sz="1400" b="0" i="1" u="none" strike="noStrike" dirty="0">
                        <a:solidFill>
                          <a:schemeClr val="accent2"/>
                        </a:solidFill>
                        <a:effectLst/>
                        <a:latin typeface="+mn-lt"/>
                      </a:endParaRPr>
                    </a:p>
                  </a:txBody>
                  <a:tcPr marL="12700" marR="12700" marT="12700" marB="0" anchor="ctr"/>
                </a:tc>
                <a:tc>
                  <a:txBody>
                    <a:bodyPr/>
                    <a:lstStyle/>
                    <a:p>
                      <a:pPr algn="ctr" fontAlgn="b"/>
                      <a:r>
                        <a:rPr lang="fr-FR" sz="1400" b="0" u="none" strike="noStrike" dirty="0">
                          <a:solidFill>
                            <a:schemeClr val="accent2"/>
                          </a:solidFill>
                          <a:effectLst/>
                        </a:rPr>
                        <a:t>-33%</a:t>
                      </a:r>
                      <a:endParaRPr lang="mr-IN" sz="1400" b="0" i="1" u="none" strike="noStrike" dirty="0">
                        <a:solidFill>
                          <a:schemeClr val="accent2"/>
                        </a:solidFill>
                        <a:effectLst/>
                        <a:latin typeface="+mn-lt"/>
                      </a:endParaRPr>
                    </a:p>
                  </a:txBody>
                  <a:tcPr marL="12700" marR="12700" marT="12700" marB="0" anchor="ctr"/>
                </a:tc>
                <a:extLst>
                  <a:ext uri="{0D108BD9-81ED-4DB2-BD59-A6C34878D82A}">
                    <a16:rowId xmlns:a16="http://schemas.microsoft.com/office/drawing/2014/main" val="10003"/>
                  </a:ext>
                </a:extLst>
              </a:tr>
            </a:tbl>
          </a:graphicData>
        </a:graphic>
      </p:graphicFrame>
      <p:graphicFrame>
        <p:nvGraphicFramePr>
          <p:cNvPr id="5" name="Tableau 4">
            <a:extLst>
              <a:ext uri="{FF2B5EF4-FFF2-40B4-BE49-F238E27FC236}">
                <a16:creationId xmlns:a16="http://schemas.microsoft.com/office/drawing/2014/main" id="{762E99E3-1765-4258-8F63-E7611FB4A355}"/>
              </a:ext>
            </a:extLst>
          </p:cNvPr>
          <p:cNvGraphicFramePr>
            <a:graphicFrameLocks noGrp="1"/>
          </p:cNvGraphicFramePr>
          <p:nvPr/>
        </p:nvGraphicFramePr>
        <p:xfrm>
          <a:off x="603229" y="1036310"/>
          <a:ext cx="9128597" cy="393700"/>
        </p:xfrm>
        <a:graphic>
          <a:graphicData uri="http://schemas.openxmlformats.org/drawingml/2006/table">
            <a:tbl>
              <a:tblPr firstRow="1" bandRow="1"/>
              <a:tblGrid>
                <a:gridCol w="9128597">
                  <a:extLst>
                    <a:ext uri="{9D8B030D-6E8A-4147-A177-3AD203B41FA5}">
                      <a16:colId xmlns:a16="http://schemas.microsoft.com/office/drawing/2014/main" val="20000"/>
                    </a:ext>
                  </a:extLst>
                </a:gridCol>
              </a:tblGrid>
              <a:tr h="393700">
                <a:tc>
                  <a:txBody>
                    <a:bodyPr/>
                    <a:lstStyle/>
                    <a:p>
                      <a:pPr algn="l" fontAlgn="ctr"/>
                      <a:r>
                        <a:rPr lang="fr-FR" sz="1600" b="0" i="0" u="none" strike="noStrike" dirty="0">
                          <a:solidFill>
                            <a:schemeClr val="accent1">
                              <a:lumMod val="75000"/>
                            </a:schemeClr>
                          </a:solidFill>
                          <a:effectLst/>
                          <a:latin typeface="+mj-lt"/>
                        </a:rPr>
                        <a:t>Délais d'attente nationaux en ophtalmologie </a:t>
                      </a:r>
                      <a:r>
                        <a:rPr lang="fr-FR" sz="1600" b="0" i="0" u="none" strike="noStrike" kern="1200" dirty="0">
                          <a:solidFill>
                            <a:schemeClr val="accent1">
                              <a:lumMod val="75000"/>
                            </a:schemeClr>
                          </a:solidFill>
                          <a:effectLst/>
                          <a:latin typeface="+mn-lt"/>
                          <a:ea typeface="+mn-ea"/>
                          <a:cs typeface="+mn-cs"/>
                        </a:rPr>
                        <a:t>tous motifs confondus </a:t>
                      </a:r>
                      <a:r>
                        <a:rPr lang="fr-FR" sz="1600" b="0" i="0" u="none" strike="noStrike" dirty="0">
                          <a:solidFill>
                            <a:schemeClr val="accent1">
                              <a:lumMod val="75000"/>
                            </a:schemeClr>
                          </a:solidFill>
                          <a:effectLst/>
                          <a:latin typeface="+mj-lt"/>
                        </a:rPr>
                        <a:t>(nombre de jours)</a:t>
                      </a:r>
                    </a:p>
                  </a:txBody>
                  <a:tcPr marL="12700" marR="12700" marT="12700" marB="0" anchor="ctr">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6" name="Tableau 5">
            <a:extLst>
              <a:ext uri="{FF2B5EF4-FFF2-40B4-BE49-F238E27FC236}">
                <a16:creationId xmlns:a16="http://schemas.microsoft.com/office/drawing/2014/main" id="{B9C1CC2C-71B9-4CD0-943E-7E38071F0540}"/>
              </a:ext>
            </a:extLst>
          </p:cNvPr>
          <p:cNvGraphicFramePr>
            <a:graphicFrameLocks noGrp="1"/>
          </p:cNvGraphicFramePr>
          <p:nvPr/>
        </p:nvGraphicFramePr>
        <p:xfrm>
          <a:off x="603230" y="4023905"/>
          <a:ext cx="9236509" cy="1605725"/>
        </p:xfrm>
        <a:graphic>
          <a:graphicData uri="http://schemas.openxmlformats.org/drawingml/2006/table">
            <a:tbl>
              <a:tblPr firstRow="1" bandRow="1">
                <a:tableStyleId>{5FD0F851-EC5A-4D38-B0AD-8093EC10F338}</a:tableStyleId>
              </a:tblPr>
              <a:tblGrid>
                <a:gridCol w="2025034">
                  <a:extLst>
                    <a:ext uri="{9D8B030D-6E8A-4147-A177-3AD203B41FA5}">
                      <a16:colId xmlns:a16="http://schemas.microsoft.com/office/drawing/2014/main" val="20000"/>
                    </a:ext>
                  </a:extLst>
                </a:gridCol>
                <a:gridCol w="2593221">
                  <a:extLst>
                    <a:ext uri="{9D8B030D-6E8A-4147-A177-3AD203B41FA5}">
                      <a16:colId xmlns:a16="http://schemas.microsoft.com/office/drawing/2014/main" val="20001"/>
                    </a:ext>
                  </a:extLst>
                </a:gridCol>
                <a:gridCol w="2309127">
                  <a:extLst>
                    <a:ext uri="{9D8B030D-6E8A-4147-A177-3AD203B41FA5}">
                      <a16:colId xmlns:a16="http://schemas.microsoft.com/office/drawing/2014/main" val="20002"/>
                    </a:ext>
                  </a:extLst>
                </a:gridCol>
                <a:gridCol w="2309127">
                  <a:extLst>
                    <a:ext uri="{9D8B030D-6E8A-4147-A177-3AD203B41FA5}">
                      <a16:colId xmlns:a16="http://schemas.microsoft.com/office/drawing/2014/main" val="20003"/>
                    </a:ext>
                  </a:extLst>
                </a:gridCol>
              </a:tblGrid>
              <a:tr h="438256">
                <a:tc>
                  <a:txBody>
                    <a:bodyPr/>
                    <a:lstStyle/>
                    <a:p>
                      <a:pPr marL="0" algn="ctr" defTabSz="457200" rtl="0" eaLnBrk="1" fontAlgn="ctr" latinLnBrk="0" hangingPunct="1"/>
                      <a:r>
                        <a:rPr lang="fr-FR" sz="1400" b="1" u="none" strike="noStrike" kern="1200" dirty="0">
                          <a:solidFill>
                            <a:schemeClr val="tx1">
                              <a:lumMod val="75000"/>
                              <a:lumOff val="25000"/>
                            </a:schemeClr>
                          </a:solidFill>
                          <a:effectLst/>
                        </a:rPr>
                        <a:t>Etude</a:t>
                      </a:r>
                      <a:endParaRPr lang="fr-FR" sz="1400" b="1" i="0" u="none" strike="noStrike" kern="1200" dirty="0">
                        <a:solidFill>
                          <a:schemeClr val="tx1">
                            <a:lumMod val="75000"/>
                            <a:lumOff val="25000"/>
                          </a:schemeClr>
                        </a:solidFill>
                        <a:effectLst/>
                        <a:latin typeface="+mn-lt"/>
                        <a:ea typeface="+mn-ea"/>
                        <a:cs typeface="+mn-cs"/>
                      </a:endParaRPr>
                    </a:p>
                  </a:txBody>
                  <a:tcPr marL="12700" marR="12700" marT="12700" marB="0" anchor="ctr"/>
                </a:tc>
                <a:tc>
                  <a:txBody>
                    <a:bodyPr/>
                    <a:lstStyle/>
                    <a:p>
                      <a:pPr marL="0" algn="ctr" defTabSz="457200" rtl="0" eaLnBrk="1" fontAlgn="ctr" latinLnBrk="0" hangingPunct="1"/>
                      <a:r>
                        <a:rPr lang="fr-FR" sz="1400" b="1" u="none" strike="noStrike" kern="1200" dirty="0">
                          <a:solidFill>
                            <a:schemeClr val="tx1">
                              <a:lumMod val="75000"/>
                              <a:lumOff val="25000"/>
                            </a:schemeClr>
                          </a:solidFill>
                          <a:effectLst/>
                        </a:rPr>
                        <a:t>Apparition ou aggravation de symptôme </a:t>
                      </a:r>
                      <a:r>
                        <a:rPr lang="fr-FR" sz="1200" b="0" u="none" strike="noStrike" kern="1200" dirty="0">
                          <a:solidFill>
                            <a:schemeClr val="tx1">
                              <a:lumMod val="75000"/>
                              <a:lumOff val="25000"/>
                            </a:schemeClr>
                          </a:solidFill>
                          <a:effectLst/>
                        </a:rPr>
                        <a:t>(scénario 2)</a:t>
                      </a:r>
                      <a:endParaRPr lang="fr-FR" sz="1400" b="0" i="0" u="none" strike="noStrike" kern="1200" dirty="0">
                        <a:solidFill>
                          <a:schemeClr val="tx1">
                            <a:lumMod val="75000"/>
                            <a:lumOff val="25000"/>
                          </a:schemeClr>
                        </a:solidFill>
                        <a:effectLst/>
                        <a:latin typeface="+mn-lt"/>
                        <a:ea typeface="+mn-ea"/>
                        <a:cs typeface="+mn-cs"/>
                      </a:endParaRPr>
                    </a:p>
                  </a:txBody>
                  <a:tcPr marL="12700" marR="12700" marT="12700" marB="0" anchor="ctr"/>
                </a:tc>
                <a:tc>
                  <a:txBody>
                    <a:bodyPr/>
                    <a:lstStyle/>
                    <a:p>
                      <a:pPr marL="0" algn="ctr" defTabSz="457200" rtl="0" eaLnBrk="1" fontAlgn="ctr" latinLnBrk="0" hangingPunct="1"/>
                      <a:r>
                        <a:rPr lang="fr-FR" sz="1400" b="1" u="none" strike="noStrike" kern="1200" dirty="0">
                          <a:solidFill>
                            <a:schemeClr val="tx1">
                              <a:lumMod val="75000"/>
                              <a:lumOff val="25000"/>
                            </a:schemeClr>
                          </a:solidFill>
                          <a:effectLst/>
                        </a:rPr>
                        <a:t>Contrôle périodique</a:t>
                      </a:r>
                    </a:p>
                    <a:p>
                      <a:pPr marL="0" algn="ctr" defTabSz="457200" rtl="0" eaLnBrk="1" fontAlgn="ctr" latinLnBrk="0" hangingPunct="1"/>
                      <a:r>
                        <a:rPr lang="fr-FR" sz="1200" b="0" u="none" strike="noStrike" kern="1200" dirty="0">
                          <a:solidFill>
                            <a:schemeClr val="tx1">
                              <a:lumMod val="75000"/>
                              <a:lumOff val="25000"/>
                            </a:schemeClr>
                          </a:solidFill>
                          <a:effectLst/>
                        </a:rPr>
                        <a:t>(scénario 1 + en ligne)</a:t>
                      </a:r>
                      <a:endParaRPr lang="fr-FR" sz="1200" b="0" i="0" u="none" strike="noStrike" kern="1200" dirty="0">
                        <a:solidFill>
                          <a:schemeClr val="tx1">
                            <a:lumMod val="75000"/>
                            <a:lumOff val="25000"/>
                          </a:schemeClr>
                        </a:solidFill>
                        <a:effectLst/>
                        <a:latin typeface="+mn-lt"/>
                        <a:ea typeface="+mn-ea"/>
                        <a:cs typeface="+mn-cs"/>
                      </a:endParaRPr>
                    </a:p>
                  </a:txBody>
                  <a:tcPr marL="12700" marR="12700" marT="12700" marB="0" anchor="ctr"/>
                </a:tc>
                <a:tc>
                  <a:txBody>
                    <a:bodyPr/>
                    <a:lstStyle/>
                    <a:p>
                      <a:pPr marL="0" algn="ctr" defTabSz="457200" rtl="0" eaLnBrk="1" fontAlgn="ctr" latinLnBrk="0" hangingPunct="1"/>
                      <a:r>
                        <a:rPr lang="fr-FR" sz="1400" b="1" u="none" strike="noStrike" kern="1200" dirty="0">
                          <a:solidFill>
                            <a:schemeClr val="tx1">
                              <a:lumMod val="75000"/>
                              <a:lumOff val="25000"/>
                            </a:schemeClr>
                          </a:solidFill>
                          <a:effectLst/>
                        </a:rPr>
                        <a:t>Tous motifs confondus</a:t>
                      </a:r>
                    </a:p>
                    <a:p>
                      <a:pPr marL="0" algn="ctr" defTabSz="457200" rtl="0" eaLnBrk="1" fontAlgn="ctr" latinLnBrk="0" hangingPunct="1"/>
                      <a:r>
                        <a:rPr lang="fr-FR" sz="1200" b="0" u="none" strike="noStrike" kern="1200" dirty="0">
                          <a:solidFill>
                            <a:schemeClr val="tx1">
                              <a:lumMod val="75000"/>
                              <a:lumOff val="25000"/>
                            </a:schemeClr>
                          </a:solidFill>
                          <a:effectLst/>
                        </a:rPr>
                        <a:t>(scénarios 1, 2 et en ligne)</a:t>
                      </a:r>
                      <a:endParaRPr lang="fr-FR" sz="1200" b="0" i="0" u="none" strike="noStrike" kern="1200" dirty="0">
                        <a:solidFill>
                          <a:schemeClr val="tx1">
                            <a:lumMod val="75000"/>
                            <a:lumOff val="25000"/>
                          </a:schemeClr>
                        </a:solidFill>
                        <a:effectLst/>
                        <a:latin typeface="+mn-lt"/>
                        <a:ea typeface="+mn-ea"/>
                        <a:cs typeface="+mn-cs"/>
                      </a:endParaRPr>
                    </a:p>
                  </a:txBody>
                  <a:tcPr marL="12700" marR="12700" marT="12700" marB="0" anchor="ctr"/>
                </a:tc>
                <a:extLst>
                  <a:ext uri="{0D108BD9-81ED-4DB2-BD59-A6C34878D82A}">
                    <a16:rowId xmlns:a16="http://schemas.microsoft.com/office/drawing/2014/main" val="10000"/>
                  </a:ext>
                </a:extLst>
              </a:tr>
              <a:tr h="432000">
                <a:tc>
                  <a:txBody>
                    <a:bodyPr/>
                    <a:lstStyle/>
                    <a:p>
                      <a:pPr algn="ctr" fontAlgn="ctr"/>
                      <a:r>
                        <a:rPr lang="fr-FR" sz="1400" b="1" u="none" strike="noStrike" dirty="0">
                          <a:solidFill>
                            <a:schemeClr val="tx1">
                              <a:lumMod val="75000"/>
                              <a:lumOff val="25000"/>
                            </a:schemeClr>
                          </a:solidFill>
                          <a:effectLst/>
                        </a:rPr>
                        <a:t>DREES 2018 </a:t>
                      </a:r>
                    </a:p>
                    <a:p>
                      <a:pPr algn="ctr" fontAlgn="ctr"/>
                      <a:r>
                        <a:rPr lang="fr-FR" sz="1200" b="0" u="none" strike="noStrike" dirty="0">
                          <a:solidFill>
                            <a:schemeClr val="tx1">
                              <a:lumMod val="75000"/>
                              <a:lumOff val="25000"/>
                            </a:schemeClr>
                          </a:solidFill>
                          <a:effectLst/>
                        </a:rPr>
                        <a:t>(cohorte patients)</a:t>
                      </a:r>
                      <a:endParaRPr lang="fr-FR" sz="1200" b="0" i="0" u="none" strike="noStrike" dirty="0">
                        <a:solidFill>
                          <a:schemeClr val="tx1">
                            <a:lumMod val="75000"/>
                            <a:lumOff val="25000"/>
                          </a:schemeClr>
                        </a:solidFill>
                        <a:effectLst/>
                        <a:latin typeface="+mn-lt"/>
                      </a:endParaRPr>
                    </a:p>
                  </a:txBody>
                  <a:tcPr marL="12700" marR="12700" marT="12700" marB="0" anchor="ctr"/>
                </a:tc>
                <a:tc>
                  <a:txBody>
                    <a:bodyPr/>
                    <a:lstStyle/>
                    <a:p>
                      <a:pPr marL="0" algn="ctr" defTabSz="457200" rtl="0" eaLnBrk="1" fontAlgn="ctr" latinLnBrk="0" hangingPunct="1"/>
                      <a:r>
                        <a:rPr lang="is-IS" sz="1400" b="0" u="none" strike="noStrike" kern="1200" dirty="0">
                          <a:solidFill>
                            <a:schemeClr val="tx1">
                              <a:lumMod val="75000"/>
                              <a:lumOff val="25000"/>
                            </a:schemeClr>
                          </a:solidFill>
                          <a:effectLst/>
                        </a:rPr>
                        <a:t>20</a:t>
                      </a:r>
                      <a:endParaRPr lang="is-IS" sz="1400" b="0" i="0" u="none" strike="noStrike" kern="1200" dirty="0">
                        <a:solidFill>
                          <a:schemeClr val="tx1">
                            <a:lumMod val="75000"/>
                            <a:lumOff val="25000"/>
                          </a:schemeClr>
                        </a:solidFill>
                        <a:effectLst/>
                        <a:latin typeface="+mn-lt"/>
                        <a:ea typeface="+mn-ea"/>
                        <a:cs typeface="+mn-cs"/>
                      </a:endParaRPr>
                    </a:p>
                  </a:txBody>
                  <a:tcPr marL="12700" marR="12700" marT="12700" marB="0" anchor="ctr"/>
                </a:tc>
                <a:tc>
                  <a:txBody>
                    <a:bodyPr/>
                    <a:lstStyle/>
                    <a:p>
                      <a:pPr marL="0" algn="ctr" defTabSz="457200" rtl="0" eaLnBrk="1" fontAlgn="ctr" latinLnBrk="0" hangingPunct="1"/>
                      <a:r>
                        <a:rPr lang="is-IS" sz="1400" b="0" u="none" strike="noStrike" kern="1200" dirty="0">
                          <a:solidFill>
                            <a:schemeClr val="tx1">
                              <a:lumMod val="75000"/>
                              <a:lumOff val="25000"/>
                            </a:schemeClr>
                          </a:solidFill>
                          <a:effectLst/>
                        </a:rPr>
                        <a:t>66</a:t>
                      </a:r>
                      <a:endParaRPr lang="is-IS" sz="1400" b="0" i="0" u="none" strike="noStrike" kern="1200" dirty="0">
                        <a:solidFill>
                          <a:schemeClr val="tx1">
                            <a:lumMod val="75000"/>
                            <a:lumOff val="25000"/>
                          </a:schemeClr>
                        </a:solidFill>
                        <a:effectLst/>
                        <a:latin typeface="+mn-lt"/>
                        <a:ea typeface="+mn-ea"/>
                        <a:cs typeface="+mn-cs"/>
                      </a:endParaRPr>
                    </a:p>
                  </a:txBody>
                  <a:tcPr marL="12700" marR="12700" marT="12700" marB="0" anchor="ctr"/>
                </a:tc>
                <a:tc>
                  <a:txBody>
                    <a:bodyPr/>
                    <a:lstStyle/>
                    <a:p>
                      <a:pPr marL="0" algn="ctr" defTabSz="457200" rtl="0" eaLnBrk="1" fontAlgn="ctr" latinLnBrk="0" hangingPunct="1"/>
                      <a:r>
                        <a:rPr lang="is-IS" sz="1400" b="0" u="none" strike="noStrike" kern="1200" dirty="0">
                          <a:solidFill>
                            <a:schemeClr val="tx1">
                              <a:lumMod val="75000"/>
                              <a:lumOff val="25000"/>
                            </a:schemeClr>
                          </a:solidFill>
                          <a:effectLst/>
                        </a:rPr>
                        <a:t>52</a:t>
                      </a:r>
                      <a:endParaRPr lang="is-IS" sz="1400" b="0" i="0" u="none" strike="noStrike" kern="1200" dirty="0">
                        <a:solidFill>
                          <a:schemeClr val="tx1">
                            <a:lumMod val="75000"/>
                            <a:lumOff val="25000"/>
                          </a:schemeClr>
                        </a:solidFill>
                        <a:effectLst/>
                        <a:latin typeface="+mn-lt"/>
                        <a:ea typeface="+mn-ea"/>
                        <a:cs typeface="+mn-cs"/>
                      </a:endParaRPr>
                    </a:p>
                  </a:txBody>
                  <a:tcPr marL="12700" marR="12700" marT="12700" marB="0" anchor="ctr"/>
                </a:tc>
                <a:extLst>
                  <a:ext uri="{0D108BD9-81ED-4DB2-BD59-A6C34878D82A}">
                    <a16:rowId xmlns:a16="http://schemas.microsoft.com/office/drawing/2014/main" val="10001"/>
                  </a:ext>
                </a:extLst>
              </a:tr>
              <a:tr h="432000">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fr-FR" sz="1400" b="1" u="none" strike="noStrike" dirty="0">
                          <a:solidFill>
                            <a:schemeClr val="tx1">
                              <a:lumMod val="75000"/>
                              <a:lumOff val="25000"/>
                            </a:schemeClr>
                          </a:solidFill>
                          <a:effectLst/>
                        </a:rPr>
                        <a:t>CSA - SNOF 2020 </a:t>
                      </a:r>
                      <a:endParaRPr lang="fr-FR" sz="1200" b="0" u="none" strike="noStrike" dirty="0">
                        <a:solidFill>
                          <a:schemeClr val="tx1">
                            <a:lumMod val="75000"/>
                            <a:lumOff val="25000"/>
                          </a:schemeClr>
                        </a:solidFill>
                        <a:effectLst/>
                      </a:endParaRPr>
                    </a:p>
                  </a:txBody>
                  <a:tcPr marL="12700" marR="12700" marT="12700" marB="0" anchor="ctr"/>
                </a:tc>
                <a:tc>
                  <a:txBody>
                    <a:bodyPr/>
                    <a:lstStyle/>
                    <a:p>
                      <a:pPr marL="0" algn="ctr" defTabSz="457200" rtl="0" eaLnBrk="1" fontAlgn="ctr" latinLnBrk="0" hangingPunct="1"/>
                      <a:r>
                        <a:rPr lang="is-IS" sz="1400" b="0" i="0" u="none" strike="noStrike" kern="1200" dirty="0">
                          <a:solidFill>
                            <a:schemeClr val="tx1">
                              <a:lumMod val="75000"/>
                              <a:lumOff val="25000"/>
                            </a:schemeClr>
                          </a:solidFill>
                          <a:effectLst/>
                          <a:latin typeface="+mn-lt"/>
                          <a:ea typeface="+mn-ea"/>
                          <a:cs typeface="+mn-cs"/>
                        </a:rPr>
                        <a:t>14</a:t>
                      </a:r>
                    </a:p>
                  </a:txBody>
                  <a:tcPr marL="12700" marR="12700" marT="12700" marB="0" anchor="ctr"/>
                </a:tc>
                <a:tc>
                  <a:txBody>
                    <a:bodyPr/>
                    <a:lstStyle/>
                    <a:p>
                      <a:pPr marL="0" algn="ctr" defTabSz="457200" rtl="0" eaLnBrk="1" fontAlgn="ctr" latinLnBrk="0" hangingPunct="1"/>
                      <a:r>
                        <a:rPr lang="is-IS" sz="1400" b="0" i="0" u="none" strike="noStrike" kern="1200" dirty="0">
                          <a:solidFill>
                            <a:schemeClr val="tx1">
                              <a:lumMod val="75000"/>
                              <a:lumOff val="25000"/>
                            </a:schemeClr>
                          </a:solidFill>
                          <a:effectLst/>
                          <a:latin typeface="+mn-lt"/>
                          <a:ea typeface="+mn-ea"/>
                          <a:cs typeface="+mn-cs"/>
                        </a:rPr>
                        <a:t>41</a:t>
                      </a:r>
                    </a:p>
                  </a:txBody>
                  <a:tcPr marL="12700" marR="12700" marT="12700" marB="0" anchor="ctr"/>
                </a:tc>
                <a:tc>
                  <a:txBody>
                    <a:bodyPr/>
                    <a:lstStyle/>
                    <a:p>
                      <a:pPr marL="0" algn="ctr" defTabSz="457200" rtl="0" eaLnBrk="1" fontAlgn="ctr" latinLnBrk="0" hangingPunct="1"/>
                      <a:r>
                        <a:rPr lang="fr-FR" sz="1400" b="0" i="0" u="none" strike="noStrike" kern="1200" dirty="0">
                          <a:solidFill>
                            <a:schemeClr val="tx1">
                              <a:lumMod val="75000"/>
                              <a:lumOff val="25000"/>
                            </a:schemeClr>
                          </a:solidFill>
                          <a:effectLst/>
                          <a:latin typeface="+mn-lt"/>
                          <a:ea typeface="+mn-ea"/>
                          <a:cs typeface="+mn-cs"/>
                        </a:rPr>
                        <a:t>33</a:t>
                      </a:r>
                      <a:endParaRPr lang="sk-SK" sz="1400" b="0" i="0" u="none" strike="noStrike" kern="1200" dirty="0">
                        <a:solidFill>
                          <a:schemeClr val="tx1">
                            <a:lumMod val="75000"/>
                            <a:lumOff val="25000"/>
                          </a:schemeClr>
                        </a:solidFill>
                        <a:effectLst/>
                        <a:latin typeface="+mn-lt"/>
                        <a:ea typeface="+mn-ea"/>
                        <a:cs typeface="+mn-cs"/>
                      </a:endParaRPr>
                    </a:p>
                  </a:txBody>
                  <a:tcPr marL="12700" marR="12700" marT="12700" marB="0" anchor="ctr"/>
                </a:tc>
                <a:extLst>
                  <a:ext uri="{0D108BD9-81ED-4DB2-BD59-A6C34878D82A}">
                    <a16:rowId xmlns:a16="http://schemas.microsoft.com/office/drawing/2014/main" val="616240874"/>
                  </a:ext>
                </a:extLst>
              </a:tr>
              <a:tr h="302305">
                <a:tc>
                  <a:txBody>
                    <a:bodyPr/>
                    <a:lstStyle/>
                    <a:p>
                      <a:pPr algn="ctr" fontAlgn="b"/>
                      <a:r>
                        <a:rPr lang="fr-FR" sz="1400" b="0" u="none" strike="noStrike" dirty="0">
                          <a:solidFill>
                            <a:schemeClr val="accent2"/>
                          </a:solidFill>
                          <a:effectLst/>
                        </a:rPr>
                        <a:t>Évolution (2019 à 2020)</a:t>
                      </a:r>
                      <a:endParaRPr lang="fr-FR" sz="1400" b="0" i="1" u="none" strike="noStrike" dirty="0">
                        <a:solidFill>
                          <a:schemeClr val="accent2"/>
                        </a:solidFill>
                        <a:effectLst/>
                        <a:latin typeface="+mn-lt"/>
                      </a:endParaRPr>
                    </a:p>
                  </a:txBody>
                  <a:tcPr marL="12700" marR="12700" marT="12700" marB="0" anchor="ctr"/>
                </a:tc>
                <a:tc>
                  <a:txBody>
                    <a:bodyPr/>
                    <a:lstStyle/>
                    <a:p>
                      <a:pPr marL="0" algn="ctr" rtl="0" eaLnBrk="1" fontAlgn="ctr" latinLnBrk="0" hangingPunct="1">
                        <a:spcBef>
                          <a:spcPts val="0"/>
                        </a:spcBef>
                        <a:spcAft>
                          <a:spcPts val="0"/>
                        </a:spcAft>
                      </a:pPr>
                      <a:r>
                        <a:rPr lang="fr-FR" sz="1400" b="0" u="none" strike="noStrike" kern="1200" dirty="0">
                          <a:solidFill>
                            <a:schemeClr val="accent2"/>
                          </a:solidFill>
                          <a:effectLst/>
                          <a:latin typeface="+mn-lt"/>
                          <a:ea typeface="+mn-ea"/>
                          <a:cs typeface="+mn-cs"/>
                        </a:rPr>
                        <a:t>-30%</a:t>
                      </a:r>
                    </a:p>
                  </a:txBody>
                  <a:tcPr marL="12700" marR="12700" marT="12700" marB="0" anchor="ctr"/>
                </a:tc>
                <a:tc>
                  <a:txBody>
                    <a:bodyPr/>
                    <a:lstStyle/>
                    <a:p>
                      <a:pPr marL="0" algn="ctr" rtl="0" eaLnBrk="1" fontAlgn="ctr" latinLnBrk="0" hangingPunct="1">
                        <a:spcBef>
                          <a:spcPts val="0"/>
                        </a:spcBef>
                        <a:spcAft>
                          <a:spcPts val="0"/>
                        </a:spcAft>
                      </a:pPr>
                      <a:r>
                        <a:rPr lang="fr-FR" sz="1400" b="0" u="none" strike="noStrike" kern="1200" dirty="0">
                          <a:solidFill>
                            <a:schemeClr val="accent2"/>
                          </a:solidFill>
                          <a:effectLst/>
                          <a:latin typeface="+mn-lt"/>
                          <a:ea typeface="+mn-ea"/>
                          <a:cs typeface="+mn-cs"/>
                        </a:rPr>
                        <a:t>-38%</a:t>
                      </a:r>
                    </a:p>
                  </a:txBody>
                  <a:tcPr marL="12700" marR="12700" marT="12700" marB="0" anchor="ctr"/>
                </a:tc>
                <a:tc>
                  <a:txBody>
                    <a:bodyPr/>
                    <a:lstStyle/>
                    <a:p>
                      <a:pPr marL="0" algn="ctr" rtl="0" eaLnBrk="1" fontAlgn="ctr" latinLnBrk="0" hangingPunct="1">
                        <a:spcBef>
                          <a:spcPts val="0"/>
                        </a:spcBef>
                        <a:spcAft>
                          <a:spcPts val="0"/>
                        </a:spcAft>
                      </a:pPr>
                      <a:r>
                        <a:rPr lang="fr-FR" sz="1400" b="0" u="none" strike="noStrike" kern="1200" dirty="0">
                          <a:solidFill>
                            <a:schemeClr val="accent2"/>
                          </a:solidFill>
                          <a:effectLst/>
                          <a:latin typeface="+mn-lt"/>
                          <a:ea typeface="+mn-ea"/>
                          <a:cs typeface="+mn-cs"/>
                        </a:rPr>
                        <a:t>-37%</a:t>
                      </a:r>
                    </a:p>
                  </a:txBody>
                  <a:tcPr marL="12700" marR="12700" marT="12700" marB="0" anchor="ctr"/>
                </a:tc>
                <a:extLst>
                  <a:ext uri="{0D108BD9-81ED-4DB2-BD59-A6C34878D82A}">
                    <a16:rowId xmlns:a16="http://schemas.microsoft.com/office/drawing/2014/main" val="10003"/>
                  </a:ext>
                </a:extLst>
              </a:tr>
            </a:tbl>
          </a:graphicData>
        </a:graphic>
      </p:graphicFrame>
      <p:sp>
        <p:nvSpPr>
          <p:cNvPr id="7" name="Rectangle 6">
            <a:extLst>
              <a:ext uri="{FF2B5EF4-FFF2-40B4-BE49-F238E27FC236}">
                <a16:creationId xmlns:a16="http://schemas.microsoft.com/office/drawing/2014/main" id="{1C91C4DB-8EE7-4FA8-A4EB-57D56244EE8D}"/>
              </a:ext>
            </a:extLst>
          </p:cNvPr>
          <p:cNvSpPr/>
          <p:nvPr/>
        </p:nvSpPr>
        <p:spPr>
          <a:xfrm>
            <a:off x="531670" y="3595222"/>
            <a:ext cx="8462239" cy="338554"/>
          </a:xfrm>
          <a:prstGeom prst="rect">
            <a:avLst/>
          </a:prstGeom>
        </p:spPr>
        <p:txBody>
          <a:bodyPr wrap="square">
            <a:spAutoFit/>
          </a:bodyPr>
          <a:lstStyle/>
          <a:p>
            <a:r>
              <a:rPr lang="fr-FR" sz="1600" dirty="0">
                <a:solidFill>
                  <a:schemeClr val="accent1">
                    <a:lumMod val="75000"/>
                  </a:schemeClr>
                </a:solidFill>
                <a:latin typeface="+mj-lt"/>
              </a:rPr>
              <a:t>Délai médian d’obtention d’un rendez-vous selon le motif de la demande</a:t>
            </a:r>
          </a:p>
        </p:txBody>
      </p:sp>
      <p:sp>
        <p:nvSpPr>
          <p:cNvPr id="3" name="Espace réservé du numéro de diapositive 2">
            <a:extLst>
              <a:ext uri="{FF2B5EF4-FFF2-40B4-BE49-F238E27FC236}">
                <a16:creationId xmlns:a16="http://schemas.microsoft.com/office/drawing/2014/main" id="{F66237E8-7B2C-4605-869A-480D640F05AA}"/>
              </a:ext>
            </a:extLst>
          </p:cNvPr>
          <p:cNvSpPr>
            <a:spLocks noGrp="1"/>
          </p:cNvSpPr>
          <p:nvPr>
            <p:ph type="sldNum" sz="quarter" idx="12"/>
          </p:nvPr>
        </p:nvSpPr>
        <p:spPr/>
        <p:txBody>
          <a:bodyPr/>
          <a:lstStyle/>
          <a:p>
            <a:fld id="{F428713F-B67B-40CC-85DD-1D86B6204E19}" type="slidenum">
              <a:rPr lang="fr-FR" smtClean="0"/>
              <a:pPr/>
              <a:t>41</a:t>
            </a:fld>
            <a:endParaRPr lang="fr-FR" dirty="0"/>
          </a:p>
        </p:txBody>
      </p:sp>
      <p:sp>
        <p:nvSpPr>
          <p:cNvPr id="9" name="ZoneTexte 8"/>
          <p:cNvSpPr txBox="1"/>
          <p:nvPr/>
        </p:nvSpPr>
        <p:spPr>
          <a:xfrm>
            <a:off x="1813346" y="5903311"/>
            <a:ext cx="7092046" cy="646331"/>
          </a:xfrm>
          <a:prstGeom prst="rect">
            <a:avLst/>
          </a:prstGeom>
          <a:solidFill>
            <a:srgbClr val="C6D9F1"/>
          </a:solidFill>
        </p:spPr>
        <p:txBody>
          <a:bodyPr wrap="square" rtlCol="0">
            <a:spAutoFit/>
          </a:bodyPr>
          <a:lstStyle/>
          <a:p>
            <a:pPr algn="ctr"/>
            <a:r>
              <a:rPr lang="fr-FR" dirty="0"/>
              <a:t>On objective aussi une </a:t>
            </a:r>
            <a:r>
              <a:rPr lang="fr-FR" b="1" dirty="0"/>
              <a:t>baisse d’au moins 1/3 des délais de RDV </a:t>
            </a:r>
          </a:p>
          <a:p>
            <a:pPr algn="ctr"/>
            <a:r>
              <a:rPr lang="fr-FR" b="1" dirty="0"/>
              <a:t>pour l’ensemble des demandes et des motifs</a:t>
            </a:r>
            <a:endParaRPr lang="fr-FR" dirty="0"/>
          </a:p>
        </p:txBody>
      </p:sp>
    </p:spTree>
    <p:extLst>
      <p:ext uri="{BB962C8B-B14F-4D97-AF65-F5344CB8AC3E}">
        <p14:creationId xmlns:p14="http://schemas.microsoft.com/office/powerpoint/2010/main" val="35009363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036F1421-009A-48CF-AC4E-6D639325C56D}"/>
              </a:ext>
            </a:extLst>
          </p:cNvPr>
          <p:cNvSpPr>
            <a:spLocks noGrp="1"/>
          </p:cNvSpPr>
          <p:nvPr>
            <p:ph type="title"/>
          </p:nvPr>
        </p:nvSpPr>
        <p:spPr>
          <a:xfrm>
            <a:off x="314121" y="2388537"/>
            <a:ext cx="10397395" cy="1525783"/>
          </a:xfrm>
        </p:spPr>
        <p:txBody>
          <a:bodyPr>
            <a:normAutofit/>
          </a:bodyPr>
          <a:lstStyle/>
          <a:p>
            <a:r>
              <a:rPr lang="fr-FR" sz="6000" b="1" dirty="0"/>
              <a:t>CONCLUSIONS</a:t>
            </a:r>
            <a:br>
              <a:rPr lang="fr-FR" sz="4400" b="1" dirty="0"/>
            </a:br>
            <a:endParaRPr lang="fr-FR" sz="2200" dirty="0"/>
          </a:p>
        </p:txBody>
      </p:sp>
      <p:sp>
        <p:nvSpPr>
          <p:cNvPr id="2" name="Espace réservé du numéro de diapositive 1">
            <a:extLst>
              <a:ext uri="{FF2B5EF4-FFF2-40B4-BE49-F238E27FC236}">
                <a16:creationId xmlns:a16="http://schemas.microsoft.com/office/drawing/2014/main" id="{96EE1BFC-879B-4E42-B5D3-8B89341DBB58}"/>
              </a:ext>
            </a:extLst>
          </p:cNvPr>
          <p:cNvSpPr>
            <a:spLocks noGrp="1"/>
          </p:cNvSpPr>
          <p:nvPr>
            <p:ph type="sldNum" sz="quarter" idx="12"/>
          </p:nvPr>
        </p:nvSpPr>
        <p:spPr/>
        <p:txBody>
          <a:bodyPr/>
          <a:lstStyle/>
          <a:p>
            <a:fld id="{F428713F-B67B-40CC-85DD-1D86B6204E19}" type="slidenum">
              <a:rPr lang="fr-FR" smtClean="0"/>
              <a:pPr/>
              <a:t>42</a:t>
            </a:fld>
            <a:endParaRPr lang="fr-FR" dirty="0"/>
          </a:p>
        </p:txBody>
      </p:sp>
    </p:spTree>
    <p:extLst>
      <p:ext uri="{BB962C8B-B14F-4D97-AF65-F5344CB8AC3E}">
        <p14:creationId xmlns:p14="http://schemas.microsoft.com/office/powerpoint/2010/main" val="858854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4E7E03-5061-4A35-AE77-54E58C29B1BB}"/>
              </a:ext>
            </a:extLst>
          </p:cNvPr>
          <p:cNvSpPr>
            <a:spLocks noGrp="1"/>
          </p:cNvSpPr>
          <p:nvPr>
            <p:ph type="title"/>
          </p:nvPr>
        </p:nvSpPr>
        <p:spPr>
          <a:xfrm>
            <a:off x="755917" y="257776"/>
            <a:ext cx="8596668" cy="600364"/>
          </a:xfrm>
        </p:spPr>
        <p:txBody>
          <a:bodyPr/>
          <a:lstStyle/>
          <a:p>
            <a:r>
              <a:rPr lang="fr-FR" dirty="0"/>
              <a:t>Conclusions 1/2</a:t>
            </a:r>
          </a:p>
        </p:txBody>
      </p:sp>
      <p:sp>
        <p:nvSpPr>
          <p:cNvPr id="3" name="Espace réservé du contenu 2">
            <a:extLst>
              <a:ext uri="{FF2B5EF4-FFF2-40B4-BE49-F238E27FC236}">
                <a16:creationId xmlns:a16="http://schemas.microsoft.com/office/drawing/2014/main" id="{068B28B9-6A4A-4655-A585-3701CFDD7A00}"/>
              </a:ext>
            </a:extLst>
          </p:cNvPr>
          <p:cNvSpPr>
            <a:spLocks noGrp="1"/>
          </p:cNvSpPr>
          <p:nvPr>
            <p:ph idx="1"/>
          </p:nvPr>
        </p:nvSpPr>
        <p:spPr>
          <a:xfrm>
            <a:off x="480564" y="1073426"/>
            <a:ext cx="9550031" cy="5387902"/>
          </a:xfrm>
        </p:spPr>
        <p:txBody>
          <a:bodyPr>
            <a:normAutofit fontScale="92500" lnSpcReduction="20000"/>
          </a:bodyPr>
          <a:lstStyle/>
          <a:p>
            <a:pPr algn="just"/>
            <a:r>
              <a:rPr lang="fr-FR" dirty="0">
                <a:solidFill>
                  <a:schemeClr val="accent5"/>
                </a:solidFill>
              </a:rPr>
              <a:t>Cette nouvelle enquête confirme la baisse continue des délais de RDV en ophtalmologie à l’échelle nationale depuis 2017 en concordance avec d’autres études*.</a:t>
            </a:r>
            <a:r>
              <a:rPr lang="fr-FR" dirty="0">
                <a:solidFill>
                  <a:schemeClr val="tx1">
                    <a:lumMod val="65000"/>
                    <a:lumOff val="35000"/>
                  </a:schemeClr>
                </a:solidFill>
              </a:rPr>
              <a:t> </a:t>
            </a:r>
          </a:p>
          <a:p>
            <a:pPr algn="just">
              <a:spcBef>
                <a:spcPts val="1200"/>
              </a:spcBef>
            </a:pPr>
            <a:r>
              <a:rPr lang="fr-FR" sz="2100" dirty="0">
                <a:solidFill>
                  <a:schemeClr val="tx1">
                    <a:lumMod val="65000"/>
                    <a:lumOff val="35000"/>
                  </a:schemeClr>
                </a:solidFill>
              </a:rPr>
              <a:t>Ce</a:t>
            </a:r>
            <a:r>
              <a:rPr lang="fr-FR" dirty="0">
                <a:solidFill>
                  <a:schemeClr val="tx1">
                    <a:lumMod val="65000"/>
                    <a:lumOff val="35000"/>
                  </a:schemeClr>
                </a:solidFill>
              </a:rPr>
              <a:t>tte année, la réduction concerne surtout les délais les plus longs, le secteur 1, les RDV pris par internet et les régions ayant les délais les plus longs.</a:t>
            </a:r>
          </a:p>
          <a:p>
            <a:pPr algn="just">
              <a:spcBef>
                <a:spcPts val="1200"/>
              </a:spcBef>
            </a:pPr>
            <a:r>
              <a:rPr lang="fr-FR" dirty="0">
                <a:solidFill>
                  <a:schemeClr val="tx1">
                    <a:lumMod val="65000"/>
                    <a:lumOff val="35000"/>
                  </a:schemeClr>
                </a:solidFill>
              </a:rPr>
              <a:t>Les ophtalmologistes adaptent leur agenda aux demandes plus ou moins urgentes des patients.</a:t>
            </a:r>
          </a:p>
          <a:p>
            <a:pPr algn="just">
              <a:spcBef>
                <a:spcPts val="1200"/>
              </a:spcBef>
            </a:pPr>
            <a:r>
              <a:rPr lang="fr-FR" dirty="0">
                <a:solidFill>
                  <a:schemeClr val="accent5"/>
                </a:solidFill>
              </a:rPr>
              <a:t>Le confinement et la pandémie Covid-19 n’ont pas aggravé la situation comme certains le craignaient. Les ophtalmologistes ont su s’adapter. </a:t>
            </a:r>
            <a:r>
              <a:rPr lang="fr-FR" sz="2100" dirty="0">
                <a:solidFill>
                  <a:schemeClr val="tx1">
                    <a:lumMod val="65000"/>
                    <a:lumOff val="35000"/>
                  </a:schemeClr>
                </a:solidFill>
              </a:rPr>
              <a:t>Il semble cependant que la pandémie crée une tension pour les RDV nécessitant une prise en charge rapide.</a:t>
            </a:r>
          </a:p>
          <a:p>
            <a:pPr algn="just"/>
            <a:r>
              <a:rPr lang="fr-FR" dirty="0">
                <a:solidFill>
                  <a:schemeClr val="tx1">
                    <a:lumMod val="65000"/>
                    <a:lumOff val="35000"/>
                  </a:schemeClr>
                </a:solidFill>
              </a:rPr>
              <a:t>Cela confirme l’efficacité des mesures développées depuis plusieurs années :</a:t>
            </a:r>
          </a:p>
          <a:p>
            <a:pPr lvl="1" algn="just"/>
            <a:r>
              <a:rPr lang="fr-FR" dirty="0">
                <a:solidFill>
                  <a:schemeClr val="tx1">
                    <a:lumMod val="65000"/>
                    <a:lumOff val="35000"/>
                  </a:schemeClr>
                </a:solidFill>
              </a:rPr>
              <a:t>Développement rapide du travail aidé depuis 2015</a:t>
            </a:r>
          </a:p>
          <a:p>
            <a:pPr lvl="1" algn="just"/>
            <a:r>
              <a:rPr lang="fr-FR" dirty="0">
                <a:solidFill>
                  <a:schemeClr val="tx1">
                    <a:lumMod val="65000"/>
                    <a:lumOff val="35000"/>
                  </a:schemeClr>
                </a:solidFill>
              </a:rPr>
              <a:t>Pertinence de l’évolution des décrets des orthoptistes et des opticiens du dernier trimestre 2016</a:t>
            </a:r>
          </a:p>
          <a:p>
            <a:pPr lvl="1" algn="just"/>
            <a:r>
              <a:rPr lang="fr-FR" dirty="0">
                <a:solidFill>
                  <a:schemeClr val="tx1">
                    <a:lumMod val="65000"/>
                    <a:lumOff val="35000"/>
                  </a:schemeClr>
                </a:solidFill>
              </a:rPr>
              <a:t>Efficacité croissante des protocoles organisationnels, des mesures de nomenclature (RNO, AMY8,5)</a:t>
            </a:r>
          </a:p>
          <a:p>
            <a:pPr lvl="1" algn="just"/>
            <a:r>
              <a:rPr lang="fr-FR" dirty="0">
                <a:solidFill>
                  <a:schemeClr val="tx1">
                    <a:lumMod val="65000"/>
                    <a:lumOff val="35000"/>
                  </a:schemeClr>
                </a:solidFill>
              </a:rPr>
              <a:t>Stabilisation en cours de la démographie des ophtalmologistes</a:t>
            </a:r>
          </a:p>
        </p:txBody>
      </p:sp>
      <p:sp>
        <p:nvSpPr>
          <p:cNvPr id="4" name="Espace réservé du numéro de diapositive 3">
            <a:extLst>
              <a:ext uri="{FF2B5EF4-FFF2-40B4-BE49-F238E27FC236}">
                <a16:creationId xmlns:a16="http://schemas.microsoft.com/office/drawing/2014/main" id="{6FB83763-08BF-4665-8EBF-857D110B9B8C}"/>
              </a:ext>
            </a:extLst>
          </p:cNvPr>
          <p:cNvSpPr>
            <a:spLocks noGrp="1"/>
          </p:cNvSpPr>
          <p:nvPr>
            <p:ph type="sldNum" sz="quarter" idx="12"/>
          </p:nvPr>
        </p:nvSpPr>
        <p:spPr/>
        <p:txBody>
          <a:bodyPr/>
          <a:lstStyle/>
          <a:p>
            <a:fld id="{F428713F-B67B-40CC-85DD-1D86B6204E19}" type="slidenum">
              <a:rPr lang="fr-FR" smtClean="0"/>
              <a:pPr/>
              <a:t>43</a:t>
            </a:fld>
            <a:endParaRPr lang="fr-FR" dirty="0"/>
          </a:p>
        </p:txBody>
      </p:sp>
      <p:sp>
        <p:nvSpPr>
          <p:cNvPr id="6" name="ZoneTexte 5">
            <a:extLst>
              <a:ext uri="{FF2B5EF4-FFF2-40B4-BE49-F238E27FC236}">
                <a16:creationId xmlns:a16="http://schemas.microsoft.com/office/drawing/2014/main" id="{C790B0F1-6769-44DB-BE78-9C60F689EA7F}"/>
              </a:ext>
            </a:extLst>
          </p:cNvPr>
          <p:cNvSpPr txBox="1"/>
          <p:nvPr/>
        </p:nvSpPr>
        <p:spPr>
          <a:xfrm>
            <a:off x="755917" y="6461328"/>
            <a:ext cx="10443258" cy="338554"/>
          </a:xfrm>
          <a:prstGeom prst="rect">
            <a:avLst/>
          </a:prstGeom>
          <a:noFill/>
        </p:spPr>
        <p:txBody>
          <a:bodyPr wrap="square">
            <a:spAutoFit/>
          </a:bodyPr>
          <a:lstStyle/>
          <a:p>
            <a:r>
              <a:rPr lang="fr-FR" sz="1600" i="1" dirty="0">
                <a:solidFill>
                  <a:schemeClr val="tx1">
                    <a:lumMod val="65000"/>
                    <a:lumOff val="35000"/>
                  </a:schemeClr>
                </a:solidFill>
              </a:rPr>
              <a:t>*Drees oct. 2018, IFOP-GPV nov.2017, Le Guide Santé 2020</a:t>
            </a:r>
            <a:endParaRPr lang="fr-FR" sz="1600" i="1" dirty="0"/>
          </a:p>
        </p:txBody>
      </p:sp>
    </p:spTree>
    <p:extLst>
      <p:ext uri="{BB962C8B-B14F-4D97-AF65-F5344CB8AC3E}">
        <p14:creationId xmlns:p14="http://schemas.microsoft.com/office/powerpoint/2010/main" val="11472990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68B28B9-6A4A-4655-A585-3701CFDD7A00}"/>
              </a:ext>
            </a:extLst>
          </p:cNvPr>
          <p:cNvSpPr>
            <a:spLocks noGrp="1"/>
          </p:cNvSpPr>
          <p:nvPr>
            <p:ph idx="1"/>
          </p:nvPr>
        </p:nvSpPr>
        <p:spPr>
          <a:xfrm>
            <a:off x="677334" y="1459344"/>
            <a:ext cx="9063014" cy="4582017"/>
          </a:xfrm>
        </p:spPr>
        <p:txBody>
          <a:bodyPr>
            <a:normAutofit/>
          </a:bodyPr>
          <a:lstStyle/>
          <a:p>
            <a:r>
              <a:rPr lang="fr-FR" dirty="0">
                <a:solidFill>
                  <a:schemeClr val="tx1">
                    <a:lumMod val="65000"/>
                    <a:lumOff val="35000"/>
                  </a:schemeClr>
                </a:solidFill>
              </a:rPr>
              <a:t>La prise de rendez-vous en ligne </a:t>
            </a:r>
            <a:r>
              <a:rPr lang="fr-FR" b="1" dirty="0">
                <a:solidFill>
                  <a:schemeClr val="accent5"/>
                </a:solidFill>
              </a:rPr>
              <a:t>prend de plus en plus d’importance en ophtalmologie</a:t>
            </a:r>
            <a:r>
              <a:rPr lang="fr-FR" dirty="0">
                <a:solidFill>
                  <a:srgbClr val="0000FF"/>
                </a:solidFill>
              </a:rPr>
              <a:t> </a:t>
            </a:r>
            <a:r>
              <a:rPr lang="fr-FR" dirty="0">
                <a:solidFill>
                  <a:schemeClr val="tx1">
                    <a:lumMod val="65000"/>
                    <a:lumOff val="35000"/>
                  </a:schemeClr>
                </a:solidFill>
              </a:rPr>
              <a:t>et son développement devrait se poursuivre rapidement.</a:t>
            </a:r>
          </a:p>
          <a:p>
            <a:pPr>
              <a:spcBef>
                <a:spcPts val="2400"/>
              </a:spcBef>
            </a:pPr>
            <a:r>
              <a:rPr lang="fr-FR" dirty="0"/>
              <a:t>Il est certain que l’on ne peut </a:t>
            </a:r>
            <a:r>
              <a:rPr lang="fr-FR" dirty="0">
                <a:solidFill>
                  <a:schemeClr val="tx1">
                    <a:lumMod val="65000"/>
                    <a:lumOff val="35000"/>
                  </a:schemeClr>
                </a:solidFill>
              </a:rPr>
              <a:t>plus faire une enquête crédible sur les délais de RDV </a:t>
            </a:r>
            <a:r>
              <a:rPr lang="fr-FR" dirty="0">
                <a:solidFill>
                  <a:schemeClr val="accent5"/>
                </a:solidFill>
              </a:rPr>
              <a:t>sans prendre en compte les RDV en ligne.</a:t>
            </a:r>
          </a:p>
          <a:p>
            <a:pPr lvl="1"/>
            <a:r>
              <a:rPr lang="fr-FR" dirty="0">
                <a:solidFill>
                  <a:schemeClr val="tx1">
                    <a:lumMod val="65000"/>
                    <a:lumOff val="35000"/>
                  </a:schemeClr>
                </a:solidFill>
              </a:rPr>
              <a:t>Certains cabinets n’offrent plus de RDV téléphoniques. En un an l’évolution est majeure : </a:t>
            </a:r>
            <a:r>
              <a:rPr lang="fr-FR" b="1" dirty="0">
                <a:solidFill>
                  <a:schemeClr val="accent5"/>
                </a:solidFill>
              </a:rPr>
              <a:t>de 10 à 30%.</a:t>
            </a:r>
          </a:p>
          <a:p>
            <a:pPr>
              <a:spcBef>
                <a:spcPts val="2400"/>
              </a:spcBef>
            </a:pPr>
            <a:r>
              <a:rPr lang="fr-FR" dirty="0">
                <a:solidFill>
                  <a:schemeClr val="tx1">
                    <a:lumMod val="65000"/>
                    <a:lumOff val="35000"/>
                  </a:schemeClr>
                </a:solidFill>
              </a:rPr>
              <a:t>Actuellement l’offre est complémentaire </a:t>
            </a:r>
            <a:r>
              <a:rPr lang="fr-FR" dirty="0"/>
              <a:t>avec des </a:t>
            </a:r>
            <a:r>
              <a:rPr lang="fr-FR" dirty="0">
                <a:solidFill>
                  <a:schemeClr val="accent5"/>
                </a:solidFill>
              </a:rPr>
              <a:t>délais qui commencent à être plus courts par rapport aux RDV téléphoniques</a:t>
            </a:r>
            <a:r>
              <a:rPr lang="fr-FR" dirty="0">
                <a:solidFill>
                  <a:schemeClr val="tx1">
                    <a:lumMod val="65000"/>
                    <a:lumOff val="35000"/>
                  </a:schemeClr>
                </a:solidFill>
              </a:rPr>
              <a:t>, il y a des avantages certains pour les patients et les médecins.</a:t>
            </a:r>
          </a:p>
        </p:txBody>
      </p:sp>
      <p:sp>
        <p:nvSpPr>
          <p:cNvPr id="4" name="Espace réservé du numéro de diapositive 3">
            <a:extLst>
              <a:ext uri="{FF2B5EF4-FFF2-40B4-BE49-F238E27FC236}">
                <a16:creationId xmlns:a16="http://schemas.microsoft.com/office/drawing/2014/main" id="{9B776D92-C5BC-48B4-929F-D556A2132DCC}"/>
              </a:ext>
            </a:extLst>
          </p:cNvPr>
          <p:cNvSpPr>
            <a:spLocks noGrp="1"/>
          </p:cNvSpPr>
          <p:nvPr>
            <p:ph type="sldNum" sz="quarter" idx="12"/>
          </p:nvPr>
        </p:nvSpPr>
        <p:spPr/>
        <p:txBody>
          <a:bodyPr/>
          <a:lstStyle/>
          <a:p>
            <a:fld id="{F428713F-B67B-40CC-85DD-1D86B6204E19}" type="slidenum">
              <a:rPr lang="fr-FR" smtClean="0"/>
              <a:pPr/>
              <a:t>44</a:t>
            </a:fld>
            <a:endParaRPr lang="fr-FR" dirty="0"/>
          </a:p>
        </p:txBody>
      </p:sp>
      <p:sp>
        <p:nvSpPr>
          <p:cNvPr id="5" name="Titre 1">
            <a:extLst>
              <a:ext uri="{FF2B5EF4-FFF2-40B4-BE49-F238E27FC236}">
                <a16:creationId xmlns:a16="http://schemas.microsoft.com/office/drawing/2014/main" id="{9AF426C5-8DF9-4AB4-819B-EE4767FE8EEC}"/>
              </a:ext>
            </a:extLst>
          </p:cNvPr>
          <p:cNvSpPr txBox="1">
            <a:spLocks/>
          </p:cNvSpPr>
          <p:nvPr/>
        </p:nvSpPr>
        <p:spPr>
          <a:xfrm>
            <a:off x="755917" y="257776"/>
            <a:ext cx="8596668" cy="600364"/>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t>Conclusions 2/2</a:t>
            </a:r>
          </a:p>
        </p:txBody>
      </p:sp>
    </p:spTree>
    <p:extLst>
      <p:ext uri="{BB962C8B-B14F-4D97-AF65-F5344CB8AC3E}">
        <p14:creationId xmlns:p14="http://schemas.microsoft.com/office/powerpoint/2010/main" val="7558837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776" y="2086825"/>
            <a:ext cx="8596668" cy="1232690"/>
          </a:xfrm>
        </p:spPr>
        <p:txBody>
          <a:bodyPr>
            <a:noAutofit/>
          </a:bodyPr>
          <a:lstStyle/>
          <a:p>
            <a:r>
              <a:rPr lang="fr-FR" sz="5400" b="1" dirty="0"/>
              <a:t>LES PRIORITÉS POUR DEMAIN</a:t>
            </a:r>
          </a:p>
        </p:txBody>
      </p:sp>
      <p:sp>
        <p:nvSpPr>
          <p:cNvPr id="3" name="Espace réservé du numéro de diapositive 2">
            <a:extLst>
              <a:ext uri="{FF2B5EF4-FFF2-40B4-BE49-F238E27FC236}">
                <a16:creationId xmlns:a16="http://schemas.microsoft.com/office/drawing/2014/main" id="{EFEBCE39-DA45-4F36-A348-C50B4C5D1D05}"/>
              </a:ext>
            </a:extLst>
          </p:cNvPr>
          <p:cNvSpPr>
            <a:spLocks noGrp="1"/>
          </p:cNvSpPr>
          <p:nvPr>
            <p:ph type="sldNum" sz="quarter" idx="12"/>
          </p:nvPr>
        </p:nvSpPr>
        <p:spPr/>
        <p:txBody>
          <a:bodyPr/>
          <a:lstStyle/>
          <a:p>
            <a:fld id="{F428713F-B67B-40CC-85DD-1D86B6204E19}" type="slidenum">
              <a:rPr lang="fr-FR" smtClean="0"/>
              <a:pPr/>
              <a:t>45</a:t>
            </a:fld>
            <a:endParaRPr lang="fr-FR" dirty="0"/>
          </a:p>
        </p:txBody>
      </p:sp>
    </p:spTree>
    <p:extLst>
      <p:ext uri="{BB962C8B-B14F-4D97-AF65-F5344CB8AC3E}">
        <p14:creationId xmlns:p14="http://schemas.microsoft.com/office/powerpoint/2010/main" val="10166947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4E7E03-5061-4A35-AE77-54E58C29B1BB}"/>
              </a:ext>
            </a:extLst>
          </p:cNvPr>
          <p:cNvSpPr>
            <a:spLocks noGrp="1"/>
          </p:cNvSpPr>
          <p:nvPr>
            <p:ph type="title"/>
          </p:nvPr>
        </p:nvSpPr>
        <p:spPr>
          <a:xfrm>
            <a:off x="399038" y="261866"/>
            <a:ext cx="9430763" cy="788233"/>
          </a:xfrm>
        </p:spPr>
        <p:txBody>
          <a:bodyPr>
            <a:noAutofit/>
          </a:bodyPr>
          <a:lstStyle/>
          <a:p>
            <a:r>
              <a:rPr lang="fr-FR" dirty="0"/>
              <a:t>Perspectives : pour aller plus loin et retrouver des délais normaux dans les prochaines années</a:t>
            </a:r>
          </a:p>
        </p:txBody>
      </p:sp>
      <p:sp>
        <p:nvSpPr>
          <p:cNvPr id="4" name="Espace réservé du contenu 2">
            <a:extLst>
              <a:ext uri="{FF2B5EF4-FFF2-40B4-BE49-F238E27FC236}">
                <a16:creationId xmlns:a16="http://schemas.microsoft.com/office/drawing/2014/main" id="{B29E2CF9-032F-4321-8EC9-AFA79766A6C5}"/>
              </a:ext>
            </a:extLst>
          </p:cNvPr>
          <p:cNvSpPr txBox="1">
            <a:spLocks/>
          </p:cNvSpPr>
          <p:nvPr/>
        </p:nvSpPr>
        <p:spPr>
          <a:xfrm>
            <a:off x="629021" y="1594128"/>
            <a:ext cx="9778633" cy="52323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120000"/>
              </a:lnSpc>
            </a:pPr>
            <a:r>
              <a:rPr lang="fr-FR" sz="1600" dirty="0">
                <a:solidFill>
                  <a:schemeClr val="accent5"/>
                </a:solidFill>
                <a:latin typeface="+mj-lt"/>
              </a:rPr>
              <a:t>Accroître la démographie des ophtalmologistes </a:t>
            </a:r>
            <a:r>
              <a:rPr lang="fr-FR" sz="1600" dirty="0">
                <a:latin typeface="+mj-lt"/>
              </a:rPr>
              <a:t>comme cela est conseillé par le rapport IGAS-IGAESR pour améliorer la couverture territoriale et assurer le renouvellement des générations (la France est passée sous la moyenne européenne).</a:t>
            </a:r>
          </a:p>
          <a:p>
            <a:pPr marL="895350" lvl="1" indent="-354013" algn="just">
              <a:lnSpc>
                <a:spcPct val="120000"/>
              </a:lnSpc>
              <a:spcBef>
                <a:spcPts val="600"/>
              </a:spcBef>
              <a:tabLst>
                <a:tab pos="801688" algn="l"/>
              </a:tabLst>
            </a:pPr>
            <a:r>
              <a:rPr lang="fr-FR" sz="1400" dirty="0">
                <a:solidFill>
                  <a:schemeClr val="accent5"/>
                </a:solidFill>
                <a:latin typeface="+mj-lt"/>
              </a:rPr>
              <a:t>Au moins 200 postes d’internes par an dans les 10 prochaines années</a:t>
            </a:r>
          </a:p>
          <a:p>
            <a:pPr marL="895350" lvl="1" indent="-354013" algn="just">
              <a:lnSpc>
                <a:spcPct val="120000"/>
              </a:lnSpc>
              <a:spcBef>
                <a:spcPts val="600"/>
              </a:spcBef>
              <a:tabLst>
                <a:tab pos="801688" algn="l"/>
              </a:tabLst>
            </a:pPr>
            <a:r>
              <a:rPr lang="fr-FR" sz="1400" dirty="0">
                <a:latin typeface="+mj-lt"/>
              </a:rPr>
              <a:t>Développer les stages d’internes en libéral (phases 2 et 3)</a:t>
            </a:r>
          </a:p>
          <a:p>
            <a:pPr marL="895350" lvl="1" indent="-354013" algn="just">
              <a:lnSpc>
                <a:spcPct val="120000"/>
              </a:lnSpc>
              <a:spcBef>
                <a:spcPts val="600"/>
              </a:spcBef>
              <a:tabLst>
                <a:tab pos="801688" algn="l"/>
              </a:tabLst>
            </a:pPr>
            <a:r>
              <a:rPr lang="fr-FR" sz="1400" dirty="0">
                <a:latin typeface="+mj-lt"/>
              </a:rPr>
              <a:t>Améliorer la densité dans les régions déficitaires (en-dessous de 8 </a:t>
            </a:r>
            <a:r>
              <a:rPr lang="fr-FR" sz="1400" dirty="0" err="1">
                <a:latin typeface="+mj-lt"/>
              </a:rPr>
              <a:t>oph</a:t>
            </a:r>
            <a:r>
              <a:rPr lang="fr-FR" sz="1400" dirty="0">
                <a:latin typeface="+mj-lt"/>
              </a:rPr>
              <a:t>/100 000 hab.).</a:t>
            </a:r>
          </a:p>
          <a:p>
            <a:pPr marL="354013" indent="-354013" algn="just">
              <a:lnSpc>
                <a:spcPct val="120000"/>
              </a:lnSpc>
              <a:spcBef>
                <a:spcPts val="1800"/>
              </a:spcBef>
            </a:pPr>
            <a:r>
              <a:rPr lang="fr-FR" sz="1600" dirty="0">
                <a:solidFill>
                  <a:srgbClr val="000000"/>
                </a:solidFill>
                <a:latin typeface="+mj-lt"/>
              </a:rPr>
              <a:t>Poursuivre le développement </a:t>
            </a:r>
            <a:r>
              <a:rPr lang="fr-FR" sz="1600" dirty="0">
                <a:latin typeface="+mj-lt"/>
              </a:rPr>
              <a:t>de l’équipe de soins autour de l’ophtalmologiste.</a:t>
            </a:r>
          </a:p>
          <a:p>
            <a:pPr marL="354013" indent="-354013" algn="just">
              <a:lnSpc>
                <a:spcPct val="120000"/>
              </a:lnSpc>
              <a:spcBef>
                <a:spcPts val="1200"/>
              </a:spcBef>
            </a:pPr>
            <a:r>
              <a:rPr lang="fr-FR" sz="1600" dirty="0">
                <a:latin typeface="+mj-lt"/>
              </a:rPr>
              <a:t>Développer les cabinets secondaires pour un meilleur maillage territorial, en y associant la télémédecine et les orthoptistes. </a:t>
            </a:r>
            <a:r>
              <a:rPr lang="fr-FR" sz="1600" dirty="0">
                <a:solidFill>
                  <a:schemeClr val="accent5"/>
                </a:solidFill>
                <a:latin typeface="+mj-lt"/>
              </a:rPr>
              <a:t>Mettre en place un zonage en ophtalmologie pour débloquer des aides à l’installation de nouveaux cabinets en zones </a:t>
            </a:r>
            <a:r>
              <a:rPr lang="fr-FR" sz="1600" dirty="0" err="1">
                <a:solidFill>
                  <a:schemeClr val="accent5"/>
                </a:solidFill>
                <a:latin typeface="+mj-lt"/>
              </a:rPr>
              <a:t>sous-dotées</a:t>
            </a:r>
            <a:r>
              <a:rPr lang="fr-FR" sz="1600" dirty="0">
                <a:solidFill>
                  <a:schemeClr val="accent5"/>
                </a:solidFill>
                <a:latin typeface="+mj-lt"/>
              </a:rPr>
              <a:t>.</a:t>
            </a:r>
          </a:p>
          <a:p>
            <a:pPr marL="354013" indent="-354013" algn="just">
              <a:lnSpc>
                <a:spcPct val="120000"/>
              </a:lnSpc>
              <a:spcBef>
                <a:spcPts val="1200"/>
              </a:spcBef>
            </a:pPr>
            <a:r>
              <a:rPr lang="fr-FR" sz="1600" dirty="0">
                <a:latin typeface="+mj-lt"/>
              </a:rPr>
              <a:t>Création renforcée de </a:t>
            </a:r>
            <a:r>
              <a:rPr lang="fr-FR" sz="1600" dirty="0">
                <a:solidFill>
                  <a:schemeClr val="tx1">
                    <a:lumMod val="65000"/>
                    <a:lumOff val="35000"/>
                  </a:schemeClr>
                </a:solidFill>
                <a:latin typeface="+mj-lt"/>
              </a:rPr>
              <a:t>plages de RDV à délais courts notamment grâce aux logiciels en ligne.</a:t>
            </a:r>
          </a:p>
          <a:p>
            <a:pPr marL="354013" indent="-354013" algn="just">
              <a:lnSpc>
                <a:spcPct val="120000"/>
              </a:lnSpc>
              <a:spcBef>
                <a:spcPts val="1200"/>
              </a:spcBef>
            </a:pPr>
            <a:r>
              <a:rPr lang="fr-FR" sz="1600" dirty="0">
                <a:latin typeface="+mj-lt"/>
              </a:rPr>
              <a:t>Améliorer</a:t>
            </a:r>
            <a:r>
              <a:rPr lang="fr-FR" sz="1600" dirty="0">
                <a:solidFill>
                  <a:schemeClr val="tx1">
                    <a:lumMod val="65000"/>
                    <a:lumOff val="35000"/>
                  </a:schemeClr>
                </a:solidFill>
                <a:latin typeface="+mj-lt"/>
              </a:rPr>
              <a:t> le renouvellement des équipements optiques chez l’opticien, sous réserve d’un vrai échange d’information en retour, </a:t>
            </a:r>
            <a:r>
              <a:rPr lang="fr-FR" sz="1600" dirty="0">
                <a:latin typeface="+mj-lt"/>
              </a:rPr>
              <a:t>notamment au travers </a:t>
            </a:r>
            <a:r>
              <a:rPr lang="fr-FR" sz="1600" dirty="0">
                <a:solidFill>
                  <a:schemeClr val="accent5"/>
                </a:solidFill>
                <a:latin typeface="+mj-lt"/>
              </a:rPr>
              <a:t>d’outils numériques comme l’e-prescription.</a:t>
            </a:r>
          </a:p>
        </p:txBody>
      </p:sp>
      <p:sp>
        <p:nvSpPr>
          <p:cNvPr id="3" name="Espace réservé du numéro de diapositive 2">
            <a:extLst>
              <a:ext uri="{FF2B5EF4-FFF2-40B4-BE49-F238E27FC236}">
                <a16:creationId xmlns:a16="http://schemas.microsoft.com/office/drawing/2014/main" id="{89777093-B9DB-4F55-87F1-1FAAC679800E}"/>
              </a:ext>
            </a:extLst>
          </p:cNvPr>
          <p:cNvSpPr>
            <a:spLocks noGrp="1"/>
          </p:cNvSpPr>
          <p:nvPr>
            <p:ph type="sldNum" sz="quarter" idx="12"/>
          </p:nvPr>
        </p:nvSpPr>
        <p:spPr/>
        <p:txBody>
          <a:bodyPr/>
          <a:lstStyle/>
          <a:p>
            <a:fld id="{F428713F-B67B-40CC-85DD-1D86B6204E19}" type="slidenum">
              <a:rPr lang="fr-FR" smtClean="0"/>
              <a:pPr/>
              <a:t>46</a:t>
            </a:fld>
            <a:endParaRPr lang="fr-FR" dirty="0"/>
          </a:p>
        </p:txBody>
      </p:sp>
    </p:spTree>
    <p:extLst>
      <p:ext uri="{BB962C8B-B14F-4D97-AF65-F5344CB8AC3E}">
        <p14:creationId xmlns:p14="http://schemas.microsoft.com/office/powerpoint/2010/main" val="40886021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F428713F-B67B-40CC-85DD-1D86B6204E19}" type="slidenum">
              <a:rPr lang="fr-FR" smtClean="0"/>
              <a:pPr/>
              <a:t>47</a:t>
            </a:fld>
            <a:endParaRPr lang="fr-FR" dirty="0"/>
          </a:p>
        </p:txBody>
      </p:sp>
      <p:sp>
        <p:nvSpPr>
          <p:cNvPr id="5" name="Titre 1"/>
          <p:cNvSpPr>
            <a:spLocks noGrp="1"/>
          </p:cNvSpPr>
          <p:nvPr>
            <p:ph type="title"/>
          </p:nvPr>
        </p:nvSpPr>
        <p:spPr>
          <a:xfrm>
            <a:off x="827776" y="2086825"/>
            <a:ext cx="8596668" cy="1232690"/>
          </a:xfrm>
        </p:spPr>
        <p:txBody>
          <a:bodyPr>
            <a:noAutofit/>
          </a:bodyPr>
          <a:lstStyle/>
          <a:p>
            <a:r>
              <a:rPr lang="fr-FR" sz="5400" b="1" dirty="0"/>
              <a:t>ANNEXES</a:t>
            </a:r>
          </a:p>
        </p:txBody>
      </p:sp>
    </p:spTree>
    <p:extLst>
      <p:ext uri="{BB962C8B-B14F-4D97-AF65-F5344CB8AC3E}">
        <p14:creationId xmlns:p14="http://schemas.microsoft.com/office/powerpoint/2010/main" val="41516059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1CDBE3-073C-4E51-8C39-406375A68DED}"/>
              </a:ext>
            </a:extLst>
          </p:cNvPr>
          <p:cNvSpPr>
            <a:spLocks noGrp="1"/>
          </p:cNvSpPr>
          <p:nvPr>
            <p:ph type="title"/>
          </p:nvPr>
        </p:nvSpPr>
        <p:spPr/>
        <p:txBody>
          <a:bodyPr>
            <a:normAutofit/>
          </a:bodyPr>
          <a:lstStyle/>
          <a:p>
            <a:r>
              <a:rPr lang="fr-FR" sz="2400" dirty="0"/>
              <a:t>Annexe 1 : Les délais parmi l’échantillon téléphonique</a:t>
            </a:r>
          </a:p>
        </p:txBody>
      </p:sp>
      <p:sp>
        <p:nvSpPr>
          <p:cNvPr id="7" name="ZoneTexte 6">
            <a:extLst>
              <a:ext uri="{FF2B5EF4-FFF2-40B4-BE49-F238E27FC236}">
                <a16:creationId xmlns:a16="http://schemas.microsoft.com/office/drawing/2014/main" id="{7018A362-8E86-4C13-A10B-F8B1C939DBF8}"/>
              </a:ext>
            </a:extLst>
          </p:cNvPr>
          <p:cNvSpPr txBox="1"/>
          <p:nvPr/>
        </p:nvSpPr>
        <p:spPr>
          <a:xfrm>
            <a:off x="597705" y="5602456"/>
            <a:ext cx="9143451" cy="461665"/>
          </a:xfrm>
          <a:prstGeom prst="rect">
            <a:avLst/>
          </a:prstGeom>
          <a:noFill/>
        </p:spPr>
        <p:txBody>
          <a:bodyPr wrap="square" rtlCol="0">
            <a:spAutoFit/>
          </a:bodyPr>
          <a:lstStyle/>
          <a:p>
            <a:r>
              <a:rPr lang="fr-FR" sz="1200" dirty="0">
                <a:solidFill>
                  <a:schemeClr val="tx1">
                    <a:lumMod val="75000"/>
                    <a:lumOff val="25000"/>
                  </a:schemeClr>
                </a:solidFill>
              </a:rPr>
              <a:t>Lecture : Pour 50% des demandes de rendez-vous pour une apparition de symptômes, le délai d’obtention d’un rendez-vous est inférieur à 14 jours en 2020, contre 10 jours en 2019.</a:t>
            </a:r>
          </a:p>
        </p:txBody>
      </p:sp>
      <p:graphicFrame>
        <p:nvGraphicFramePr>
          <p:cNvPr id="8" name="Espace réservé du contenu 3">
            <a:extLst>
              <a:ext uri="{FF2B5EF4-FFF2-40B4-BE49-F238E27FC236}">
                <a16:creationId xmlns:a16="http://schemas.microsoft.com/office/drawing/2014/main" id="{1AE1C3A6-AA55-4956-86B2-E002864A5FA5}"/>
              </a:ext>
            </a:extLst>
          </p:cNvPr>
          <p:cNvGraphicFramePr>
            <a:graphicFrameLocks noGrp="1"/>
          </p:cNvGraphicFramePr>
          <p:nvPr>
            <p:ph idx="1"/>
            <p:extLst>
              <p:ext uri="{D42A27DB-BD31-4B8C-83A1-F6EECF244321}">
                <p14:modId xmlns:p14="http://schemas.microsoft.com/office/powerpoint/2010/main" val="2771095983"/>
              </p:ext>
            </p:extLst>
          </p:nvPr>
        </p:nvGraphicFramePr>
        <p:xfrm>
          <a:off x="597706" y="1332601"/>
          <a:ext cx="9143451" cy="1884138"/>
        </p:xfrm>
        <a:graphic>
          <a:graphicData uri="http://schemas.openxmlformats.org/drawingml/2006/table">
            <a:tbl>
              <a:tblPr firstRow="1" bandRow="1">
                <a:tableStyleId>{5FD0F851-EC5A-4D38-B0AD-8093EC10F338}</a:tableStyleId>
              </a:tblPr>
              <a:tblGrid>
                <a:gridCol w="1446404">
                  <a:extLst>
                    <a:ext uri="{9D8B030D-6E8A-4147-A177-3AD203B41FA5}">
                      <a16:colId xmlns:a16="http://schemas.microsoft.com/office/drawing/2014/main" val="4095920800"/>
                    </a:ext>
                  </a:extLst>
                </a:gridCol>
                <a:gridCol w="792984">
                  <a:extLst>
                    <a:ext uri="{9D8B030D-6E8A-4147-A177-3AD203B41FA5}">
                      <a16:colId xmlns:a16="http://schemas.microsoft.com/office/drawing/2014/main" val="3599076000"/>
                    </a:ext>
                  </a:extLst>
                </a:gridCol>
                <a:gridCol w="792984">
                  <a:extLst>
                    <a:ext uri="{9D8B030D-6E8A-4147-A177-3AD203B41FA5}">
                      <a16:colId xmlns:a16="http://schemas.microsoft.com/office/drawing/2014/main" val="810238788"/>
                    </a:ext>
                  </a:extLst>
                </a:gridCol>
                <a:gridCol w="792984">
                  <a:extLst>
                    <a:ext uri="{9D8B030D-6E8A-4147-A177-3AD203B41FA5}">
                      <a16:colId xmlns:a16="http://schemas.microsoft.com/office/drawing/2014/main" val="3469520135"/>
                    </a:ext>
                  </a:extLst>
                </a:gridCol>
                <a:gridCol w="792984">
                  <a:extLst>
                    <a:ext uri="{9D8B030D-6E8A-4147-A177-3AD203B41FA5}">
                      <a16:colId xmlns:a16="http://schemas.microsoft.com/office/drawing/2014/main" val="4042446114"/>
                    </a:ext>
                  </a:extLst>
                </a:gridCol>
                <a:gridCol w="792984">
                  <a:extLst>
                    <a:ext uri="{9D8B030D-6E8A-4147-A177-3AD203B41FA5}">
                      <a16:colId xmlns:a16="http://schemas.microsoft.com/office/drawing/2014/main" val="1124355464"/>
                    </a:ext>
                  </a:extLst>
                </a:gridCol>
                <a:gridCol w="792984">
                  <a:extLst>
                    <a:ext uri="{9D8B030D-6E8A-4147-A177-3AD203B41FA5}">
                      <a16:colId xmlns:a16="http://schemas.microsoft.com/office/drawing/2014/main" val="3112621852"/>
                    </a:ext>
                  </a:extLst>
                </a:gridCol>
                <a:gridCol w="1212980">
                  <a:extLst>
                    <a:ext uri="{9D8B030D-6E8A-4147-A177-3AD203B41FA5}">
                      <a16:colId xmlns:a16="http://schemas.microsoft.com/office/drawing/2014/main" val="1304663705"/>
                    </a:ext>
                  </a:extLst>
                </a:gridCol>
                <a:gridCol w="1212980">
                  <a:extLst>
                    <a:ext uri="{9D8B030D-6E8A-4147-A177-3AD203B41FA5}">
                      <a16:colId xmlns:a16="http://schemas.microsoft.com/office/drawing/2014/main" val="559748700"/>
                    </a:ext>
                  </a:extLst>
                </a:gridCol>
                <a:gridCol w="513183">
                  <a:extLst>
                    <a:ext uri="{9D8B030D-6E8A-4147-A177-3AD203B41FA5}">
                      <a16:colId xmlns:a16="http://schemas.microsoft.com/office/drawing/2014/main" val="1399631183"/>
                    </a:ext>
                  </a:extLst>
                </a:gridCol>
              </a:tblGrid>
              <a:tr h="907128">
                <a:tc>
                  <a:txBody>
                    <a:bodyPr/>
                    <a:lstStyle/>
                    <a:p>
                      <a:pPr algn="ctr" fontAlgn="ctr"/>
                      <a:r>
                        <a:rPr lang="fr-FR" sz="1800" b="1" u="none" strike="noStrike" cap="small" baseline="0" dirty="0">
                          <a:solidFill>
                            <a:schemeClr val="accent5">
                              <a:lumMod val="75000"/>
                            </a:schemeClr>
                          </a:solidFill>
                          <a:effectLst/>
                        </a:rPr>
                        <a:t>Scénario 1</a:t>
                      </a:r>
                    </a:p>
                    <a:p>
                      <a:pPr algn="ctr" fontAlgn="ctr"/>
                      <a:r>
                        <a:rPr lang="fr-FR" sz="1100" b="1" u="none" strike="noStrike" dirty="0">
                          <a:solidFill>
                            <a:schemeClr val="accent5">
                              <a:lumMod val="75000"/>
                            </a:schemeClr>
                          </a:solidFill>
                          <a:effectLst/>
                        </a:rPr>
                        <a:t>Contrôle périodique</a:t>
                      </a:r>
                      <a:endParaRPr lang="fr-FR" sz="1100" b="1" u="none" strike="noStrike" dirty="0">
                        <a:solidFill>
                          <a:schemeClr val="accent5">
                            <a:lumMod val="75000"/>
                          </a:schemeClr>
                        </a:solidFill>
                        <a:effectLst/>
                        <a:latin typeface="+mn-lt"/>
                      </a:endParaRPr>
                    </a:p>
                  </a:txBody>
                  <a:tcPr marL="13864" marR="13864" marT="13864" marB="0" anchor="ctr">
                    <a:solidFill>
                      <a:schemeClr val="accent5">
                        <a:lumMod val="20000"/>
                        <a:lumOff val="80000"/>
                      </a:schemeClr>
                    </a:solidFill>
                  </a:tcPr>
                </a:tc>
                <a:tc>
                  <a:txBody>
                    <a:bodyPr/>
                    <a:lstStyle/>
                    <a:p>
                      <a:pPr algn="ctr" fontAlgn="ctr"/>
                      <a:r>
                        <a:rPr lang="fr-FR" sz="1200" b="0" u="none" strike="noStrike" dirty="0">
                          <a:solidFill>
                            <a:schemeClr val="tx1">
                              <a:lumMod val="75000"/>
                              <a:lumOff val="25000"/>
                            </a:schemeClr>
                          </a:solidFill>
                          <a:effectLst/>
                        </a:rPr>
                        <a:t>Moyenne</a:t>
                      </a:r>
                      <a:endParaRPr lang="fr-FR" sz="1200" b="0"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0" u="none" strike="noStrike" dirty="0">
                          <a:solidFill>
                            <a:schemeClr val="tx1">
                              <a:lumMod val="75000"/>
                              <a:lumOff val="25000"/>
                            </a:schemeClr>
                          </a:solidFill>
                          <a:effectLst/>
                        </a:rPr>
                        <a:t>Premier décile (10%)</a:t>
                      </a:r>
                      <a:endParaRPr lang="fr-FR" sz="1200" b="0"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0" u="none" strike="noStrike" dirty="0">
                          <a:solidFill>
                            <a:schemeClr val="tx1">
                              <a:lumMod val="75000"/>
                              <a:lumOff val="25000"/>
                            </a:schemeClr>
                          </a:solidFill>
                          <a:effectLst/>
                        </a:rPr>
                        <a:t>Premier quartile</a:t>
                      </a:r>
                    </a:p>
                    <a:p>
                      <a:pPr algn="ctr" fontAlgn="ctr"/>
                      <a:r>
                        <a:rPr lang="fr-FR" sz="1200" b="0" u="none" strike="noStrike" dirty="0">
                          <a:solidFill>
                            <a:schemeClr val="tx1">
                              <a:lumMod val="75000"/>
                              <a:lumOff val="25000"/>
                            </a:schemeClr>
                          </a:solidFill>
                          <a:effectLst/>
                        </a:rPr>
                        <a:t>(25%)</a:t>
                      </a:r>
                      <a:endParaRPr lang="fr-FR" sz="1200" b="0"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1" u="none" strike="noStrike" dirty="0">
                          <a:solidFill>
                            <a:schemeClr val="tx1">
                              <a:lumMod val="75000"/>
                              <a:lumOff val="25000"/>
                            </a:schemeClr>
                          </a:solidFill>
                          <a:effectLst/>
                        </a:rPr>
                        <a:t>Médiane</a:t>
                      </a:r>
                    </a:p>
                    <a:p>
                      <a:pPr algn="ctr" fontAlgn="ctr"/>
                      <a:r>
                        <a:rPr lang="fr-FR" sz="1200" b="1" u="none" strike="noStrike" dirty="0">
                          <a:solidFill>
                            <a:schemeClr val="tx1">
                              <a:lumMod val="75000"/>
                              <a:lumOff val="25000"/>
                            </a:schemeClr>
                          </a:solidFill>
                          <a:effectLst/>
                        </a:rPr>
                        <a:t>(50%)</a:t>
                      </a:r>
                      <a:endParaRPr lang="fr-FR" sz="1200" b="1"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0" u="none" strike="noStrike" dirty="0">
                          <a:solidFill>
                            <a:schemeClr val="tx1">
                              <a:lumMod val="75000"/>
                              <a:lumOff val="25000"/>
                            </a:schemeClr>
                          </a:solidFill>
                          <a:effectLst/>
                        </a:rPr>
                        <a:t>Troisième quartile (75%)</a:t>
                      </a:r>
                      <a:endParaRPr lang="fr-FR" sz="1200" b="0"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0" u="none" strike="noStrike" dirty="0">
                          <a:solidFill>
                            <a:schemeClr val="tx1">
                              <a:lumMod val="75000"/>
                              <a:lumOff val="25000"/>
                            </a:schemeClr>
                          </a:solidFill>
                          <a:effectLst/>
                        </a:rPr>
                        <a:t>Dernier décile (90%)</a:t>
                      </a:r>
                      <a:endParaRPr lang="fr-FR" sz="1200" b="0"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1" u="none" strike="noStrike" dirty="0">
                          <a:solidFill>
                            <a:schemeClr val="tx1">
                              <a:lumMod val="75000"/>
                              <a:lumOff val="25000"/>
                            </a:schemeClr>
                          </a:solidFill>
                          <a:effectLst/>
                        </a:rPr>
                        <a:t>Proportion de RDV obtenus</a:t>
                      </a:r>
                      <a:endParaRPr lang="fr-FR" sz="1200" b="1"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fr-FR" sz="1200" b="1" u="none" strike="noStrike" kern="1200" dirty="0">
                          <a:solidFill>
                            <a:schemeClr val="tx1">
                              <a:lumMod val="75000"/>
                              <a:lumOff val="25000"/>
                            </a:schemeClr>
                          </a:solidFill>
                          <a:effectLst/>
                        </a:rPr>
                        <a:t>Echec de RDV</a:t>
                      </a:r>
                      <a:endParaRPr lang="fr-FR" sz="1200" b="0" i="0" u="none" strike="noStrike" kern="1200" dirty="0">
                        <a:solidFill>
                          <a:schemeClr val="tx1">
                            <a:lumMod val="75000"/>
                            <a:lumOff val="25000"/>
                          </a:schemeClr>
                        </a:solidFill>
                        <a:effectLst/>
                        <a:latin typeface="+mn-lt"/>
                        <a:ea typeface="+mn-ea"/>
                        <a:cs typeface="+mn-cs"/>
                      </a:endParaRPr>
                    </a:p>
                  </a:txBody>
                  <a:tcPr marL="7620" marR="7620" marT="7620" marB="0" anchor="ctr">
                    <a:solidFill>
                      <a:schemeClr val="accent5">
                        <a:lumMod val="20000"/>
                        <a:lumOff val="80000"/>
                      </a:schemeClr>
                    </a:solidFill>
                  </a:tcPr>
                </a:tc>
                <a:tc>
                  <a:txBody>
                    <a:bodyPr/>
                    <a:lstStyle/>
                    <a:p>
                      <a:pPr algn="ctr" fontAlgn="ctr"/>
                      <a:r>
                        <a:rPr lang="fr-FR" sz="1400" b="0" i="1" u="none" strike="noStrike" kern="1200" dirty="0">
                          <a:solidFill>
                            <a:schemeClr val="accent1">
                              <a:lumMod val="50000"/>
                            </a:schemeClr>
                          </a:solidFill>
                          <a:effectLst/>
                        </a:rPr>
                        <a:t>n</a:t>
                      </a:r>
                      <a:endParaRPr lang="fr-FR" sz="1400" b="0" i="1" u="none" strike="noStrike" kern="1200" dirty="0">
                        <a:solidFill>
                          <a:schemeClr val="accent1">
                            <a:lumMod val="50000"/>
                          </a:schemeClr>
                        </a:solidFill>
                        <a:effectLst/>
                        <a:latin typeface="+mn-lt"/>
                        <a:ea typeface="+mn-ea"/>
                        <a:cs typeface="+mn-cs"/>
                      </a:endParaRPr>
                    </a:p>
                  </a:txBody>
                  <a:tcPr marL="13864" marR="13864" marT="13864" marB="0" anchor="ctr">
                    <a:solidFill>
                      <a:schemeClr val="accent5">
                        <a:lumMod val="20000"/>
                        <a:lumOff val="80000"/>
                      </a:schemeClr>
                    </a:solidFill>
                  </a:tcPr>
                </a:tc>
                <a:extLst>
                  <a:ext uri="{0D108BD9-81ED-4DB2-BD59-A6C34878D82A}">
                    <a16:rowId xmlns:a16="http://schemas.microsoft.com/office/drawing/2014/main" val="677978759"/>
                  </a:ext>
                </a:extLst>
              </a:tr>
              <a:tr h="488505">
                <a:tc>
                  <a:txBody>
                    <a:bodyPr/>
                    <a:lstStyle/>
                    <a:p>
                      <a:pPr algn="ctr" fontAlgn="b"/>
                      <a:r>
                        <a:rPr lang="fr-FR" sz="1400" b="0" u="none" strike="noStrike" dirty="0">
                          <a:solidFill>
                            <a:schemeClr val="tx1">
                              <a:lumMod val="75000"/>
                              <a:lumOff val="25000"/>
                            </a:schemeClr>
                          </a:solidFill>
                          <a:effectLst/>
                        </a:rPr>
                        <a:t>Résultats 2020</a:t>
                      </a:r>
                      <a:endParaRPr lang="fr-FR" sz="1400" b="0" i="0" u="none" strike="noStrike" dirty="0">
                        <a:solidFill>
                          <a:schemeClr val="tx1">
                            <a:lumMod val="75000"/>
                            <a:lumOff val="25000"/>
                          </a:schemeClr>
                        </a:solidFill>
                        <a:effectLst/>
                        <a:latin typeface="+mn-lt"/>
                      </a:endParaRPr>
                    </a:p>
                  </a:txBody>
                  <a:tcPr marL="7620" marR="7620" marT="7620" marB="0" anchor="ctr">
                    <a:noFill/>
                  </a:tcPr>
                </a:tc>
                <a:tc>
                  <a:txBody>
                    <a:bodyPr/>
                    <a:lstStyle/>
                    <a:p>
                      <a:pPr algn="ctr" fontAlgn="b"/>
                      <a:r>
                        <a:rPr lang="fr-FR" sz="1400" b="0" u="none" strike="noStrike" kern="1200" dirty="0">
                          <a:solidFill>
                            <a:schemeClr val="tx1">
                              <a:lumMod val="75000"/>
                              <a:lumOff val="25000"/>
                            </a:schemeClr>
                          </a:solidFill>
                          <a:effectLst/>
                          <a:latin typeface="+mn-lt"/>
                          <a:ea typeface="+mn-ea"/>
                          <a:cs typeface="+mn-cs"/>
                        </a:rPr>
                        <a:t>61</a:t>
                      </a:r>
                    </a:p>
                  </a:txBody>
                  <a:tcPr marL="7620" marR="7620" marT="7620" marB="0" anchor="ctr">
                    <a:noFill/>
                  </a:tcPr>
                </a:tc>
                <a:tc>
                  <a:txBody>
                    <a:bodyPr/>
                    <a:lstStyle/>
                    <a:p>
                      <a:pPr algn="ctr" fontAlgn="b"/>
                      <a:r>
                        <a:rPr lang="fr-FR" sz="1400" u="none" strike="noStrike" kern="1200" dirty="0">
                          <a:solidFill>
                            <a:schemeClr val="tx1">
                              <a:lumMod val="75000"/>
                              <a:lumOff val="25000"/>
                            </a:schemeClr>
                          </a:solidFill>
                          <a:effectLst/>
                          <a:latin typeface="+mn-lt"/>
                          <a:ea typeface="+mn-ea"/>
                          <a:cs typeface="+mn-cs"/>
                        </a:rPr>
                        <a:t>6</a:t>
                      </a:r>
                    </a:p>
                  </a:txBody>
                  <a:tcPr marL="7620" marR="7620" marT="7620" marB="0" anchor="ctr">
                    <a:noFill/>
                  </a:tcPr>
                </a:tc>
                <a:tc>
                  <a:txBody>
                    <a:bodyPr/>
                    <a:lstStyle/>
                    <a:p>
                      <a:pPr algn="ctr" fontAlgn="b"/>
                      <a:r>
                        <a:rPr lang="fr-FR" sz="1400" u="none" strike="noStrike" kern="1200" dirty="0">
                          <a:solidFill>
                            <a:schemeClr val="tx1">
                              <a:lumMod val="75000"/>
                              <a:lumOff val="25000"/>
                            </a:schemeClr>
                          </a:solidFill>
                          <a:effectLst/>
                          <a:latin typeface="+mn-lt"/>
                          <a:ea typeface="+mn-ea"/>
                          <a:cs typeface="+mn-cs"/>
                        </a:rPr>
                        <a:t>18</a:t>
                      </a:r>
                    </a:p>
                  </a:txBody>
                  <a:tcPr marL="7620" marR="7620" marT="7620" marB="0" anchor="ctr">
                    <a:noFill/>
                  </a:tcPr>
                </a:tc>
                <a:tc>
                  <a:txBody>
                    <a:bodyPr/>
                    <a:lstStyle/>
                    <a:p>
                      <a:pPr algn="ctr" fontAlgn="b"/>
                      <a:r>
                        <a:rPr lang="fr-FR" sz="1400" b="1" u="none" strike="noStrike" kern="1200" dirty="0">
                          <a:solidFill>
                            <a:schemeClr val="tx1">
                              <a:lumMod val="75000"/>
                              <a:lumOff val="25000"/>
                            </a:schemeClr>
                          </a:solidFill>
                          <a:effectLst/>
                          <a:latin typeface="+mn-lt"/>
                          <a:ea typeface="+mn-ea"/>
                          <a:cs typeface="+mn-cs"/>
                        </a:rPr>
                        <a:t>42</a:t>
                      </a:r>
                    </a:p>
                  </a:txBody>
                  <a:tcPr marL="7620" marR="7620" marT="7620" marB="0" anchor="ctr">
                    <a:noFill/>
                  </a:tcPr>
                </a:tc>
                <a:tc>
                  <a:txBody>
                    <a:bodyPr/>
                    <a:lstStyle/>
                    <a:p>
                      <a:pPr algn="ctr" fontAlgn="b"/>
                      <a:r>
                        <a:rPr lang="fr-FR" sz="1400" u="none" strike="noStrike" kern="1200" dirty="0">
                          <a:solidFill>
                            <a:schemeClr val="tx1">
                              <a:lumMod val="75000"/>
                              <a:lumOff val="25000"/>
                            </a:schemeClr>
                          </a:solidFill>
                          <a:effectLst/>
                          <a:latin typeface="+mn-lt"/>
                          <a:ea typeface="+mn-ea"/>
                          <a:cs typeface="+mn-cs"/>
                        </a:rPr>
                        <a:t>84</a:t>
                      </a:r>
                    </a:p>
                  </a:txBody>
                  <a:tcPr marL="7620" marR="7620" marT="7620" marB="0" anchor="ctr">
                    <a:noFill/>
                  </a:tcPr>
                </a:tc>
                <a:tc>
                  <a:txBody>
                    <a:bodyPr/>
                    <a:lstStyle/>
                    <a:p>
                      <a:pPr algn="ctr" fontAlgn="b"/>
                      <a:r>
                        <a:rPr lang="fr-FR" sz="1400" u="none" strike="noStrike" kern="1200" dirty="0">
                          <a:solidFill>
                            <a:schemeClr val="tx1">
                              <a:lumMod val="75000"/>
                              <a:lumOff val="25000"/>
                            </a:schemeClr>
                          </a:solidFill>
                          <a:effectLst/>
                          <a:latin typeface="+mn-lt"/>
                          <a:ea typeface="+mn-ea"/>
                          <a:cs typeface="+mn-cs"/>
                        </a:rPr>
                        <a:t>141</a:t>
                      </a:r>
                    </a:p>
                  </a:txBody>
                  <a:tcPr marL="7620" marR="7620" marT="7620" marB="0" anchor="ctr">
                    <a:noFill/>
                  </a:tcPr>
                </a:tc>
                <a:tc>
                  <a:txBody>
                    <a:bodyPr/>
                    <a:lstStyle/>
                    <a:p>
                      <a:pPr algn="ctr" fontAlgn="b"/>
                      <a:r>
                        <a:rPr lang="fr-FR" sz="1400" b="1" u="none" strike="noStrike" kern="1200" dirty="0">
                          <a:solidFill>
                            <a:schemeClr val="tx1">
                              <a:lumMod val="75000"/>
                              <a:lumOff val="25000"/>
                            </a:schemeClr>
                          </a:solidFill>
                          <a:effectLst/>
                          <a:latin typeface="+mn-lt"/>
                          <a:ea typeface="+mn-ea"/>
                          <a:cs typeface="+mn-cs"/>
                        </a:rPr>
                        <a:t>67%</a:t>
                      </a:r>
                    </a:p>
                  </a:txBody>
                  <a:tcPr marL="7620" marR="7620" marT="7620" marB="0" anchor="ctr">
                    <a:noFill/>
                  </a:tcPr>
                </a:tc>
                <a:tc>
                  <a:txBody>
                    <a:bodyPr/>
                    <a:lstStyle/>
                    <a:p>
                      <a:pPr algn="ctr" fontAlgn="b"/>
                      <a:r>
                        <a:rPr lang="fr-FR" sz="1400" b="1" u="none" strike="noStrike" kern="1200" dirty="0">
                          <a:solidFill>
                            <a:schemeClr val="tx1">
                              <a:lumMod val="75000"/>
                              <a:lumOff val="25000"/>
                            </a:schemeClr>
                          </a:solidFill>
                          <a:effectLst/>
                          <a:latin typeface="+mn-lt"/>
                          <a:ea typeface="+mn-ea"/>
                          <a:cs typeface="+mn-cs"/>
                        </a:rPr>
                        <a:t>33%</a:t>
                      </a:r>
                    </a:p>
                  </a:txBody>
                  <a:tcPr marL="7620" marR="7620" marT="7620" marB="0" anchor="ctr">
                    <a:no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r-FR" sz="1400" i="1" u="none" strike="noStrike" kern="1200" dirty="0">
                          <a:solidFill>
                            <a:schemeClr val="accent5"/>
                          </a:solidFill>
                          <a:effectLst/>
                          <a:latin typeface="+mn-lt"/>
                          <a:ea typeface="+mn-ea"/>
                          <a:cs typeface="+mn-cs"/>
                        </a:rPr>
                        <a:t>1 453</a:t>
                      </a:r>
                    </a:p>
                  </a:txBody>
                  <a:tcPr marL="7620" marR="7620" marT="7620" marB="0" anchor="ctr">
                    <a:noFill/>
                  </a:tcPr>
                </a:tc>
                <a:extLst>
                  <a:ext uri="{0D108BD9-81ED-4DB2-BD59-A6C34878D82A}">
                    <a16:rowId xmlns:a16="http://schemas.microsoft.com/office/drawing/2014/main" val="4257065049"/>
                  </a:ext>
                </a:extLst>
              </a:tr>
              <a:tr h="488505">
                <a:tc>
                  <a:txBody>
                    <a:bodyPr/>
                    <a:lstStyle/>
                    <a:p>
                      <a:pPr algn="ctr" fontAlgn="b"/>
                      <a:r>
                        <a:rPr lang="fr-FR" sz="1400" b="0" i="0" u="none" strike="noStrike" dirty="0">
                          <a:solidFill>
                            <a:schemeClr val="accent4"/>
                          </a:solidFill>
                          <a:effectLst/>
                          <a:latin typeface="+mn-lt"/>
                        </a:rPr>
                        <a:t>Résultats 2019</a:t>
                      </a:r>
                    </a:p>
                  </a:txBody>
                  <a:tcPr marL="7620" marR="7620" marT="7620" marB="0" anchor="ctr"/>
                </a:tc>
                <a:tc>
                  <a:txBody>
                    <a:bodyPr/>
                    <a:lstStyle/>
                    <a:p>
                      <a:pPr marL="0" algn="ctr" defTabSz="457200" rtl="0" eaLnBrk="1" fontAlgn="ctr" latinLnBrk="0" hangingPunct="1"/>
                      <a:r>
                        <a:rPr lang="fr-FR" sz="1400" b="0" u="none" strike="noStrike" kern="1200" dirty="0">
                          <a:solidFill>
                            <a:schemeClr val="accent4"/>
                          </a:solidFill>
                          <a:effectLst/>
                        </a:rPr>
                        <a:t>68</a:t>
                      </a:r>
                      <a:endParaRPr lang="fr-FR" sz="1400" b="0" u="none" strike="noStrike" kern="1200" dirty="0">
                        <a:solidFill>
                          <a:schemeClr val="accent4"/>
                        </a:solidFill>
                        <a:effectLst/>
                        <a:latin typeface="+mn-lt"/>
                        <a:ea typeface="+mn-ea"/>
                        <a:cs typeface="+mn-cs"/>
                      </a:endParaRPr>
                    </a:p>
                  </a:txBody>
                  <a:tcPr marL="7620" marR="7620" marT="7620" marB="0" anchor="ctr"/>
                </a:tc>
                <a:tc>
                  <a:txBody>
                    <a:bodyPr/>
                    <a:lstStyle/>
                    <a:p>
                      <a:pPr marL="0" algn="ctr" defTabSz="457200" rtl="0" eaLnBrk="1" fontAlgn="ctr" latinLnBrk="0" hangingPunct="1"/>
                      <a:r>
                        <a:rPr lang="fr-FR" sz="1400" u="none" strike="noStrike" kern="1200" dirty="0">
                          <a:solidFill>
                            <a:schemeClr val="accent4"/>
                          </a:solidFill>
                          <a:effectLst/>
                        </a:rPr>
                        <a:t>7</a:t>
                      </a:r>
                      <a:endParaRPr lang="fr-FR" sz="1400" u="none" strike="noStrike" kern="1200" dirty="0">
                        <a:solidFill>
                          <a:schemeClr val="accent4"/>
                        </a:solidFill>
                        <a:effectLst/>
                        <a:latin typeface="+mn-lt"/>
                        <a:ea typeface="+mn-ea"/>
                        <a:cs typeface="+mn-cs"/>
                      </a:endParaRPr>
                    </a:p>
                  </a:txBody>
                  <a:tcPr marL="7620" marR="7620" marT="7620" marB="0" anchor="ctr"/>
                </a:tc>
                <a:tc>
                  <a:txBody>
                    <a:bodyPr/>
                    <a:lstStyle/>
                    <a:p>
                      <a:pPr marL="0" algn="ctr" defTabSz="457200" rtl="0" eaLnBrk="1" fontAlgn="ctr" latinLnBrk="0" hangingPunct="1"/>
                      <a:r>
                        <a:rPr lang="fr-FR" sz="1400" u="none" strike="noStrike" kern="1200" dirty="0">
                          <a:solidFill>
                            <a:schemeClr val="accent4"/>
                          </a:solidFill>
                          <a:effectLst/>
                        </a:rPr>
                        <a:t>18</a:t>
                      </a:r>
                      <a:endParaRPr lang="fr-FR" sz="1400" u="none" strike="noStrike" kern="1200" dirty="0">
                        <a:solidFill>
                          <a:schemeClr val="accent4"/>
                        </a:solidFill>
                        <a:effectLst/>
                        <a:latin typeface="+mn-lt"/>
                        <a:ea typeface="+mn-ea"/>
                        <a:cs typeface="+mn-cs"/>
                      </a:endParaRPr>
                    </a:p>
                  </a:txBody>
                  <a:tcPr marL="7620" marR="7620" marT="7620" marB="0" anchor="ctr"/>
                </a:tc>
                <a:tc>
                  <a:txBody>
                    <a:bodyPr/>
                    <a:lstStyle/>
                    <a:p>
                      <a:pPr marL="0" algn="ctr" defTabSz="457200" rtl="0" eaLnBrk="1" fontAlgn="ctr" latinLnBrk="0" hangingPunct="1"/>
                      <a:r>
                        <a:rPr lang="fr-FR" sz="1400" b="1" u="none" strike="noStrike" kern="1200" dirty="0">
                          <a:solidFill>
                            <a:schemeClr val="accent4"/>
                          </a:solidFill>
                          <a:effectLst/>
                        </a:rPr>
                        <a:t>43</a:t>
                      </a:r>
                      <a:endParaRPr lang="fr-FR" sz="1400" b="1" u="none" strike="noStrike" kern="1200" dirty="0">
                        <a:solidFill>
                          <a:schemeClr val="accent4"/>
                        </a:solidFill>
                        <a:effectLst/>
                        <a:latin typeface="+mn-lt"/>
                        <a:ea typeface="+mn-ea"/>
                        <a:cs typeface="+mn-cs"/>
                      </a:endParaRPr>
                    </a:p>
                  </a:txBody>
                  <a:tcPr marL="7620" marR="7620" marT="7620" marB="0" anchor="ctr"/>
                </a:tc>
                <a:tc>
                  <a:txBody>
                    <a:bodyPr/>
                    <a:lstStyle/>
                    <a:p>
                      <a:pPr marL="0" algn="ctr" defTabSz="457200" rtl="0" eaLnBrk="1" fontAlgn="ctr" latinLnBrk="0" hangingPunct="1"/>
                      <a:r>
                        <a:rPr lang="fr-FR" sz="1400" u="none" strike="noStrike" kern="1200" dirty="0">
                          <a:solidFill>
                            <a:schemeClr val="accent4"/>
                          </a:solidFill>
                          <a:effectLst/>
                        </a:rPr>
                        <a:t>91</a:t>
                      </a:r>
                      <a:endParaRPr lang="fr-FR" sz="1400" u="none" strike="noStrike" kern="1200" dirty="0">
                        <a:solidFill>
                          <a:schemeClr val="accent4"/>
                        </a:solidFill>
                        <a:effectLst/>
                        <a:latin typeface="+mn-lt"/>
                        <a:ea typeface="+mn-ea"/>
                        <a:cs typeface="+mn-cs"/>
                      </a:endParaRPr>
                    </a:p>
                  </a:txBody>
                  <a:tcPr marL="7620" marR="7620" marT="7620" marB="0" anchor="ctr"/>
                </a:tc>
                <a:tc>
                  <a:txBody>
                    <a:bodyPr/>
                    <a:lstStyle/>
                    <a:p>
                      <a:pPr marL="0" algn="ctr" defTabSz="457200" rtl="0" eaLnBrk="1" fontAlgn="ctr" latinLnBrk="0" hangingPunct="1"/>
                      <a:r>
                        <a:rPr lang="fr-FR" sz="1400" u="none" strike="noStrike" kern="1200" dirty="0">
                          <a:solidFill>
                            <a:schemeClr val="accent4"/>
                          </a:solidFill>
                          <a:effectLst/>
                        </a:rPr>
                        <a:t>161</a:t>
                      </a:r>
                      <a:endParaRPr lang="fr-FR" sz="1400" u="none" strike="noStrike" kern="1200" dirty="0">
                        <a:solidFill>
                          <a:schemeClr val="accent4"/>
                        </a:solidFill>
                        <a:effectLst/>
                        <a:latin typeface="+mn-lt"/>
                        <a:ea typeface="+mn-ea"/>
                        <a:cs typeface="+mn-cs"/>
                      </a:endParaRPr>
                    </a:p>
                  </a:txBody>
                  <a:tcPr marL="7620" marR="7620" marT="7620" marB="0" anchor="ctr"/>
                </a:tc>
                <a:tc>
                  <a:txBody>
                    <a:bodyPr/>
                    <a:lstStyle/>
                    <a:p>
                      <a:pPr marL="0" algn="ctr" defTabSz="457200" rtl="0" eaLnBrk="1" fontAlgn="ctr" latinLnBrk="0" hangingPunct="1"/>
                      <a:r>
                        <a:rPr lang="fr-FR" sz="1400" b="1" u="none" strike="noStrike" kern="1200" dirty="0">
                          <a:solidFill>
                            <a:schemeClr val="accent4"/>
                          </a:solidFill>
                          <a:effectLst/>
                        </a:rPr>
                        <a:t>64%</a:t>
                      </a:r>
                      <a:endParaRPr lang="fr-FR" sz="1400" b="1" u="none" strike="noStrike" kern="1200" dirty="0">
                        <a:solidFill>
                          <a:schemeClr val="accent4"/>
                        </a:solidFill>
                        <a:effectLst/>
                        <a:latin typeface="+mn-lt"/>
                        <a:ea typeface="+mn-ea"/>
                        <a:cs typeface="+mn-cs"/>
                      </a:endParaRPr>
                    </a:p>
                  </a:txBody>
                  <a:tcPr marL="7620" marR="7620" marT="7620" marB="0" anchor="ctr"/>
                </a:tc>
                <a:tc>
                  <a:txBody>
                    <a:bodyPr/>
                    <a:lstStyle/>
                    <a:p>
                      <a:pPr marL="0" algn="ctr" defTabSz="457200" rtl="0" eaLnBrk="1" fontAlgn="ctr" latinLnBrk="0" hangingPunct="1"/>
                      <a:r>
                        <a:rPr lang="fr-FR" sz="1400" b="1" u="none" strike="noStrike" kern="1200" dirty="0">
                          <a:solidFill>
                            <a:schemeClr val="accent4"/>
                          </a:solidFill>
                          <a:effectLst/>
                        </a:rPr>
                        <a:t>36%</a:t>
                      </a:r>
                    </a:p>
                  </a:txBody>
                  <a:tcPr marL="7620" marR="7620" marT="7620" marB="0" anchor="ctr"/>
                </a:tc>
                <a:tc>
                  <a:txBody>
                    <a:bodyPr/>
                    <a:lstStyle/>
                    <a:p>
                      <a:pPr marL="0" algn="ctr" defTabSz="457200" rtl="0" eaLnBrk="1" fontAlgn="b" latinLnBrk="0" hangingPunct="1"/>
                      <a:r>
                        <a:rPr lang="fr-FR" sz="1400" i="1" u="none" strike="noStrike" kern="1200" dirty="0">
                          <a:solidFill>
                            <a:schemeClr val="accent4"/>
                          </a:solidFill>
                          <a:effectLst/>
                        </a:rPr>
                        <a:t>1 000</a:t>
                      </a:r>
                      <a:endParaRPr lang="fr-FR" sz="1400" i="1" u="none" strike="noStrike" kern="1200" dirty="0">
                        <a:solidFill>
                          <a:schemeClr val="accent4"/>
                        </a:solidFill>
                        <a:effectLst/>
                        <a:latin typeface="+mn-lt"/>
                        <a:ea typeface="+mn-ea"/>
                        <a:cs typeface="+mn-cs"/>
                      </a:endParaRPr>
                    </a:p>
                  </a:txBody>
                  <a:tcPr marL="7620" marR="7620" marT="7620" marB="0" anchor="ctr"/>
                </a:tc>
                <a:extLst>
                  <a:ext uri="{0D108BD9-81ED-4DB2-BD59-A6C34878D82A}">
                    <a16:rowId xmlns:a16="http://schemas.microsoft.com/office/drawing/2014/main" val="2422846860"/>
                  </a:ext>
                </a:extLst>
              </a:tr>
            </a:tbl>
          </a:graphicData>
        </a:graphic>
      </p:graphicFrame>
      <p:graphicFrame>
        <p:nvGraphicFramePr>
          <p:cNvPr id="12" name="Espace réservé du contenu 3">
            <a:extLst>
              <a:ext uri="{FF2B5EF4-FFF2-40B4-BE49-F238E27FC236}">
                <a16:creationId xmlns:a16="http://schemas.microsoft.com/office/drawing/2014/main" id="{AC017FC6-174D-482B-9700-3270DDE43752}"/>
              </a:ext>
            </a:extLst>
          </p:cNvPr>
          <p:cNvGraphicFramePr>
            <a:graphicFrameLocks/>
          </p:cNvGraphicFramePr>
          <p:nvPr>
            <p:extLst>
              <p:ext uri="{D42A27DB-BD31-4B8C-83A1-F6EECF244321}">
                <p14:modId xmlns:p14="http://schemas.microsoft.com/office/powerpoint/2010/main" val="1644954712"/>
              </p:ext>
            </p:extLst>
          </p:nvPr>
        </p:nvGraphicFramePr>
        <p:xfrm>
          <a:off x="597705" y="3641261"/>
          <a:ext cx="9143451" cy="1884138"/>
        </p:xfrm>
        <a:graphic>
          <a:graphicData uri="http://schemas.openxmlformats.org/drawingml/2006/table">
            <a:tbl>
              <a:tblPr firstRow="1" bandRow="1">
                <a:tableStyleId>{5FD0F851-EC5A-4D38-B0AD-8093EC10F338}</a:tableStyleId>
              </a:tblPr>
              <a:tblGrid>
                <a:gridCol w="1446404">
                  <a:extLst>
                    <a:ext uri="{9D8B030D-6E8A-4147-A177-3AD203B41FA5}">
                      <a16:colId xmlns:a16="http://schemas.microsoft.com/office/drawing/2014/main" val="4095920800"/>
                    </a:ext>
                  </a:extLst>
                </a:gridCol>
                <a:gridCol w="792984">
                  <a:extLst>
                    <a:ext uri="{9D8B030D-6E8A-4147-A177-3AD203B41FA5}">
                      <a16:colId xmlns:a16="http://schemas.microsoft.com/office/drawing/2014/main" val="3599076000"/>
                    </a:ext>
                  </a:extLst>
                </a:gridCol>
                <a:gridCol w="792984">
                  <a:extLst>
                    <a:ext uri="{9D8B030D-6E8A-4147-A177-3AD203B41FA5}">
                      <a16:colId xmlns:a16="http://schemas.microsoft.com/office/drawing/2014/main" val="810238788"/>
                    </a:ext>
                  </a:extLst>
                </a:gridCol>
                <a:gridCol w="792984">
                  <a:extLst>
                    <a:ext uri="{9D8B030D-6E8A-4147-A177-3AD203B41FA5}">
                      <a16:colId xmlns:a16="http://schemas.microsoft.com/office/drawing/2014/main" val="3469520135"/>
                    </a:ext>
                  </a:extLst>
                </a:gridCol>
                <a:gridCol w="792984">
                  <a:extLst>
                    <a:ext uri="{9D8B030D-6E8A-4147-A177-3AD203B41FA5}">
                      <a16:colId xmlns:a16="http://schemas.microsoft.com/office/drawing/2014/main" val="4042446114"/>
                    </a:ext>
                  </a:extLst>
                </a:gridCol>
                <a:gridCol w="792984">
                  <a:extLst>
                    <a:ext uri="{9D8B030D-6E8A-4147-A177-3AD203B41FA5}">
                      <a16:colId xmlns:a16="http://schemas.microsoft.com/office/drawing/2014/main" val="1124355464"/>
                    </a:ext>
                  </a:extLst>
                </a:gridCol>
                <a:gridCol w="792984">
                  <a:extLst>
                    <a:ext uri="{9D8B030D-6E8A-4147-A177-3AD203B41FA5}">
                      <a16:colId xmlns:a16="http://schemas.microsoft.com/office/drawing/2014/main" val="3112621852"/>
                    </a:ext>
                  </a:extLst>
                </a:gridCol>
                <a:gridCol w="1212980">
                  <a:extLst>
                    <a:ext uri="{9D8B030D-6E8A-4147-A177-3AD203B41FA5}">
                      <a16:colId xmlns:a16="http://schemas.microsoft.com/office/drawing/2014/main" val="1304663705"/>
                    </a:ext>
                  </a:extLst>
                </a:gridCol>
                <a:gridCol w="1212980">
                  <a:extLst>
                    <a:ext uri="{9D8B030D-6E8A-4147-A177-3AD203B41FA5}">
                      <a16:colId xmlns:a16="http://schemas.microsoft.com/office/drawing/2014/main" val="559748700"/>
                    </a:ext>
                  </a:extLst>
                </a:gridCol>
                <a:gridCol w="513183">
                  <a:extLst>
                    <a:ext uri="{9D8B030D-6E8A-4147-A177-3AD203B41FA5}">
                      <a16:colId xmlns:a16="http://schemas.microsoft.com/office/drawing/2014/main" val="1399631183"/>
                    </a:ext>
                  </a:extLst>
                </a:gridCol>
              </a:tblGrid>
              <a:tr h="907128">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fr-FR" sz="1800" b="1" u="none" strike="noStrike" cap="small" baseline="0" dirty="0">
                          <a:solidFill>
                            <a:schemeClr val="accent5">
                              <a:lumMod val="75000"/>
                            </a:schemeClr>
                          </a:solidFill>
                          <a:effectLst/>
                        </a:rPr>
                        <a:t>Scénario 2</a:t>
                      </a:r>
                    </a:p>
                    <a:p>
                      <a:pPr algn="ctr" fontAlgn="ctr"/>
                      <a:r>
                        <a:rPr lang="fr-FR" sz="1100" b="1" u="none" strike="noStrike" kern="1200" dirty="0">
                          <a:solidFill>
                            <a:schemeClr val="accent5">
                              <a:lumMod val="75000"/>
                            </a:schemeClr>
                          </a:solidFill>
                          <a:effectLst/>
                          <a:latin typeface="+mn-lt"/>
                          <a:ea typeface="+mn-ea"/>
                          <a:cs typeface="+mn-cs"/>
                        </a:rPr>
                        <a:t>Apparition de symptômes</a:t>
                      </a:r>
                    </a:p>
                  </a:txBody>
                  <a:tcPr marL="13864" marR="13864" marT="13864" marB="0" anchor="ctr">
                    <a:solidFill>
                      <a:schemeClr val="accent5">
                        <a:lumMod val="20000"/>
                        <a:lumOff val="80000"/>
                      </a:schemeClr>
                    </a:solidFill>
                  </a:tcPr>
                </a:tc>
                <a:tc>
                  <a:txBody>
                    <a:bodyPr/>
                    <a:lstStyle/>
                    <a:p>
                      <a:pPr algn="ctr" fontAlgn="ctr"/>
                      <a:r>
                        <a:rPr lang="fr-FR" sz="1200" b="0" u="none" strike="noStrike" dirty="0">
                          <a:solidFill>
                            <a:schemeClr val="tx1">
                              <a:lumMod val="75000"/>
                              <a:lumOff val="25000"/>
                            </a:schemeClr>
                          </a:solidFill>
                          <a:effectLst/>
                        </a:rPr>
                        <a:t>Moyenne</a:t>
                      </a:r>
                      <a:endParaRPr lang="fr-FR" sz="1200" b="0"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0" u="none" strike="noStrike" dirty="0">
                          <a:solidFill>
                            <a:schemeClr val="tx1">
                              <a:lumMod val="75000"/>
                              <a:lumOff val="25000"/>
                            </a:schemeClr>
                          </a:solidFill>
                          <a:effectLst/>
                        </a:rPr>
                        <a:t>Premier décile (10%)</a:t>
                      </a:r>
                      <a:endParaRPr lang="fr-FR" sz="1200" b="0"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0" u="none" strike="noStrike" dirty="0">
                          <a:solidFill>
                            <a:schemeClr val="tx1">
                              <a:lumMod val="75000"/>
                              <a:lumOff val="25000"/>
                            </a:schemeClr>
                          </a:solidFill>
                          <a:effectLst/>
                        </a:rPr>
                        <a:t>Premier quartile</a:t>
                      </a:r>
                    </a:p>
                    <a:p>
                      <a:pPr algn="ctr" fontAlgn="ctr"/>
                      <a:r>
                        <a:rPr lang="fr-FR" sz="1200" b="0" u="none" strike="noStrike" dirty="0">
                          <a:solidFill>
                            <a:schemeClr val="tx1">
                              <a:lumMod val="75000"/>
                              <a:lumOff val="25000"/>
                            </a:schemeClr>
                          </a:solidFill>
                          <a:effectLst/>
                        </a:rPr>
                        <a:t>(25%)</a:t>
                      </a:r>
                      <a:endParaRPr lang="fr-FR" sz="1200" b="0"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1" u="none" strike="noStrike" dirty="0">
                          <a:solidFill>
                            <a:schemeClr val="tx1">
                              <a:lumMod val="75000"/>
                              <a:lumOff val="25000"/>
                            </a:schemeClr>
                          </a:solidFill>
                          <a:effectLst/>
                        </a:rPr>
                        <a:t>Médiane</a:t>
                      </a:r>
                    </a:p>
                    <a:p>
                      <a:pPr algn="ctr" fontAlgn="ctr"/>
                      <a:r>
                        <a:rPr lang="fr-FR" sz="1200" b="1" u="none" strike="noStrike" dirty="0">
                          <a:solidFill>
                            <a:schemeClr val="tx1">
                              <a:lumMod val="75000"/>
                              <a:lumOff val="25000"/>
                            </a:schemeClr>
                          </a:solidFill>
                          <a:effectLst/>
                        </a:rPr>
                        <a:t>(50%)</a:t>
                      </a:r>
                      <a:endParaRPr lang="fr-FR" sz="1200" b="1"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0" u="none" strike="noStrike" dirty="0">
                          <a:solidFill>
                            <a:schemeClr val="tx1">
                              <a:lumMod val="75000"/>
                              <a:lumOff val="25000"/>
                            </a:schemeClr>
                          </a:solidFill>
                          <a:effectLst/>
                        </a:rPr>
                        <a:t>Troisième quartile (75%)</a:t>
                      </a:r>
                      <a:endParaRPr lang="fr-FR" sz="1200" b="0"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0" u="none" strike="noStrike" dirty="0">
                          <a:solidFill>
                            <a:schemeClr val="tx1">
                              <a:lumMod val="75000"/>
                              <a:lumOff val="25000"/>
                            </a:schemeClr>
                          </a:solidFill>
                          <a:effectLst/>
                        </a:rPr>
                        <a:t>Dernier décile (90%)</a:t>
                      </a:r>
                      <a:endParaRPr lang="fr-FR" sz="1200" b="0"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1" u="none" strike="noStrike" dirty="0">
                          <a:solidFill>
                            <a:schemeClr val="tx1">
                              <a:lumMod val="75000"/>
                              <a:lumOff val="25000"/>
                            </a:schemeClr>
                          </a:solidFill>
                          <a:effectLst/>
                        </a:rPr>
                        <a:t>Proportion de RDV obtenus</a:t>
                      </a:r>
                      <a:endParaRPr lang="fr-FR" sz="1200" b="1"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fr-FR" sz="1200" b="1" u="none" strike="noStrike" kern="1200" dirty="0">
                          <a:solidFill>
                            <a:schemeClr val="tx1">
                              <a:lumMod val="75000"/>
                              <a:lumOff val="25000"/>
                            </a:schemeClr>
                          </a:solidFill>
                          <a:effectLst/>
                        </a:rPr>
                        <a:t>Echec de RDV</a:t>
                      </a:r>
                      <a:endParaRPr lang="fr-FR" sz="1200" b="0" i="0" u="none" strike="noStrike" kern="1200" dirty="0">
                        <a:solidFill>
                          <a:schemeClr val="tx1">
                            <a:lumMod val="75000"/>
                            <a:lumOff val="25000"/>
                          </a:schemeClr>
                        </a:solidFill>
                        <a:effectLst/>
                        <a:latin typeface="+mn-lt"/>
                        <a:ea typeface="+mn-ea"/>
                        <a:cs typeface="+mn-cs"/>
                      </a:endParaRPr>
                    </a:p>
                  </a:txBody>
                  <a:tcPr marL="7620" marR="7620" marT="7620" marB="0" anchor="ctr">
                    <a:solidFill>
                      <a:schemeClr val="accent5">
                        <a:lumMod val="20000"/>
                        <a:lumOff val="80000"/>
                      </a:schemeClr>
                    </a:solidFill>
                  </a:tcPr>
                </a:tc>
                <a:tc>
                  <a:txBody>
                    <a:bodyPr/>
                    <a:lstStyle/>
                    <a:p>
                      <a:pPr algn="ctr" fontAlgn="ctr"/>
                      <a:r>
                        <a:rPr lang="fr-FR" sz="1400" b="0" i="1" u="none" strike="noStrike" kern="1200" dirty="0">
                          <a:solidFill>
                            <a:schemeClr val="accent1">
                              <a:lumMod val="50000"/>
                            </a:schemeClr>
                          </a:solidFill>
                          <a:effectLst/>
                        </a:rPr>
                        <a:t>n</a:t>
                      </a:r>
                      <a:endParaRPr lang="fr-FR" sz="1400" b="0" i="1" u="none" strike="noStrike" kern="1200" dirty="0">
                        <a:solidFill>
                          <a:schemeClr val="accent1">
                            <a:lumMod val="50000"/>
                          </a:schemeClr>
                        </a:solidFill>
                        <a:effectLst/>
                        <a:latin typeface="+mn-lt"/>
                        <a:ea typeface="+mn-ea"/>
                        <a:cs typeface="+mn-cs"/>
                      </a:endParaRPr>
                    </a:p>
                  </a:txBody>
                  <a:tcPr marL="13864" marR="13864" marT="13864" marB="0" anchor="ctr">
                    <a:solidFill>
                      <a:schemeClr val="accent5">
                        <a:lumMod val="20000"/>
                        <a:lumOff val="80000"/>
                      </a:schemeClr>
                    </a:solidFill>
                  </a:tcPr>
                </a:tc>
                <a:extLst>
                  <a:ext uri="{0D108BD9-81ED-4DB2-BD59-A6C34878D82A}">
                    <a16:rowId xmlns:a16="http://schemas.microsoft.com/office/drawing/2014/main" val="677978759"/>
                  </a:ext>
                </a:extLst>
              </a:tr>
              <a:tr h="488505">
                <a:tc>
                  <a:txBody>
                    <a:bodyPr/>
                    <a:lstStyle/>
                    <a:p>
                      <a:pPr algn="ctr" fontAlgn="b"/>
                      <a:r>
                        <a:rPr lang="fr-FR" sz="1400" b="0" u="none" strike="noStrike" dirty="0">
                          <a:solidFill>
                            <a:schemeClr val="tx1">
                              <a:lumMod val="75000"/>
                              <a:lumOff val="25000"/>
                            </a:schemeClr>
                          </a:solidFill>
                          <a:effectLst/>
                        </a:rPr>
                        <a:t>Résultats 2020</a:t>
                      </a:r>
                      <a:endParaRPr lang="fr-FR" sz="1400" b="0" i="0" u="none" strike="noStrike" dirty="0">
                        <a:solidFill>
                          <a:schemeClr val="tx1">
                            <a:lumMod val="75000"/>
                            <a:lumOff val="25000"/>
                          </a:schemeClr>
                        </a:solidFill>
                        <a:effectLst/>
                        <a:latin typeface="+mn-lt"/>
                      </a:endParaRPr>
                    </a:p>
                  </a:txBody>
                  <a:tcPr marL="7620" marR="7620" marT="7620" marB="0" anchor="ctr">
                    <a:noFill/>
                  </a:tcPr>
                </a:tc>
                <a:tc>
                  <a:txBody>
                    <a:bodyPr/>
                    <a:lstStyle/>
                    <a:p>
                      <a:pPr algn="ctr" fontAlgn="b"/>
                      <a:r>
                        <a:rPr lang="fr-FR" sz="1400" u="none" strike="noStrike" kern="1200" dirty="0">
                          <a:solidFill>
                            <a:schemeClr val="tx1">
                              <a:lumMod val="75000"/>
                              <a:lumOff val="25000"/>
                            </a:schemeClr>
                          </a:solidFill>
                          <a:effectLst/>
                          <a:latin typeface="+mn-lt"/>
                          <a:ea typeface="+mn-ea"/>
                          <a:cs typeface="+mn-cs"/>
                        </a:rPr>
                        <a:t>32</a:t>
                      </a:r>
                    </a:p>
                  </a:txBody>
                  <a:tcPr marL="7620" marR="7620" marT="7620" marB="0" anchor="ctr">
                    <a:noFill/>
                  </a:tcPr>
                </a:tc>
                <a:tc>
                  <a:txBody>
                    <a:bodyPr/>
                    <a:lstStyle/>
                    <a:p>
                      <a:pPr algn="ctr" fontAlgn="b"/>
                      <a:r>
                        <a:rPr lang="fr-FR" sz="1400" u="none" strike="noStrike" kern="1200" dirty="0">
                          <a:solidFill>
                            <a:schemeClr val="tx1">
                              <a:lumMod val="75000"/>
                              <a:lumOff val="25000"/>
                            </a:schemeClr>
                          </a:solidFill>
                          <a:effectLst/>
                          <a:latin typeface="+mn-lt"/>
                          <a:ea typeface="+mn-ea"/>
                          <a:cs typeface="+mn-cs"/>
                        </a:rPr>
                        <a:t>1</a:t>
                      </a:r>
                    </a:p>
                  </a:txBody>
                  <a:tcPr marL="7620" marR="7620" marT="7620" marB="0" anchor="ctr">
                    <a:noFill/>
                  </a:tcPr>
                </a:tc>
                <a:tc>
                  <a:txBody>
                    <a:bodyPr/>
                    <a:lstStyle/>
                    <a:p>
                      <a:pPr algn="ctr" fontAlgn="b"/>
                      <a:r>
                        <a:rPr lang="fr-FR" sz="1400" u="none" strike="noStrike" kern="1200" dirty="0">
                          <a:solidFill>
                            <a:schemeClr val="tx1">
                              <a:lumMod val="75000"/>
                              <a:lumOff val="25000"/>
                            </a:schemeClr>
                          </a:solidFill>
                          <a:effectLst/>
                          <a:latin typeface="+mn-lt"/>
                          <a:ea typeface="+mn-ea"/>
                          <a:cs typeface="+mn-cs"/>
                        </a:rPr>
                        <a:t>5</a:t>
                      </a:r>
                    </a:p>
                  </a:txBody>
                  <a:tcPr marL="7620" marR="7620" marT="7620" marB="0" anchor="ctr">
                    <a:noFill/>
                  </a:tcPr>
                </a:tc>
                <a:tc>
                  <a:txBody>
                    <a:bodyPr/>
                    <a:lstStyle/>
                    <a:p>
                      <a:pPr algn="ctr" fontAlgn="b"/>
                      <a:r>
                        <a:rPr lang="fr-FR" sz="1400" b="1" u="none" strike="noStrike" kern="1200" dirty="0">
                          <a:solidFill>
                            <a:schemeClr val="tx1">
                              <a:lumMod val="75000"/>
                              <a:lumOff val="25000"/>
                            </a:schemeClr>
                          </a:solidFill>
                          <a:effectLst/>
                          <a:latin typeface="+mn-lt"/>
                          <a:ea typeface="+mn-ea"/>
                          <a:cs typeface="+mn-cs"/>
                        </a:rPr>
                        <a:t>14</a:t>
                      </a:r>
                    </a:p>
                  </a:txBody>
                  <a:tcPr marL="7620" marR="7620" marT="7620" marB="0" anchor="ctr">
                    <a:noFill/>
                  </a:tcPr>
                </a:tc>
                <a:tc>
                  <a:txBody>
                    <a:bodyPr/>
                    <a:lstStyle/>
                    <a:p>
                      <a:pPr algn="ctr" fontAlgn="b"/>
                      <a:r>
                        <a:rPr lang="fr-FR" sz="1400" u="none" strike="noStrike" kern="1200" dirty="0">
                          <a:solidFill>
                            <a:schemeClr val="tx1">
                              <a:lumMod val="75000"/>
                              <a:lumOff val="25000"/>
                            </a:schemeClr>
                          </a:solidFill>
                          <a:effectLst/>
                          <a:latin typeface="+mn-lt"/>
                          <a:ea typeface="+mn-ea"/>
                          <a:cs typeface="+mn-cs"/>
                        </a:rPr>
                        <a:t>39</a:t>
                      </a:r>
                    </a:p>
                  </a:txBody>
                  <a:tcPr marL="7620" marR="7620" marT="7620" marB="0" anchor="ctr">
                    <a:noFill/>
                  </a:tcPr>
                </a:tc>
                <a:tc>
                  <a:txBody>
                    <a:bodyPr/>
                    <a:lstStyle/>
                    <a:p>
                      <a:pPr algn="ctr" fontAlgn="b"/>
                      <a:r>
                        <a:rPr lang="fr-FR" sz="1400" u="none" strike="noStrike" kern="1200" dirty="0">
                          <a:solidFill>
                            <a:schemeClr val="tx1">
                              <a:lumMod val="75000"/>
                              <a:lumOff val="25000"/>
                            </a:schemeClr>
                          </a:solidFill>
                          <a:effectLst/>
                          <a:latin typeface="+mn-lt"/>
                          <a:ea typeface="+mn-ea"/>
                          <a:cs typeface="+mn-cs"/>
                        </a:rPr>
                        <a:t>85</a:t>
                      </a:r>
                    </a:p>
                  </a:txBody>
                  <a:tcPr marL="7620" marR="7620" marT="7620" marB="0" anchor="ctr">
                    <a:noFill/>
                  </a:tcPr>
                </a:tc>
                <a:tc>
                  <a:txBody>
                    <a:bodyPr/>
                    <a:lstStyle/>
                    <a:p>
                      <a:pPr algn="ctr" fontAlgn="b"/>
                      <a:r>
                        <a:rPr lang="fr-FR" sz="1400" b="1" u="none" strike="noStrike" kern="1200" dirty="0">
                          <a:solidFill>
                            <a:schemeClr val="tx1">
                              <a:lumMod val="75000"/>
                              <a:lumOff val="25000"/>
                            </a:schemeClr>
                          </a:solidFill>
                          <a:effectLst/>
                          <a:latin typeface="+mn-lt"/>
                          <a:ea typeface="+mn-ea"/>
                          <a:cs typeface="+mn-cs"/>
                        </a:rPr>
                        <a:t>45%</a:t>
                      </a:r>
                    </a:p>
                  </a:txBody>
                  <a:tcPr marL="7620" marR="7620" marT="7620" marB="0" anchor="ctr">
                    <a:noFill/>
                  </a:tcPr>
                </a:tc>
                <a:tc>
                  <a:txBody>
                    <a:bodyPr/>
                    <a:lstStyle/>
                    <a:p>
                      <a:pPr algn="ctr" fontAlgn="b"/>
                      <a:r>
                        <a:rPr lang="fr-FR" sz="1400" b="1" u="none" strike="noStrike" kern="1200" dirty="0">
                          <a:solidFill>
                            <a:schemeClr val="tx1">
                              <a:lumMod val="75000"/>
                              <a:lumOff val="25000"/>
                            </a:schemeClr>
                          </a:solidFill>
                          <a:effectLst/>
                          <a:latin typeface="+mn-lt"/>
                          <a:ea typeface="+mn-ea"/>
                          <a:cs typeface="+mn-cs"/>
                        </a:rPr>
                        <a:t>55%</a:t>
                      </a:r>
                    </a:p>
                  </a:txBody>
                  <a:tcPr marL="7620" marR="7620" marT="7620" marB="0" anchor="ctr">
                    <a:no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r-FR" sz="1400" i="1" u="none" strike="noStrike" kern="1200" dirty="0">
                          <a:solidFill>
                            <a:schemeClr val="accent5"/>
                          </a:solidFill>
                          <a:effectLst/>
                          <a:latin typeface="+mn-lt"/>
                          <a:ea typeface="+mn-ea"/>
                          <a:cs typeface="+mn-cs"/>
                        </a:rPr>
                        <a:t>1 384</a:t>
                      </a:r>
                    </a:p>
                  </a:txBody>
                  <a:tcPr marL="7620" marR="7620" marT="7620" marB="0" anchor="ctr">
                    <a:noFill/>
                  </a:tcPr>
                </a:tc>
                <a:extLst>
                  <a:ext uri="{0D108BD9-81ED-4DB2-BD59-A6C34878D82A}">
                    <a16:rowId xmlns:a16="http://schemas.microsoft.com/office/drawing/2014/main" val="4257065049"/>
                  </a:ext>
                </a:extLst>
              </a:tr>
              <a:tr h="488505">
                <a:tc>
                  <a:txBody>
                    <a:bodyPr/>
                    <a:lstStyle/>
                    <a:p>
                      <a:pPr algn="ctr" fontAlgn="b"/>
                      <a:r>
                        <a:rPr lang="fr-FR" sz="1400" b="0" i="0" u="none" strike="noStrike" dirty="0">
                          <a:solidFill>
                            <a:schemeClr val="accent4"/>
                          </a:solidFill>
                          <a:effectLst/>
                          <a:latin typeface="+mn-lt"/>
                        </a:rPr>
                        <a:t>Résultats 2019</a:t>
                      </a:r>
                    </a:p>
                  </a:txBody>
                  <a:tcPr marL="7620" marR="7620" marT="7620" marB="0" anchor="ctr"/>
                </a:tc>
                <a:tc>
                  <a:txBody>
                    <a:bodyPr/>
                    <a:lstStyle/>
                    <a:p>
                      <a:pPr algn="ctr" fontAlgn="b"/>
                      <a:r>
                        <a:rPr lang="fr-FR" sz="1400" b="0" u="none" strike="noStrike" dirty="0">
                          <a:solidFill>
                            <a:schemeClr val="accent4"/>
                          </a:solidFill>
                          <a:effectLst/>
                        </a:rPr>
                        <a:t>27</a:t>
                      </a:r>
                      <a:endParaRPr lang="fr-FR" sz="1400" b="0" i="0" u="none" strike="noStrike" dirty="0">
                        <a:solidFill>
                          <a:schemeClr val="accent4"/>
                        </a:solidFill>
                        <a:effectLst/>
                        <a:latin typeface="+mn-lt"/>
                      </a:endParaRPr>
                    </a:p>
                  </a:txBody>
                  <a:tcPr marL="7620" marR="7620" marT="7620" marB="0" anchor="ctr"/>
                </a:tc>
                <a:tc>
                  <a:txBody>
                    <a:bodyPr/>
                    <a:lstStyle/>
                    <a:p>
                      <a:pPr algn="ctr" fontAlgn="b"/>
                      <a:r>
                        <a:rPr lang="fr-FR" sz="1400" b="0" u="none" strike="noStrike" dirty="0">
                          <a:solidFill>
                            <a:schemeClr val="accent4"/>
                          </a:solidFill>
                          <a:effectLst/>
                        </a:rPr>
                        <a:t>1</a:t>
                      </a:r>
                      <a:endParaRPr lang="fr-FR" sz="1400" b="0" i="0" u="none" strike="noStrike" dirty="0">
                        <a:solidFill>
                          <a:schemeClr val="accent4"/>
                        </a:solidFill>
                        <a:effectLst/>
                        <a:latin typeface="+mn-lt"/>
                      </a:endParaRPr>
                    </a:p>
                  </a:txBody>
                  <a:tcPr marL="7620" marR="7620" marT="7620" marB="0" anchor="ctr"/>
                </a:tc>
                <a:tc>
                  <a:txBody>
                    <a:bodyPr/>
                    <a:lstStyle/>
                    <a:p>
                      <a:pPr algn="ctr" fontAlgn="b"/>
                      <a:r>
                        <a:rPr lang="fr-FR" sz="1400" b="0" u="none" strike="noStrike" dirty="0">
                          <a:solidFill>
                            <a:schemeClr val="accent4"/>
                          </a:solidFill>
                          <a:effectLst/>
                        </a:rPr>
                        <a:t>3</a:t>
                      </a:r>
                      <a:endParaRPr lang="fr-FR" sz="1400" b="0" i="0" u="none" strike="noStrike" dirty="0">
                        <a:solidFill>
                          <a:schemeClr val="accent4"/>
                        </a:solidFill>
                        <a:effectLst/>
                        <a:latin typeface="+mn-lt"/>
                      </a:endParaRPr>
                    </a:p>
                  </a:txBody>
                  <a:tcPr marL="7620" marR="7620" marT="7620" marB="0" anchor="ctr"/>
                </a:tc>
                <a:tc>
                  <a:txBody>
                    <a:bodyPr/>
                    <a:lstStyle/>
                    <a:p>
                      <a:pPr algn="ctr" fontAlgn="b"/>
                      <a:r>
                        <a:rPr lang="fr-FR" sz="1400" b="1" u="none" strike="noStrike" dirty="0">
                          <a:solidFill>
                            <a:schemeClr val="accent4"/>
                          </a:solidFill>
                          <a:effectLst/>
                        </a:rPr>
                        <a:t>10</a:t>
                      </a:r>
                      <a:endParaRPr lang="fr-FR" sz="1400" b="1" i="0" u="none" strike="noStrike" dirty="0">
                        <a:solidFill>
                          <a:schemeClr val="accent4"/>
                        </a:solidFill>
                        <a:effectLst/>
                        <a:latin typeface="+mn-lt"/>
                      </a:endParaRPr>
                    </a:p>
                  </a:txBody>
                  <a:tcPr marL="7620" marR="7620" marT="7620" marB="0" anchor="ctr"/>
                </a:tc>
                <a:tc>
                  <a:txBody>
                    <a:bodyPr/>
                    <a:lstStyle/>
                    <a:p>
                      <a:pPr algn="ctr" fontAlgn="b"/>
                      <a:r>
                        <a:rPr lang="fr-FR" sz="1400" b="0" u="none" strike="noStrike" dirty="0">
                          <a:solidFill>
                            <a:schemeClr val="accent4"/>
                          </a:solidFill>
                          <a:effectLst/>
                        </a:rPr>
                        <a:t>30</a:t>
                      </a:r>
                      <a:endParaRPr lang="fr-FR" sz="1400" b="0" i="0" u="none" strike="noStrike" dirty="0">
                        <a:solidFill>
                          <a:schemeClr val="accent4"/>
                        </a:solidFill>
                        <a:effectLst/>
                        <a:latin typeface="+mn-lt"/>
                      </a:endParaRPr>
                    </a:p>
                  </a:txBody>
                  <a:tcPr marL="7620" marR="7620" marT="7620" marB="0" anchor="ctr"/>
                </a:tc>
                <a:tc>
                  <a:txBody>
                    <a:bodyPr/>
                    <a:lstStyle/>
                    <a:p>
                      <a:pPr algn="ctr" fontAlgn="b"/>
                      <a:r>
                        <a:rPr lang="fr-FR" sz="1400" b="0" u="none" strike="noStrike" dirty="0">
                          <a:solidFill>
                            <a:schemeClr val="accent4"/>
                          </a:solidFill>
                          <a:effectLst/>
                        </a:rPr>
                        <a:t>77</a:t>
                      </a:r>
                      <a:endParaRPr lang="fr-FR" sz="1400" b="0" i="0" u="none" strike="noStrike" dirty="0">
                        <a:solidFill>
                          <a:schemeClr val="accent4"/>
                        </a:solidFill>
                        <a:effectLst/>
                        <a:latin typeface="+mn-lt"/>
                      </a:endParaRPr>
                    </a:p>
                  </a:txBody>
                  <a:tcPr marL="7620" marR="7620" marT="7620" marB="0" anchor="ctr"/>
                </a:tc>
                <a:tc>
                  <a:txBody>
                    <a:bodyPr/>
                    <a:lstStyle/>
                    <a:p>
                      <a:pPr algn="ctr" fontAlgn="b"/>
                      <a:r>
                        <a:rPr lang="fr-FR" sz="1400" b="1" u="none" strike="noStrike" dirty="0">
                          <a:solidFill>
                            <a:schemeClr val="accent4"/>
                          </a:solidFill>
                          <a:effectLst/>
                        </a:rPr>
                        <a:t>51%</a:t>
                      </a:r>
                      <a:endParaRPr lang="fr-FR" sz="1400" b="1" i="0" u="none" strike="noStrike" dirty="0">
                        <a:solidFill>
                          <a:schemeClr val="accent4"/>
                        </a:solidFill>
                        <a:effectLst/>
                        <a:latin typeface="+mn-lt"/>
                      </a:endParaRPr>
                    </a:p>
                  </a:txBody>
                  <a:tcPr marL="7620" marR="7620" marT="7620" marB="0" anchor="ctr"/>
                </a:tc>
                <a:tc>
                  <a:txBody>
                    <a:bodyPr/>
                    <a:lstStyle/>
                    <a:p>
                      <a:pPr marL="0" algn="ctr" defTabSz="457200" rtl="0" eaLnBrk="1" fontAlgn="ctr" latinLnBrk="0" hangingPunct="1"/>
                      <a:r>
                        <a:rPr lang="fr-FR" sz="1400" b="1" u="none" strike="noStrike" kern="1200" dirty="0">
                          <a:solidFill>
                            <a:schemeClr val="accent4"/>
                          </a:solidFill>
                          <a:effectLst/>
                        </a:rPr>
                        <a:t>49%</a:t>
                      </a:r>
                    </a:p>
                  </a:txBody>
                  <a:tcPr marL="7620" marR="7620" marT="7620" marB="0" anchor="ctr"/>
                </a:tc>
                <a:tc>
                  <a:txBody>
                    <a:bodyPr/>
                    <a:lstStyle/>
                    <a:p>
                      <a:pPr marL="0" algn="ctr" defTabSz="457200" rtl="0" eaLnBrk="1" fontAlgn="b" latinLnBrk="0" hangingPunct="1"/>
                      <a:r>
                        <a:rPr lang="fr-FR" sz="1400" i="1" u="none" strike="noStrike" kern="1200" dirty="0">
                          <a:solidFill>
                            <a:schemeClr val="accent4"/>
                          </a:solidFill>
                          <a:effectLst/>
                        </a:rPr>
                        <a:t>1 000</a:t>
                      </a:r>
                      <a:endParaRPr lang="fr-FR" sz="1400" i="1" u="none" strike="noStrike" kern="1200" dirty="0">
                        <a:solidFill>
                          <a:schemeClr val="accent4"/>
                        </a:solidFill>
                        <a:effectLst/>
                        <a:latin typeface="+mn-lt"/>
                        <a:ea typeface="+mn-ea"/>
                        <a:cs typeface="+mn-cs"/>
                      </a:endParaRPr>
                    </a:p>
                  </a:txBody>
                  <a:tcPr marL="7620" marR="7620" marT="7620" marB="0" anchor="ctr"/>
                </a:tc>
                <a:extLst>
                  <a:ext uri="{0D108BD9-81ED-4DB2-BD59-A6C34878D82A}">
                    <a16:rowId xmlns:a16="http://schemas.microsoft.com/office/drawing/2014/main" val="2422846860"/>
                  </a:ext>
                </a:extLst>
              </a:tr>
            </a:tbl>
          </a:graphicData>
        </a:graphic>
      </p:graphicFrame>
      <p:sp>
        <p:nvSpPr>
          <p:cNvPr id="3" name="Espace réservé du numéro de diapositive 2">
            <a:extLst>
              <a:ext uri="{FF2B5EF4-FFF2-40B4-BE49-F238E27FC236}">
                <a16:creationId xmlns:a16="http://schemas.microsoft.com/office/drawing/2014/main" id="{2F6055F0-9807-4F80-80B0-4D5661B99398}"/>
              </a:ext>
            </a:extLst>
          </p:cNvPr>
          <p:cNvSpPr>
            <a:spLocks noGrp="1"/>
          </p:cNvSpPr>
          <p:nvPr>
            <p:ph type="sldNum" sz="quarter" idx="12"/>
          </p:nvPr>
        </p:nvSpPr>
        <p:spPr/>
        <p:txBody>
          <a:bodyPr/>
          <a:lstStyle/>
          <a:p>
            <a:fld id="{F428713F-B67B-40CC-85DD-1D86B6204E19}" type="slidenum">
              <a:rPr lang="fr-FR" smtClean="0"/>
              <a:pPr/>
              <a:t>48</a:t>
            </a:fld>
            <a:endParaRPr lang="fr-FR" dirty="0"/>
          </a:p>
        </p:txBody>
      </p:sp>
    </p:spTree>
    <p:extLst>
      <p:ext uri="{BB962C8B-B14F-4D97-AF65-F5344CB8AC3E}">
        <p14:creationId xmlns:p14="http://schemas.microsoft.com/office/powerpoint/2010/main" val="36802520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C5735F-F86F-4BE0-83AD-09A4AF689800}"/>
              </a:ext>
            </a:extLst>
          </p:cNvPr>
          <p:cNvSpPr>
            <a:spLocks noGrp="1"/>
          </p:cNvSpPr>
          <p:nvPr>
            <p:ph type="title"/>
          </p:nvPr>
        </p:nvSpPr>
        <p:spPr>
          <a:xfrm>
            <a:off x="677334" y="609600"/>
            <a:ext cx="8596668" cy="911482"/>
          </a:xfrm>
        </p:spPr>
        <p:txBody>
          <a:bodyPr>
            <a:normAutofit/>
          </a:bodyPr>
          <a:lstStyle/>
          <a:p>
            <a:r>
              <a:rPr lang="fr-FR" sz="2400" dirty="0"/>
              <a:t>Annexe 2 : Les délais selon que</a:t>
            </a:r>
            <a:r>
              <a:rPr lang="fr-FR" sz="2400" dirty="0">
                <a:solidFill>
                  <a:srgbClr val="0000FF"/>
                </a:solidFill>
              </a:rPr>
              <a:t> </a:t>
            </a:r>
            <a:r>
              <a:rPr lang="fr-FR" sz="2400" dirty="0"/>
              <a:t>l’ophtalmologiste exerce seul ou en groupe </a:t>
            </a:r>
            <a:r>
              <a:rPr lang="fr-FR" sz="1400" dirty="0"/>
              <a:t>(enquête téléphonique)</a:t>
            </a:r>
            <a:endParaRPr lang="fr-FR" sz="2400" dirty="0"/>
          </a:p>
        </p:txBody>
      </p:sp>
      <p:graphicFrame>
        <p:nvGraphicFramePr>
          <p:cNvPr id="4" name="Espace réservé du contenu 3">
            <a:extLst>
              <a:ext uri="{FF2B5EF4-FFF2-40B4-BE49-F238E27FC236}">
                <a16:creationId xmlns:a16="http://schemas.microsoft.com/office/drawing/2014/main" id="{CB9AEBBC-52F7-4D1D-8CEB-0FB48F5AF435}"/>
              </a:ext>
            </a:extLst>
          </p:cNvPr>
          <p:cNvGraphicFramePr>
            <a:graphicFrameLocks noGrp="1"/>
          </p:cNvGraphicFramePr>
          <p:nvPr>
            <p:ph idx="1"/>
            <p:extLst>
              <p:ext uri="{D42A27DB-BD31-4B8C-83A1-F6EECF244321}">
                <p14:modId xmlns:p14="http://schemas.microsoft.com/office/powerpoint/2010/main" val="3464346646"/>
              </p:ext>
            </p:extLst>
          </p:nvPr>
        </p:nvGraphicFramePr>
        <p:xfrm>
          <a:off x="676980" y="1597626"/>
          <a:ext cx="9442379" cy="1836217"/>
        </p:xfrm>
        <a:graphic>
          <a:graphicData uri="http://schemas.openxmlformats.org/drawingml/2006/table">
            <a:tbl>
              <a:tblPr firstRow="1">
                <a:tableStyleId>{5FD0F851-EC5A-4D38-B0AD-8093EC10F338}</a:tableStyleId>
              </a:tblPr>
              <a:tblGrid>
                <a:gridCol w="1480042">
                  <a:extLst>
                    <a:ext uri="{9D8B030D-6E8A-4147-A177-3AD203B41FA5}">
                      <a16:colId xmlns:a16="http://schemas.microsoft.com/office/drawing/2014/main" val="4095920800"/>
                    </a:ext>
                  </a:extLst>
                </a:gridCol>
                <a:gridCol w="848458">
                  <a:extLst>
                    <a:ext uri="{9D8B030D-6E8A-4147-A177-3AD203B41FA5}">
                      <a16:colId xmlns:a16="http://schemas.microsoft.com/office/drawing/2014/main" val="3599076000"/>
                    </a:ext>
                  </a:extLst>
                </a:gridCol>
                <a:gridCol w="848458">
                  <a:extLst>
                    <a:ext uri="{9D8B030D-6E8A-4147-A177-3AD203B41FA5}">
                      <a16:colId xmlns:a16="http://schemas.microsoft.com/office/drawing/2014/main" val="810238788"/>
                    </a:ext>
                  </a:extLst>
                </a:gridCol>
                <a:gridCol w="848458">
                  <a:extLst>
                    <a:ext uri="{9D8B030D-6E8A-4147-A177-3AD203B41FA5}">
                      <a16:colId xmlns:a16="http://schemas.microsoft.com/office/drawing/2014/main" val="3469520135"/>
                    </a:ext>
                  </a:extLst>
                </a:gridCol>
                <a:gridCol w="848458">
                  <a:extLst>
                    <a:ext uri="{9D8B030D-6E8A-4147-A177-3AD203B41FA5}">
                      <a16:colId xmlns:a16="http://schemas.microsoft.com/office/drawing/2014/main" val="4042446114"/>
                    </a:ext>
                  </a:extLst>
                </a:gridCol>
                <a:gridCol w="848458">
                  <a:extLst>
                    <a:ext uri="{9D8B030D-6E8A-4147-A177-3AD203B41FA5}">
                      <a16:colId xmlns:a16="http://schemas.microsoft.com/office/drawing/2014/main" val="1124355464"/>
                    </a:ext>
                  </a:extLst>
                </a:gridCol>
                <a:gridCol w="848458">
                  <a:extLst>
                    <a:ext uri="{9D8B030D-6E8A-4147-A177-3AD203B41FA5}">
                      <a16:colId xmlns:a16="http://schemas.microsoft.com/office/drawing/2014/main" val="3112621852"/>
                    </a:ext>
                  </a:extLst>
                </a:gridCol>
                <a:gridCol w="1185879">
                  <a:extLst>
                    <a:ext uri="{9D8B030D-6E8A-4147-A177-3AD203B41FA5}">
                      <a16:colId xmlns:a16="http://schemas.microsoft.com/office/drawing/2014/main" val="1304663705"/>
                    </a:ext>
                  </a:extLst>
                </a:gridCol>
                <a:gridCol w="1185879">
                  <a:extLst>
                    <a:ext uri="{9D8B030D-6E8A-4147-A177-3AD203B41FA5}">
                      <a16:colId xmlns:a16="http://schemas.microsoft.com/office/drawing/2014/main" val="2040737783"/>
                    </a:ext>
                  </a:extLst>
                </a:gridCol>
                <a:gridCol w="499831">
                  <a:extLst>
                    <a:ext uri="{9D8B030D-6E8A-4147-A177-3AD203B41FA5}">
                      <a16:colId xmlns:a16="http://schemas.microsoft.com/office/drawing/2014/main" val="1399631183"/>
                    </a:ext>
                  </a:extLst>
                </a:gridCol>
              </a:tblGrid>
              <a:tr h="907128">
                <a:tc>
                  <a:txBody>
                    <a:bodyPr/>
                    <a:lstStyle/>
                    <a:p>
                      <a:pPr algn="ctr" fontAlgn="ctr"/>
                      <a:r>
                        <a:rPr lang="fr-FR" sz="1800" b="1" u="none" strike="noStrike" cap="small" baseline="0" dirty="0">
                          <a:solidFill>
                            <a:schemeClr val="accent5">
                              <a:lumMod val="75000"/>
                            </a:schemeClr>
                          </a:solidFill>
                          <a:effectLst/>
                        </a:rPr>
                        <a:t>Scénario 1</a:t>
                      </a:r>
                    </a:p>
                    <a:p>
                      <a:pPr algn="ctr" fontAlgn="ctr"/>
                      <a:r>
                        <a:rPr lang="fr-FR" sz="1100" b="1" u="none" strike="noStrike" dirty="0">
                          <a:solidFill>
                            <a:schemeClr val="accent5">
                              <a:lumMod val="75000"/>
                            </a:schemeClr>
                          </a:solidFill>
                          <a:effectLst/>
                        </a:rPr>
                        <a:t>Contrôle périodique</a:t>
                      </a:r>
                      <a:endParaRPr lang="fr-FR" sz="1100" b="1" u="none" strike="noStrike" dirty="0">
                        <a:solidFill>
                          <a:schemeClr val="accent5">
                            <a:lumMod val="75000"/>
                          </a:schemeClr>
                        </a:solidFill>
                        <a:effectLst/>
                        <a:latin typeface="+mn-lt"/>
                      </a:endParaRPr>
                    </a:p>
                  </a:txBody>
                  <a:tcPr marL="13864" marR="13864" marT="13864" marB="0" anchor="ctr">
                    <a:solidFill>
                      <a:schemeClr val="accent5">
                        <a:lumMod val="20000"/>
                        <a:lumOff val="80000"/>
                      </a:schemeClr>
                    </a:solidFill>
                  </a:tcPr>
                </a:tc>
                <a:tc>
                  <a:txBody>
                    <a:bodyPr/>
                    <a:lstStyle/>
                    <a:p>
                      <a:pPr algn="ctr" fontAlgn="ctr"/>
                      <a:r>
                        <a:rPr lang="fr-FR" sz="1200" b="0" u="none" strike="noStrike" dirty="0">
                          <a:solidFill>
                            <a:schemeClr val="tx1">
                              <a:lumMod val="75000"/>
                              <a:lumOff val="25000"/>
                            </a:schemeClr>
                          </a:solidFill>
                          <a:effectLst/>
                        </a:rPr>
                        <a:t>Moyenne</a:t>
                      </a:r>
                      <a:endParaRPr lang="fr-FR" sz="1200" b="0"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0" u="none" strike="noStrike" dirty="0">
                          <a:solidFill>
                            <a:schemeClr val="tx1">
                              <a:lumMod val="75000"/>
                              <a:lumOff val="25000"/>
                            </a:schemeClr>
                          </a:solidFill>
                          <a:effectLst/>
                        </a:rPr>
                        <a:t>Premier décile </a:t>
                      </a:r>
                    </a:p>
                    <a:p>
                      <a:pPr algn="ctr" fontAlgn="ctr"/>
                      <a:r>
                        <a:rPr lang="fr-FR" sz="1200" b="0" u="none" strike="noStrike" dirty="0">
                          <a:solidFill>
                            <a:schemeClr val="tx1">
                              <a:lumMod val="75000"/>
                              <a:lumOff val="25000"/>
                            </a:schemeClr>
                          </a:solidFill>
                          <a:effectLst/>
                        </a:rPr>
                        <a:t>(10%)</a:t>
                      </a:r>
                      <a:endParaRPr lang="fr-FR" sz="1200" b="0"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0" u="none" strike="noStrike" dirty="0">
                          <a:solidFill>
                            <a:schemeClr val="tx1">
                              <a:lumMod val="75000"/>
                              <a:lumOff val="25000"/>
                            </a:schemeClr>
                          </a:solidFill>
                          <a:effectLst/>
                        </a:rPr>
                        <a:t>Premier quartile</a:t>
                      </a:r>
                    </a:p>
                    <a:p>
                      <a:pPr algn="ctr" fontAlgn="ctr"/>
                      <a:r>
                        <a:rPr lang="fr-FR" sz="1200" b="0" u="none" strike="noStrike" dirty="0">
                          <a:solidFill>
                            <a:schemeClr val="tx1">
                              <a:lumMod val="75000"/>
                              <a:lumOff val="25000"/>
                            </a:schemeClr>
                          </a:solidFill>
                          <a:effectLst/>
                        </a:rPr>
                        <a:t>(25%)</a:t>
                      </a:r>
                      <a:endParaRPr lang="fr-FR" sz="1200" b="0"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1" u="none" strike="noStrike" dirty="0">
                          <a:solidFill>
                            <a:schemeClr val="tx1">
                              <a:lumMod val="75000"/>
                              <a:lumOff val="25000"/>
                            </a:schemeClr>
                          </a:solidFill>
                          <a:effectLst/>
                        </a:rPr>
                        <a:t>Médiane</a:t>
                      </a:r>
                    </a:p>
                    <a:p>
                      <a:pPr algn="ctr" fontAlgn="ctr"/>
                      <a:r>
                        <a:rPr lang="fr-FR" sz="1200" b="1" u="none" strike="noStrike" dirty="0">
                          <a:solidFill>
                            <a:schemeClr val="tx1">
                              <a:lumMod val="75000"/>
                              <a:lumOff val="25000"/>
                            </a:schemeClr>
                          </a:solidFill>
                          <a:effectLst/>
                        </a:rPr>
                        <a:t>(50%)</a:t>
                      </a:r>
                      <a:endParaRPr lang="fr-FR" sz="1200" b="1"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0" u="none" strike="noStrike" dirty="0">
                          <a:solidFill>
                            <a:schemeClr val="tx1">
                              <a:lumMod val="75000"/>
                              <a:lumOff val="25000"/>
                            </a:schemeClr>
                          </a:solidFill>
                          <a:effectLst/>
                        </a:rPr>
                        <a:t>Troisième quartile (75%)</a:t>
                      </a:r>
                      <a:endParaRPr lang="fr-FR" sz="1200" b="0"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0" u="none" strike="noStrike" dirty="0">
                          <a:solidFill>
                            <a:schemeClr val="tx1">
                              <a:lumMod val="75000"/>
                              <a:lumOff val="25000"/>
                            </a:schemeClr>
                          </a:solidFill>
                          <a:effectLst/>
                        </a:rPr>
                        <a:t>Dernier décile </a:t>
                      </a:r>
                    </a:p>
                    <a:p>
                      <a:pPr algn="ctr" fontAlgn="ctr"/>
                      <a:r>
                        <a:rPr lang="fr-FR" sz="1200" b="0" u="none" strike="noStrike" dirty="0">
                          <a:solidFill>
                            <a:schemeClr val="tx1">
                              <a:lumMod val="75000"/>
                              <a:lumOff val="25000"/>
                            </a:schemeClr>
                          </a:solidFill>
                          <a:effectLst/>
                        </a:rPr>
                        <a:t>(90%)</a:t>
                      </a:r>
                      <a:endParaRPr lang="fr-FR" sz="1200" b="0"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1" u="none" strike="noStrike" dirty="0">
                          <a:solidFill>
                            <a:schemeClr val="tx1">
                              <a:lumMod val="75000"/>
                              <a:lumOff val="25000"/>
                            </a:schemeClr>
                          </a:solidFill>
                          <a:effectLst/>
                        </a:rPr>
                        <a:t>Proportion de RDV obtenus</a:t>
                      </a:r>
                      <a:endParaRPr lang="fr-FR" sz="1200" b="1"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fr-FR" sz="1200" b="1" u="none" strike="noStrike" kern="1200" dirty="0">
                          <a:solidFill>
                            <a:schemeClr val="tx1">
                              <a:lumMod val="75000"/>
                              <a:lumOff val="25000"/>
                            </a:schemeClr>
                          </a:solidFill>
                          <a:effectLst/>
                        </a:rPr>
                        <a:t>Echec de rdv tous motifs</a:t>
                      </a:r>
                      <a:endParaRPr lang="fr-FR" sz="1200" b="0" i="0" u="none" strike="noStrike" kern="1200" dirty="0">
                        <a:solidFill>
                          <a:schemeClr val="tx1">
                            <a:lumMod val="75000"/>
                            <a:lumOff val="25000"/>
                          </a:schemeClr>
                        </a:solidFill>
                        <a:effectLst/>
                        <a:latin typeface="+mn-lt"/>
                        <a:ea typeface="+mn-ea"/>
                        <a:cs typeface="+mn-cs"/>
                      </a:endParaRPr>
                    </a:p>
                  </a:txBody>
                  <a:tcPr marL="7620" marR="7620" marT="7620" marB="0" anchor="ctr">
                    <a:solidFill>
                      <a:schemeClr val="accent5">
                        <a:lumMod val="20000"/>
                        <a:lumOff val="80000"/>
                      </a:schemeClr>
                    </a:solidFill>
                  </a:tcPr>
                </a:tc>
                <a:tc>
                  <a:txBody>
                    <a:bodyPr/>
                    <a:lstStyle/>
                    <a:p>
                      <a:pPr algn="ctr" fontAlgn="ctr"/>
                      <a:r>
                        <a:rPr lang="fr-FR" sz="1400" b="1" i="1" u="none" strike="noStrike" kern="1200" dirty="0">
                          <a:solidFill>
                            <a:schemeClr val="accent5">
                              <a:lumMod val="75000"/>
                            </a:schemeClr>
                          </a:solidFill>
                          <a:effectLst/>
                        </a:rPr>
                        <a:t>n</a:t>
                      </a:r>
                      <a:endParaRPr lang="fr-FR" sz="1400" b="1" i="1" u="none" strike="noStrike" kern="1200" dirty="0">
                        <a:solidFill>
                          <a:schemeClr val="accent5">
                            <a:lumMod val="75000"/>
                          </a:schemeClr>
                        </a:solidFill>
                        <a:effectLst/>
                        <a:latin typeface="+mn-lt"/>
                        <a:ea typeface="+mn-ea"/>
                        <a:cs typeface="+mn-cs"/>
                      </a:endParaRPr>
                    </a:p>
                  </a:txBody>
                  <a:tcPr marL="13864" marR="13864" marT="13864" marB="0" anchor="ctr">
                    <a:solidFill>
                      <a:schemeClr val="accent5">
                        <a:lumMod val="20000"/>
                        <a:lumOff val="80000"/>
                      </a:schemeClr>
                    </a:solidFill>
                  </a:tcPr>
                </a:tc>
                <a:extLst>
                  <a:ext uri="{0D108BD9-81ED-4DB2-BD59-A6C34878D82A}">
                    <a16:rowId xmlns:a16="http://schemas.microsoft.com/office/drawing/2014/main" val="677978759"/>
                  </a:ext>
                </a:extLst>
              </a:tr>
              <a:tr h="488505">
                <a:tc>
                  <a:txBody>
                    <a:bodyPr/>
                    <a:lstStyle/>
                    <a:p>
                      <a:pPr algn="ctr" fontAlgn="b"/>
                      <a:r>
                        <a:rPr lang="fr-FR" sz="1400" u="none" strike="noStrike" dirty="0">
                          <a:solidFill>
                            <a:schemeClr val="tx1">
                              <a:lumMod val="75000"/>
                              <a:lumOff val="25000"/>
                            </a:schemeClr>
                          </a:solidFill>
                          <a:effectLst/>
                        </a:rPr>
                        <a:t>Exerce seul</a:t>
                      </a:r>
                      <a:endParaRPr lang="fr-FR" sz="1400" b="0" i="0" u="none" strike="noStrike" dirty="0">
                        <a:solidFill>
                          <a:schemeClr val="tx1">
                            <a:lumMod val="75000"/>
                            <a:lumOff val="25000"/>
                          </a:schemeClr>
                        </a:solidFill>
                        <a:effectLst/>
                        <a:latin typeface="Calibri" panose="020F0502020204030204" pitchFamily="34" charset="0"/>
                      </a:endParaRPr>
                    </a:p>
                  </a:txBody>
                  <a:tcPr marL="13864" marR="13864" marT="13864" marB="0" anchor="ctr"/>
                </a:tc>
                <a:tc>
                  <a:txBody>
                    <a:bodyPr/>
                    <a:lstStyle/>
                    <a:p>
                      <a:pPr algn="ctr" fontAlgn="b"/>
                      <a:r>
                        <a:rPr lang="fr-FR" sz="1400" u="none" strike="noStrike" kern="1200" dirty="0">
                          <a:solidFill>
                            <a:schemeClr val="dk1"/>
                          </a:solidFill>
                          <a:effectLst/>
                          <a:latin typeface="+mn-lt"/>
                          <a:ea typeface="+mn-ea"/>
                          <a:cs typeface="+mn-cs"/>
                        </a:rPr>
                        <a:t>60</a:t>
                      </a:r>
                    </a:p>
                  </a:txBody>
                  <a:tcPr marL="7620" marR="7620" marT="7620" marB="0" anchor="ctr"/>
                </a:tc>
                <a:tc>
                  <a:txBody>
                    <a:bodyPr/>
                    <a:lstStyle/>
                    <a:p>
                      <a:pPr algn="ctr" fontAlgn="b"/>
                      <a:r>
                        <a:rPr lang="fr-FR" sz="1400" u="none" strike="noStrike" kern="1200" dirty="0">
                          <a:solidFill>
                            <a:schemeClr val="dk1"/>
                          </a:solidFill>
                          <a:effectLst/>
                          <a:latin typeface="+mn-lt"/>
                          <a:ea typeface="+mn-ea"/>
                          <a:cs typeface="+mn-cs"/>
                        </a:rPr>
                        <a:t>6</a:t>
                      </a:r>
                    </a:p>
                  </a:txBody>
                  <a:tcPr marL="7620" marR="7620" marT="7620" marB="0" anchor="ctr"/>
                </a:tc>
                <a:tc>
                  <a:txBody>
                    <a:bodyPr/>
                    <a:lstStyle/>
                    <a:p>
                      <a:pPr algn="ctr" fontAlgn="b"/>
                      <a:r>
                        <a:rPr lang="fr-FR" sz="1400" u="none" strike="noStrike" kern="1200">
                          <a:solidFill>
                            <a:schemeClr val="dk1"/>
                          </a:solidFill>
                          <a:effectLst/>
                          <a:latin typeface="+mn-lt"/>
                          <a:ea typeface="+mn-ea"/>
                          <a:cs typeface="+mn-cs"/>
                        </a:rPr>
                        <a:t>15</a:t>
                      </a:r>
                    </a:p>
                  </a:txBody>
                  <a:tcPr marL="7620" marR="7620" marT="7620" marB="0" anchor="ctr"/>
                </a:tc>
                <a:tc>
                  <a:txBody>
                    <a:bodyPr/>
                    <a:lstStyle/>
                    <a:p>
                      <a:pPr algn="ctr" fontAlgn="b"/>
                      <a:r>
                        <a:rPr lang="fr-FR" sz="1400" b="1" u="none" strike="noStrike" kern="1200" dirty="0">
                          <a:solidFill>
                            <a:schemeClr val="dk1"/>
                          </a:solidFill>
                          <a:effectLst/>
                          <a:latin typeface="+mn-lt"/>
                          <a:ea typeface="+mn-ea"/>
                          <a:cs typeface="+mn-cs"/>
                        </a:rPr>
                        <a:t>40</a:t>
                      </a:r>
                    </a:p>
                  </a:txBody>
                  <a:tcPr marL="7620" marR="7620" marT="7620" marB="0" anchor="ctr"/>
                </a:tc>
                <a:tc>
                  <a:txBody>
                    <a:bodyPr/>
                    <a:lstStyle/>
                    <a:p>
                      <a:pPr algn="ctr" fontAlgn="b"/>
                      <a:r>
                        <a:rPr lang="fr-FR" sz="1400" u="none" strike="noStrike" kern="1200" dirty="0">
                          <a:solidFill>
                            <a:schemeClr val="dk1"/>
                          </a:solidFill>
                          <a:effectLst/>
                          <a:latin typeface="+mn-lt"/>
                          <a:ea typeface="+mn-ea"/>
                          <a:cs typeface="+mn-cs"/>
                        </a:rPr>
                        <a:t>85</a:t>
                      </a:r>
                    </a:p>
                  </a:txBody>
                  <a:tcPr marL="7620" marR="7620" marT="7620" marB="0" anchor="ctr"/>
                </a:tc>
                <a:tc>
                  <a:txBody>
                    <a:bodyPr/>
                    <a:lstStyle/>
                    <a:p>
                      <a:pPr algn="ctr" fontAlgn="b"/>
                      <a:r>
                        <a:rPr lang="fr-FR" sz="1400" u="none" strike="noStrike" kern="1200">
                          <a:solidFill>
                            <a:schemeClr val="dk1"/>
                          </a:solidFill>
                          <a:effectLst/>
                          <a:latin typeface="+mn-lt"/>
                          <a:ea typeface="+mn-ea"/>
                          <a:cs typeface="+mn-cs"/>
                        </a:rPr>
                        <a:t>145</a:t>
                      </a:r>
                    </a:p>
                  </a:txBody>
                  <a:tcPr marL="7620" marR="7620" marT="7620" marB="0" anchor="ctr"/>
                </a:tc>
                <a:tc>
                  <a:txBody>
                    <a:bodyPr/>
                    <a:lstStyle/>
                    <a:p>
                      <a:pPr algn="ctr" fontAlgn="b"/>
                      <a:r>
                        <a:rPr lang="fr-FR" sz="1400" b="1" u="none" strike="noStrike" kern="1200" dirty="0">
                          <a:solidFill>
                            <a:schemeClr val="dk1"/>
                          </a:solidFill>
                          <a:effectLst/>
                          <a:latin typeface="+mn-lt"/>
                          <a:ea typeface="+mn-ea"/>
                          <a:cs typeface="+mn-cs"/>
                        </a:rPr>
                        <a:t>70%</a:t>
                      </a:r>
                    </a:p>
                  </a:txBody>
                  <a:tcPr marL="7620" marR="7620" marT="7620" marB="0" anchor="ctr"/>
                </a:tc>
                <a:tc>
                  <a:txBody>
                    <a:bodyPr/>
                    <a:lstStyle/>
                    <a:p>
                      <a:pPr algn="ctr" fontAlgn="b"/>
                      <a:r>
                        <a:rPr lang="fr-FR" sz="1400" b="1" u="none" strike="noStrike" kern="1200" dirty="0">
                          <a:solidFill>
                            <a:schemeClr val="dk1"/>
                          </a:solidFill>
                          <a:effectLst/>
                          <a:latin typeface="+mn-lt"/>
                          <a:ea typeface="+mn-ea"/>
                          <a:cs typeface="+mn-cs"/>
                        </a:rPr>
                        <a:t>30%</a:t>
                      </a:r>
                    </a:p>
                  </a:txBody>
                  <a:tcPr marL="7620" marR="7620" marT="7620" marB="0" anchor="ctr"/>
                </a:tc>
                <a:tc>
                  <a:txBody>
                    <a:bodyPr/>
                    <a:lstStyle/>
                    <a:p>
                      <a:pPr algn="ctr" fontAlgn="b"/>
                      <a:r>
                        <a:rPr lang="fr-FR" sz="1400" i="1" u="none" strike="noStrike" kern="1200" dirty="0">
                          <a:solidFill>
                            <a:schemeClr val="accent5">
                              <a:lumMod val="75000"/>
                            </a:schemeClr>
                          </a:solidFill>
                          <a:effectLst/>
                          <a:latin typeface="+mn-lt"/>
                          <a:ea typeface="+mn-ea"/>
                          <a:cs typeface="+mn-cs"/>
                        </a:rPr>
                        <a:t>640</a:t>
                      </a:r>
                    </a:p>
                  </a:txBody>
                  <a:tcPr marL="7620" marR="7620" marT="7620" marB="0" anchor="ctr"/>
                </a:tc>
                <a:extLst>
                  <a:ext uri="{0D108BD9-81ED-4DB2-BD59-A6C34878D82A}">
                    <a16:rowId xmlns:a16="http://schemas.microsoft.com/office/drawing/2014/main" val="4257065049"/>
                  </a:ext>
                </a:extLst>
              </a:tr>
              <a:tr h="122982">
                <a:tc>
                  <a:txBody>
                    <a:bodyPr/>
                    <a:lstStyle/>
                    <a:p>
                      <a:pPr algn="ctr" fontAlgn="b"/>
                      <a:r>
                        <a:rPr lang="fr-FR" sz="1400" u="none" strike="noStrike" dirty="0">
                          <a:solidFill>
                            <a:schemeClr val="tx1">
                              <a:lumMod val="75000"/>
                              <a:lumOff val="25000"/>
                            </a:schemeClr>
                          </a:solidFill>
                          <a:effectLst/>
                        </a:rPr>
                        <a:t>Exerce en cabinet de groupe</a:t>
                      </a:r>
                      <a:endParaRPr lang="fr-FR" sz="1400" b="0" i="0" u="none" strike="noStrike" dirty="0">
                        <a:solidFill>
                          <a:schemeClr val="tx1">
                            <a:lumMod val="75000"/>
                            <a:lumOff val="25000"/>
                          </a:schemeClr>
                        </a:solidFill>
                        <a:effectLst/>
                        <a:latin typeface="Calibri" panose="020F0502020204030204" pitchFamily="34" charset="0"/>
                      </a:endParaRPr>
                    </a:p>
                  </a:txBody>
                  <a:tcPr marL="13864" marR="13864" marT="13864" marB="0" anchor="ctr"/>
                </a:tc>
                <a:tc>
                  <a:txBody>
                    <a:bodyPr/>
                    <a:lstStyle/>
                    <a:p>
                      <a:pPr algn="ctr" fontAlgn="b"/>
                      <a:r>
                        <a:rPr lang="fr-FR" sz="1400" u="none" strike="noStrike" kern="1200" dirty="0">
                          <a:solidFill>
                            <a:schemeClr val="dk1"/>
                          </a:solidFill>
                          <a:effectLst/>
                          <a:latin typeface="+mn-lt"/>
                          <a:ea typeface="+mn-ea"/>
                          <a:cs typeface="+mn-cs"/>
                        </a:rPr>
                        <a:t>62</a:t>
                      </a:r>
                    </a:p>
                  </a:txBody>
                  <a:tcPr marL="7620" marR="7620" marT="7620" marB="0" anchor="ctr"/>
                </a:tc>
                <a:tc>
                  <a:txBody>
                    <a:bodyPr/>
                    <a:lstStyle/>
                    <a:p>
                      <a:pPr algn="ctr" fontAlgn="b"/>
                      <a:r>
                        <a:rPr lang="fr-FR" sz="1400" u="none" strike="noStrike" kern="1200" dirty="0">
                          <a:solidFill>
                            <a:schemeClr val="dk1"/>
                          </a:solidFill>
                          <a:effectLst/>
                          <a:latin typeface="+mn-lt"/>
                          <a:ea typeface="+mn-ea"/>
                          <a:cs typeface="+mn-cs"/>
                        </a:rPr>
                        <a:t>7</a:t>
                      </a:r>
                    </a:p>
                  </a:txBody>
                  <a:tcPr marL="7620" marR="7620" marT="7620" marB="0" anchor="ctr"/>
                </a:tc>
                <a:tc>
                  <a:txBody>
                    <a:bodyPr/>
                    <a:lstStyle/>
                    <a:p>
                      <a:pPr algn="ctr" fontAlgn="b"/>
                      <a:r>
                        <a:rPr lang="fr-FR" sz="1400" u="none" strike="noStrike" kern="1200" dirty="0">
                          <a:solidFill>
                            <a:schemeClr val="dk1"/>
                          </a:solidFill>
                          <a:effectLst/>
                          <a:latin typeface="+mn-lt"/>
                          <a:ea typeface="+mn-ea"/>
                          <a:cs typeface="+mn-cs"/>
                        </a:rPr>
                        <a:t>19</a:t>
                      </a:r>
                    </a:p>
                  </a:txBody>
                  <a:tcPr marL="7620" marR="7620" marT="7620" marB="0" anchor="ctr"/>
                </a:tc>
                <a:tc>
                  <a:txBody>
                    <a:bodyPr/>
                    <a:lstStyle/>
                    <a:p>
                      <a:pPr algn="ctr" fontAlgn="b"/>
                      <a:r>
                        <a:rPr lang="fr-FR" sz="1400" b="1" u="none" strike="noStrike" kern="1200" dirty="0">
                          <a:solidFill>
                            <a:schemeClr val="dk1"/>
                          </a:solidFill>
                          <a:effectLst/>
                          <a:latin typeface="+mn-lt"/>
                          <a:ea typeface="+mn-ea"/>
                          <a:cs typeface="+mn-cs"/>
                        </a:rPr>
                        <a:t>44</a:t>
                      </a:r>
                    </a:p>
                  </a:txBody>
                  <a:tcPr marL="7620" marR="7620" marT="7620" marB="0" anchor="ctr"/>
                </a:tc>
                <a:tc>
                  <a:txBody>
                    <a:bodyPr/>
                    <a:lstStyle/>
                    <a:p>
                      <a:pPr algn="ctr" fontAlgn="b"/>
                      <a:r>
                        <a:rPr lang="fr-FR" sz="1400" u="none" strike="noStrike" kern="1200" dirty="0">
                          <a:solidFill>
                            <a:schemeClr val="dk1"/>
                          </a:solidFill>
                          <a:effectLst/>
                          <a:latin typeface="+mn-lt"/>
                          <a:ea typeface="+mn-ea"/>
                          <a:cs typeface="+mn-cs"/>
                        </a:rPr>
                        <a:t>84</a:t>
                      </a:r>
                    </a:p>
                  </a:txBody>
                  <a:tcPr marL="7620" marR="7620" marT="7620" marB="0" anchor="ctr"/>
                </a:tc>
                <a:tc>
                  <a:txBody>
                    <a:bodyPr/>
                    <a:lstStyle/>
                    <a:p>
                      <a:pPr algn="ctr" fontAlgn="b"/>
                      <a:r>
                        <a:rPr lang="fr-FR" sz="1400" u="none" strike="noStrike" kern="1200" dirty="0">
                          <a:solidFill>
                            <a:schemeClr val="dk1"/>
                          </a:solidFill>
                          <a:effectLst/>
                          <a:latin typeface="+mn-lt"/>
                          <a:ea typeface="+mn-ea"/>
                          <a:cs typeface="+mn-cs"/>
                        </a:rPr>
                        <a:t>140</a:t>
                      </a:r>
                    </a:p>
                  </a:txBody>
                  <a:tcPr marL="7620" marR="7620" marT="7620" marB="0" anchor="ctr"/>
                </a:tc>
                <a:tc>
                  <a:txBody>
                    <a:bodyPr/>
                    <a:lstStyle/>
                    <a:p>
                      <a:pPr algn="ctr" fontAlgn="b"/>
                      <a:r>
                        <a:rPr lang="fr-FR" sz="1400" b="1" u="none" strike="noStrike" kern="1200" dirty="0">
                          <a:solidFill>
                            <a:schemeClr val="dk1"/>
                          </a:solidFill>
                          <a:effectLst/>
                          <a:latin typeface="+mn-lt"/>
                          <a:ea typeface="+mn-ea"/>
                          <a:cs typeface="+mn-cs"/>
                        </a:rPr>
                        <a:t>63%</a:t>
                      </a:r>
                    </a:p>
                  </a:txBody>
                  <a:tcPr marL="7620" marR="7620" marT="7620" marB="0" anchor="ctr"/>
                </a:tc>
                <a:tc>
                  <a:txBody>
                    <a:bodyPr/>
                    <a:lstStyle/>
                    <a:p>
                      <a:pPr algn="ctr" fontAlgn="b"/>
                      <a:r>
                        <a:rPr lang="fr-FR" sz="1400" b="1" u="none" strike="noStrike" kern="1200" dirty="0">
                          <a:solidFill>
                            <a:schemeClr val="dk1"/>
                          </a:solidFill>
                          <a:effectLst/>
                          <a:latin typeface="+mn-lt"/>
                          <a:ea typeface="+mn-ea"/>
                          <a:cs typeface="+mn-cs"/>
                        </a:rPr>
                        <a:t>37%</a:t>
                      </a:r>
                    </a:p>
                  </a:txBody>
                  <a:tcPr marL="7620" marR="7620" marT="7620" marB="0" anchor="ctr"/>
                </a:tc>
                <a:tc>
                  <a:txBody>
                    <a:bodyPr/>
                    <a:lstStyle/>
                    <a:p>
                      <a:pPr algn="ctr" fontAlgn="b"/>
                      <a:r>
                        <a:rPr lang="fr-FR" sz="1400" i="1" u="none" strike="noStrike" kern="1200" dirty="0">
                          <a:solidFill>
                            <a:schemeClr val="accent5">
                              <a:lumMod val="75000"/>
                            </a:schemeClr>
                          </a:solidFill>
                          <a:effectLst/>
                          <a:latin typeface="+mn-lt"/>
                          <a:ea typeface="+mn-ea"/>
                          <a:cs typeface="+mn-cs"/>
                        </a:rPr>
                        <a:t>813</a:t>
                      </a:r>
                    </a:p>
                  </a:txBody>
                  <a:tcPr marL="7620" marR="7620" marT="7620" marB="0" anchor="ctr"/>
                </a:tc>
                <a:extLst>
                  <a:ext uri="{0D108BD9-81ED-4DB2-BD59-A6C34878D82A}">
                    <a16:rowId xmlns:a16="http://schemas.microsoft.com/office/drawing/2014/main" val="2422846860"/>
                  </a:ext>
                </a:extLst>
              </a:tr>
            </a:tbl>
          </a:graphicData>
        </a:graphic>
      </p:graphicFrame>
      <p:graphicFrame>
        <p:nvGraphicFramePr>
          <p:cNvPr id="7" name="Espace réservé du contenu 3">
            <a:extLst>
              <a:ext uri="{FF2B5EF4-FFF2-40B4-BE49-F238E27FC236}">
                <a16:creationId xmlns:a16="http://schemas.microsoft.com/office/drawing/2014/main" id="{6BC627B6-0B97-4DAB-8BDE-D8A25DB922E1}"/>
              </a:ext>
            </a:extLst>
          </p:cNvPr>
          <p:cNvGraphicFramePr>
            <a:graphicFrameLocks/>
          </p:cNvGraphicFramePr>
          <p:nvPr>
            <p:extLst>
              <p:ext uri="{D42A27DB-BD31-4B8C-83A1-F6EECF244321}">
                <p14:modId xmlns:p14="http://schemas.microsoft.com/office/powerpoint/2010/main" val="2505544101"/>
              </p:ext>
            </p:extLst>
          </p:nvPr>
        </p:nvGraphicFramePr>
        <p:xfrm>
          <a:off x="676979" y="3924059"/>
          <a:ext cx="9442377" cy="1884138"/>
        </p:xfrm>
        <a:graphic>
          <a:graphicData uri="http://schemas.openxmlformats.org/drawingml/2006/table">
            <a:tbl>
              <a:tblPr firstRow="1" bandRow="1">
                <a:tableStyleId>{5FD0F851-EC5A-4D38-B0AD-8093EC10F338}</a:tableStyleId>
              </a:tblPr>
              <a:tblGrid>
                <a:gridCol w="1480042">
                  <a:extLst>
                    <a:ext uri="{9D8B030D-6E8A-4147-A177-3AD203B41FA5}">
                      <a16:colId xmlns:a16="http://schemas.microsoft.com/office/drawing/2014/main" val="4095920800"/>
                    </a:ext>
                  </a:extLst>
                </a:gridCol>
                <a:gridCol w="848458">
                  <a:extLst>
                    <a:ext uri="{9D8B030D-6E8A-4147-A177-3AD203B41FA5}">
                      <a16:colId xmlns:a16="http://schemas.microsoft.com/office/drawing/2014/main" val="3599076000"/>
                    </a:ext>
                  </a:extLst>
                </a:gridCol>
                <a:gridCol w="848458">
                  <a:extLst>
                    <a:ext uri="{9D8B030D-6E8A-4147-A177-3AD203B41FA5}">
                      <a16:colId xmlns:a16="http://schemas.microsoft.com/office/drawing/2014/main" val="810238788"/>
                    </a:ext>
                  </a:extLst>
                </a:gridCol>
                <a:gridCol w="848458">
                  <a:extLst>
                    <a:ext uri="{9D8B030D-6E8A-4147-A177-3AD203B41FA5}">
                      <a16:colId xmlns:a16="http://schemas.microsoft.com/office/drawing/2014/main" val="3469520135"/>
                    </a:ext>
                  </a:extLst>
                </a:gridCol>
                <a:gridCol w="848458">
                  <a:extLst>
                    <a:ext uri="{9D8B030D-6E8A-4147-A177-3AD203B41FA5}">
                      <a16:colId xmlns:a16="http://schemas.microsoft.com/office/drawing/2014/main" val="4042446114"/>
                    </a:ext>
                  </a:extLst>
                </a:gridCol>
                <a:gridCol w="848458">
                  <a:extLst>
                    <a:ext uri="{9D8B030D-6E8A-4147-A177-3AD203B41FA5}">
                      <a16:colId xmlns:a16="http://schemas.microsoft.com/office/drawing/2014/main" val="1124355464"/>
                    </a:ext>
                  </a:extLst>
                </a:gridCol>
                <a:gridCol w="848458">
                  <a:extLst>
                    <a:ext uri="{9D8B030D-6E8A-4147-A177-3AD203B41FA5}">
                      <a16:colId xmlns:a16="http://schemas.microsoft.com/office/drawing/2014/main" val="3112621852"/>
                    </a:ext>
                  </a:extLst>
                </a:gridCol>
                <a:gridCol w="1185878">
                  <a:extLst>
                    <a:ext uri="{9D8B030D-6E8A-4147-A177-3AD203B41FA5}">
                      <a16:colId xmlns:a16="http://schemas.microsoft.com/office/drawing/2014/main" val="1304663705"/>
                    </a:ext>
                  </a:extLst>
                </a:gridCol>
                <a:gridCol w="1185878">
                  <a:extLst>
                    <a:ext uri="{9D8B030D-6E8A-4147-A177-3AD203B41FA5}">
                      <a16:colId xmlns:a16="http://schemas.microsoft.com/office/drawing/2014/main" val="2040737783"/>
                    </a:ext>
                  </a:extLst>
                </a:gridCol>
                <a:gridCol w="499831">
                  <a:extLst>
                    <a:ext uri="{9D8B030D-6E8A-4147-A177-3AD203B41FA5}">
                      <a16:colId xmlns:a16="http://schemas.microsoft.com/office/drawing/2014/main" val="1399631183"/>
                    </a:ext>
                  </a:extLst>
                </a:gridCol>
              </a:tblGrid>
              <a:tr h="907128">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fr-FR" sz="1800" b="1" u="none" strike="noStrike" cap="small" baseline="0" dirty="0">
                          <a:solidFill>
                            <a:schemeClr val="accent5">
                              <a:lumMod val="75000"/>
                            </a:schemeClr>
                          </a:solidFill>
                          <a:effectLst/>
                        </a:rPr>
                        <a:t>Scénario 2</a:t>
                      </a:r>
                    </a:p>
                    <a:p>
                      <a:pPr algn="ctr" fontAlgn="ctr"/>
                      <a:r>
                        <a:rPr lang="fr-FR" sz="1100" b="1" u="none" strike="noStrike" kern="1200" dirty="0">
                          <a:solidFill>
                            <a:schemeClr val="accent5">
                              <a:lumMod val="75000"/>
                            </a:schemeClr>
                          </a:solidFill>
                          <a:effectLst/>
                          <a:latin typeface="+mn-lt"/>
                          <a:ea typeface="+mn-ea"/>
                          <a:cs typeface="+mn-cs"/>
                        </a:rPr>
                        <a:t>Apparition de symptômes</a:t>
                      </a:r>
                    </a:p>
                  </a:txBody>
                  <a:tcPr marL="13864" marR="13864" marT="13864" marB="0" anchor="ctr">
                    <a:solidFill>
                      <a:schemeClr val="accent5">
                        <a:lumMod val="20000"/>
                        <a:lumOff val="80000"/>
                      </a:schemeClr>
                    </a:solidFill>
                  </a:tcPr>
                </a:tc>
                <a:tc>
                  <a:txBody>
                    <a:bodyPr/>
                    <a:lstStyle/>
                    <a:p>
                      <a:pPr algn="ctr" fontAlgn="ctr"/>
                      <a:r>
                        <a:rPr lang="fr-FR" sz="1200" b="0" u="none" strike="noStrike" dirty="0">
                          <a:solidFill>
                            <a:schemeClr val="tx1">
                              <a:lumMod val="75000"/>
                              <a:lumOff val="25000"/>
                            </a:schemeClr>
                          </a:solidFill>
                          <a:effectLst/>
                        </a:rPr>
                        <a:t>Moyenne</a:t>
                      </a:r>
                      <a:endParaRPr lang="fr-FR" sz="1200" b="0"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0" u="none" strike="noStrike" dirty="0">
                          <a:solidFill>
                            <a:schemeClr val="tx1">
                              <a:lumMod val="75000"/>
                              <a:lumOff val="25000"/>
                            </a:schemeClr>
                          </a:solidFill>
                          <a:effectLst/>
                        </a:rPr>
                        <a:t>Premier décile </a:t>
                      </a:r>
                    </a:p>
                    <a:p>
                      <a:pPr algn="ctr" fontAlgn="ctr"/>
                      <a:r>
                        <a:rPr lang="fr-FR" sz="1200" b="0" u="none" strike="noStrike" dirty="0">
                          <a:solidFill>
                            <a:schemeClr val="tx1">
                              <a:lumMod val="75000"/>
                              <a:lumOff val="25000"/>
                            </a:schemeClr>
                          </a:solidFill>
                          <a:effectLst/>
                        </a:rPr>
                        <a:t>(10%)</a:t>
                      </a:r>
                      <a:endParaRPr lang="fr-FR" sz="1200" b="0"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0" u="none" strike="noStrike" dirty="0">
                          <a:solidFill>
                            <a:schemeClr val="tx1">
                              <a:lumMod val="75000"/>
                              <a:lumOff val="25000"/>
                            </a:schemeClr>
                          </a:solidFill>
                          <a:effectLst/>
                        </a:rPr>
                        <a:t>Premier quartile</a:t>
                      </a:r>
                    </a:p>
                    <a:p>
                      <a:pPr algn="ctr" fontAlgn="ctr"/>
                      <a:r>
                        <a:rPr lang="fr-FR" sz="1200" b="0" u="none" strike="noStrike" dirty="0">
                          <a:solidFill>
                            <a:schemeClr val="tx1">
                              <a:lumMod val="75000"/>
                              <a:lumOff val="25000"/>
                            </a:schemeClr>
                          </a:solidFill>
                          <a:effectLst/>
                        </a:rPr>
                        <a:t>(25%)</a:t>
                      </a:r>
                      <a:endParaRPr lang="fr-FR" sz="1200" b="0"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1" u="none" strike="noStrike" dirty="0">
                          <a:solidFill>
                            <a:schemeClr val="tx1">
                              <a:lumMod val="75000"/>
                              <a:lumOff val="25000"/>
                            </a:schemeClr>
                          </a:solidFill>
                          <a:effectLst/>
                        </a:rPr>
                        <a:t>Médiane</a:t>
                      </a:r>
                    </a:p>
                    <a:p>
                      <a:pPr algn="ctr" fontAlgn="ctr"/>
                      <a:r>
                        <a:rPr lang="fr-FR" sz="1200" b="1" u="none" strike="noStrike" dirty="0">
                          <a:solidFill>
                            <a:schemeClr val="tx1">
                              <a:lumMod val="75000"/>
                              <a:lumOff val="25000"/>
                            </a:schemeClr>
                          </a:solidFill>
                          <a:effectLst/>
                        </a:rPr>
                        <a:t>(50%)</a:t>
                      </a:r>
                      <a:endParaRPr lang="fr-FR" sz="1200" b="1"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0" u="none" strike="noStrike" dirty="0">
                          <a:solidFill>
                            <a:schemeClr val="tx1">
                              <a:lumMod val="75000"/>
                              <a:lumOff val="25000"/>
                            </a:schemeClr>
                          </a:solidFill>
                          <a:effectLst/>
                        </a:rPr>
                        <a:t>Troisième quartile (75%)</a:t>
                      </a:r>
                      <a:endParaRPr lang="fr-FR" sz="1200" b="0"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0" u="none" strike="noStrike" dirty="0">
                          <a:solidFill>
                            <a:schemeClr val="tx1">
                              <a:lumMod val="75000"/>
                              <a:lumOff val="25000"/>
                            </a:schemeClr>
                          </a:solidFill>
                          <a:effectLst/>
                        </a:rPr>
                        <a:t>Dernier décile </a:t>
                      </a:r>
                    </a:p>
                    <a:p>
                      <a:pPr algn="ctr" fontAlgn="ctr"/>
                      <a:r>
                        <a:rPr lang="fr-FR" sz="1200" b="0" u="none" strike="noStrike" dirty="0">
                          <a:solidFill>
                            <a:schemeClr val="tx1">
                              <a:lumMod val="75000"/>
                              <a:lumOff val="25000"/>
                            </a:schemeClr>
                          </a:solidFill>
                          <a:effectLst/>
                        </a:rPr>
                        <a:t>(90%)</a:t>
                      </a:r>
                      <a:endParaRPr lang="fr-FR" sz="1200" b="0"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1" u="none" strike="noStrike" dirty="0">
                          <a:solidFill>
                            <a:schemeClr val="tx1">
                              <a:lumMod val="75000"/>
                              <a:lumOff val="25000"/>
                            </a:schemeClr>
                          </a:solidFill>
                          <a:effectLst/>
                        </a:rPr>
                        <a:t>Proportion de RDV obtenus</a:t>
                      </a:r>
                      <a:endParaRPr lang="fr-FR" sz="1200" b="1"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fr-FR" sz="1200" b="1" u="none" strike="noStrike" kern="1200" dirty="0">
                          <a:solidFill>
                            <a:schemeClr val="tx1">
                              <a:lumMod val="75000"/>
                              <a:lumOff val="25000"/>
                            </a:schemeClr>
                          </a:solidFill>
                          <a:effectLst/>
                        </a:rPr>
                        <a:t>Echec de rdv tous motifs</a:t>
                      </a:r>
                      <a:endParaRPr lang="fr-FR" sz="1200" b="0" i="0" u="none" strike="noStrike" kern="1200" dirty="0">
                        <a:solidFill>
                          <a:schemeClr val="tx1">
                            <a:lumMod val="75000"/>
                            <a:lumOff val="25000"/>
                          </a:schemeClr>
                        </a:solidFill>
                        <a:effectLst/>
                        <a:latin typeface="+mn-lt"/>
                        <a:ea typeface="+mn-ea"/>
                        <a:cs typeface="+mn-cs"/>
                      </a:endParaRPr>
                    </a:p>
                  </a:txBody>
                  <a:tcPr marL="7620" marR="7620" marT="7620" marB="0" anchor="ctr">
                    <a:solidFill>
                      <a:schemeClr val="accent5">
                        <a:lumMod val="20000"/>
                        <a:lumOff val="80000"/>
                      </a:schemeClr>
                    </a:solidFill>
                  </a:tcPr>
                </a:tc>
                <a:tc>
                  <a:txBody>
                    <a:bodyPr/>
                    <a:lstStyle/>
                    <a:p>
                      <a:pPr algn="ctr" fontAlgn="ctr"/>
                      <a:r>
                        <a:rPr lang="fr-FR" sz="1400" b="0" i="1" u="none" strike="noStrike" kern="1200" dirty="0">
                          <a:solidFill>
                            <a:schemeClr val="accent5">
                              <a:lumMod val="75000"/>
                            </a:schemeClr>
                          </a:solidFill>
                          <a:effectLst/>
                        </a:rPr>
                        <a:t>n</a:t>
                      </a:r>
                      <a:endParaRPr lang="fr-FR" sz="1400" b="0" i="1" u="none" strike="noStrike" kern="1200" dirty="0">
                        <a:solidFill>
                          <a:schemeClr val="accent5">
                            <a:lumMod val="75000"/>
                          </a:schemeClr>
                        </a:solidFill>
                        <a:effectLst/>
                        <a:latin typeface="+mn-lt"/>
                        <a:ea typeface="+mn-ea"/>
                        <a:cs typeface="+mn-cs"/>
                      </a:endParaRPr>
                    </a:p>
                  </a:txBody>
                  <a:tcPr marL="13864" marR="13864" marT="13864" marB="0" anchor="ctr">
                    <a:solidFill>
                      <a:schemeClr val="accent5">
                        <a:lumMod val="20000"/>
                        <a:lumOff val="80000"/>
                      </a:schemeClr>
                    </a:solidFill>
                  </a:tcPr>
                </a:tc>
                <a:extLst>
                  <a:ext uri="{0D108BD9-81ED-4DB2-BD59-A6C34878D82A}">
                    <a16:rowId xmlns:a16="http://schemas.microsoft.com/office/drawing/2014/main" val="677978759"/>
                  </a:ext>
                </a:extLst>
              </a:tr>
              <a:tr h="488505">
                <a:tc>
                  <a:txBody>
                    <a:bodyPr/>
                    <a:lstStyle/>
                    <a:p>
                      <a:pPr algn="ctr" fontAlgn="b"/>
                      <a:r>
                        <a:rPr lang="fr-FR" sz="1400" u="none" strike="noStrike" dirty="0">
                          <a:solidFill>
                            <a:schemeClr val="tx1">
                              <a:lumMod val="75000"/>
                              <a:lumOff val="25000"/>
                            </a:schemeClr>
                          </a:solidFill>
                          <a:effectLst/>
                        </a:rPr>
                        <a:t>Exerce seul</a:t>
                      </a:r>
                      <a:endParaRPr lang="fr-FR" sz="1400" b="0" i="0" u="none" strike="noStrike" dirty="0">
                        <a:solidFill>
                          <a:schemeClr val="tx1">
                            <a:lumMod val="75000"/>
                            <a:lumOff val="25000"/>
                          </a:schemeClr>
                        </a:solidFill>
                        <a:effectLst/>
                        <a:latin typeface="Calibri" panose="020F0502020204030204" pitchFamily="34" charset="0"/>
                      </a:endParaRPr>
                    </a:p>
                  </a:txBody>
                  <a:tcPr marL="13864" marR="13864" marT="13864" marB="0" anchor="ctr">
                    <a:noFill/>
                  </a:tcPr>
                </a:tc>
                <a:tc>
                  <a:txBody>
                    <a:bodyPr/>
                    <a:lstStyle/>
                    <a:p>
                      <a:pPr algn="ctr" fontAlgn="b"/>
                      <a:r>
                        <a:rPr lang="fr-FR" sz="1400" u="none" strike="noStrike" kern="1200" dirty="0">
                          <a:solidFill>
                            <a:schemeClr val="dk1"/>
                          </a:solidFill>
                          <a:effectLst/>
                          <a:latin typeface="+mn-lt"/>
                          <a:ea typeface="+mn-ea"/>
                          <a:cs typeface="+mn-cs"/>
                        </a:rPr>
                        <a:t>35</a:t>
                      </a:r>
                    </a:p>
                  </a:txBody>
                  <a:tcPr marL="7620" marR="7620" marT="7620" marB="0" anchor="ctr">
                    <a:noFill/>
                  </a:tcPr>
                </a:tc>
                <a:tc>
                  <a:txBody>
                    <a:bodyPr/>
                    <a:lstStyle/>
                    <a:p>
                      <a:pPr algn="ctr" fontAlgn="b"/>
                      <a:r>
                        <a:rPr lang="fr-FR" sz="1400" u="none" strike="noStrike" kern="1200" dirty="0">
                          <a:solidFill>
                            <a:schemeClr val="dk1"/>
                          </a:solidFill>
                          <a:effectLst/>
                          <a:latin typeface="+mn-lt"/>
                          <a:ea typeface="+mn-ea"/>
                          <a:cs typeface="+mn-cs"/>
                        </a:rPr>
                        <a:t>1</a:t>
                      </a:r>
                    </a:p>
                  </a:txBody>
                  <a:tcPr marL="7620" marR="7620" marT="7620" marB="0" anchor="ctr">
                    <a:noFill/>
                  </a:tcPr>
                </a:tc>
                <a:tc>
                  <a:txBody>
                    <a:bodyPr/>
                    <a:lstStyle/>
                    <a:p>
                      <a:pPr algn="ctr" fontAlgn="b"/>
                      <a:r>
                        <a:rPr lang="fr-FR" sz="1400" u="none" strike="noStrike" kern="1200" dirty="0">
                          <a:solidFill>
                            <a:schemeClr val="dk1"/>
                          </a:solidFill>
                          <a:effectLst/>
                          <a:latin typeface="+mn-lt"/>
                          <a:ea typeface="+mn-ea"/>
                          <a:cs typeface="+mn-cs"/>
                        </a:rPr>
                        <a:t>6</a:t>
                      </a:r>
                    </a:p>
                  </a:txBody>
                  <a:tcPr marL="7620" marR="7620" marT="7620" marB="0" anchor="ctr">
                    <a:noFill/>
                  </a:tcPr>
                </a:tc>
                <a:tc>
                  <a:txBody>
                    <a:bodyPr/>
                    <a:lstStyle/>
                    <a:p>
                      <a:pPr algn="ctr" fontAlgn="b"/>
                      <a:r>
                        <a:rPr lang="fr-FR" sz="1400" b="1" u="none" strike="noStrike" kern="1200" dirty="0">
                          <a:solidFill>
                            <a:schemeClr val="dk1"/>
                          </a:solidFill>
                          <a:effectLst/>
                          <a:latin typeface="+mn-lt"/>
                          <a:ea typeface="+mn-ea"/>
                          <a:cs typeface="+mn-cs"/>
                        </a:rPr>
                        <a:t>18</a:t>
                      </a:r>
                    </a:p>
                  </a:txBody>
                  <a:tcPr marL="7620" marR="7620" marT="7620" marB="0" anchor="ctr">
                    <a:noFill/>
                  </a:tcPr>
                </a:tc>
                <a:tc>
                  <a:txBody>
                    <a:bodyPr/>
                    <a:lstStyle/>
                    <a:p>
                      <a:pPr algn="ctr" fontAlgn="b"/>
                      <a:r>
                        <a:rPr lang="fr-FR" sz="1400" u="none" strike="noStrike" kern="1200" dirty="0">
                          <a:solidFill>
                            <a:schemeClr val="dk1"/>
                          </a:solidFill>
                          <a:effectLst/>
                          <a:latin typeface="+mn-lt"/>
                          <a:ea typeface="+mn-ea"/>
                          <a:cs typeface="+mn-cs"/>
                        </a:rPr>
                        <a:t>39</a:t>
                      </a:r>
                    </a:p>
                  </a:txBody>
                  <a:tcPr marL="7620" marR="7620" marT="7620" marB="0" anchor="ctr">
                    <a:noFill/>
                  </a:tcPr>
                </a:tc>
                <a:tc>
                  <a:txBody>
                    <a:bodyPr/>
                    <a:lstStyle/>
                    <a:p>
                      <a:pPr algn="ctr" fontAlgn="b"/>
                      <a:r>
                        <a:rPr lang="fr-FR" sz="1400" u="none" strike="noStrike" kern="1200" dirty="0">
                          <a:solidFill>
                            <a:schemeClr val="dk1"/>
                          </a:solidFill>
                          <a:effectLst/>
                          <a:latin typeface="+mn-lt"/>
                          <a:ea typeface="+mn-ea"/>
                          <a:cs typeface="+mn-cs"/>
                        </a:rPr>
                        <a:t>99</a:t>
                      </a:r>
                    </a:p>
                  </a:txBody>
                  <a:tcPr marL="7620" marR="7620" marT="7620" marB="0" anchor="ctr">
                    <a:noFill/>
                  </a:tcPr>
                </a:tc>
                <a:tc>
                  <a:txBody>
                    <a:bodyPr/>
                    <a:lstStyle/>
                    <a:p>
                      <a:pPr algn="ctr" fontAlgn="b"/>
                      <a:r>
                        <a:rPr lang="fr-FR" sz="1400" b="1" u="none" strike="noStrike" kern="1200" dirty="0">
                          <a:solidFill>
                            <a:schemeClr val="dk1"/>
                          </a:solidFill>
                          <a:effectLst/>
                          <a:latin typeface="+mn-lt"/>
                          <a:ea typeface="+mn-ea"/>
                          <a:cs typeface="+mn-cs"/>
                        </a:rPr>
                        <a:t>48%</a:t>
                      </a:r>
                    </a:p>
                  </a:txBody>
                  <a:tcPr marL="7620" marR="7620" marT="7620" marB="0" anchor="ctr">
                    <a:noFill/>
                  </a:tcPr>
                </a:tc>
                <a:tc>
                  <a:txBody>
                    <a:bodyPr/>
                    <a:lstStyle/>
                    <a:p>
                      <a:pPr algn="ctr" fontAlgn="b"/>
                      <a:r>
                        <a:rPr lang="fr-FR" sz="1400" b="1" u="none" strike="noStrike" kern="1200" dirty="0">
                          <a:solidFill>
                            <a:schemeClr val="dk1"/>
                          </a:solidFill>
                          <a:effectLst/>
                          <a:latin typeface="+mn-lt"/>
                          <a:ea typeface="+mn-ea"/>
                          <a:cs typeface="+mn-cs"/>
                        </a:rPr>
                        <a:t>52%</a:t>
                      </a:r>
                    </a:p>
                  </a:txBody>
                  <a:tcPr marL="7620" marR="7620" marT="7620" marB="0" anchor="ctr">
                    <a:noFill/>
                  </a:tcPr>
                </a:tc>
                <a:tc>
                  <a:txBody>
                    <a:bodyPr/>
                    <a:lstStyle/>
                    <a:p>
                      <a:pPr algn="ctr" fontAlgn="b"/>
                      <a:r>
                        <a:rPr lang="fr-FR" sz="1400" i="1" u="none" strike="noStrike" kern="1200" dirty="0">
                          <a:solidFill>
                            <a:schemeClr val="accent5">
                              <a:lumMod val="75000"/>
                            </a:schemeClr>
                          </a:solidFill>
                          <a:effectLst/>
                          <a:latin typeface="+mn-lt"/>
                          <a:ea typeface="+mn-ea"/>
                          <a:cs typeface="+mn-cs"/>
                        </a:rPr>
                        <a:t>676</a:t>
                      </a:r>
                    </a:p>
                  </a:txBody>
                  <a:tcPr marL="7620" marR="7620" marT="7620" marB="0" anchor="ctr">
                    <a:noFill/>
                  </a:tcPr>
                </a:tc>
                <a:extLst>
                  <a:ext uri="{0D108BD9-81ED-4DB2-BD59-A6C34878D82A}">
                    <a16:rowId xmlns:a16="http://schemas.microsoft.com/office/drawing/2014/main" val="4257065049"/>
                  </a:ext>
                </a:extLst>
              </a:tr>
              <a:tr h="488505">
                <a:tc>
                  <a:txBody>
                    <a:bodyPr/>
                    <a:lstStyle/>
                    <a:p>
                      <a:pPr algn="ctr" fontAlgn="b"/>
                      <a:r>
                        <a:rPr lang="fr-FR" sz="1400" u="none" strike="noStrike" dirty="0">
                          <a:solidFill>
                            <a:schemeClr val="tx1">
                              <a:lumMod val="75000"/>
                              <a:lumOff val="25000"/>
                            </a:schemeClr>
                          </a:solidFill>
                          <a:effectLst/>
                        </a:rPr>
                        <a:t>Exerce en cabinet de groupe</a:t>
                      </a:r>
                      <a:endParaRPr lang="fr-FR" sz="1400" b="0" i="0" u="none" strike="noStrike" dirty="0">
                        <a:solidFill>
                          <a:schemeClr val="tx1">
                            <a:lumMod val="75000"/>
                            <a:lumOff val="25000"/>
                          </a:schemeClr>
                        </a:solidFill>
                        <a:effectLst/>
                        <a:latin typeface="Calibri" panose="020F0502020204030204" pitchFamily="34" charset="0"/>
                      </a:endParaRPr>
                    </a:p>
                  </a:txBody>
                  <a:tcPr marL="13864" marR="13864" marT="13864" marB="0" anchor="ctr"/>
                </a:tc>
                <a:tc>
                  <a:txBody>
                    <a:bodyPr/>
                    <a:lstStyle/>
                    <a:p>
                      <a:pPr algn="ctr" fontAlgn="b"/>
                      <a:r>
                        <a:rPr lang="fr-FR" sz="1400" u="none" strike="noStrike" kern="1200">
                          <a:solidFill>
                            <a:schemeClr val="dk1"/>
                          </a:solidFill>
                          <a:effectLst/>
                          <a:latin typeface="+mn-lt"/>
                          <a:ea typeface="+mn-ea"/>
                          <a:cs typeface="+mn-cs"/>
                        </a:rPr>
                        <a:t>30</a:t>
                      </a:r>
                    </a:p>
                  </a:txBody>
                  <a:tcPr marL="7620" marR="7620" marT="7620" marB="0" anchor="ctr"/>
                </a:tc>
                <a:tc>
                  <a:txBody>
                    <a:bodyPr/>
                    <a:lstStyle/>
                    <a:p>
                      <a:pPr algn="ctr" fontAlgn="b"/>
                      <a:r>
                        <a:rPr lang="fr-FR" sz="1400" u="none" strike="noStrike" kern="1200" dirty="0">
                          <a:solidFill>
                            <a:schemeClr val="dk1"/>
                          </a:solidFill>
                          <a:effectLst/>
                          <a:latin typeface="+mn-lt"/>
                          <a:ea typeface="+mn-ea"/>
                          <a:cs typeface="+mn-cs"/>
                        </a:rPr>
                        <a:t>1</a:t>
                      </a:r>
                    </a:p>
                  </a:txBody>
                  <a:tcPr marL="7620" marR="7620" marT="7620" marB="0" anchor="ctr"/>
                </a:tc>
                <a:tc>
                  <a:txBody>
                    <a:bodyPr/>
                    <a:lstStyle/>
                    <a:p>
                      <a:pPr algn="ctr" fontAlgn="b"/>
                      <a:r>
                        <a:rPr lang="fr-FR" sz="1400" u="none" strike="noStrike" kern="1200" dirty="0">
                          <a:solidFill>
                            <a:schemeClr val="dk1"/>
                          </a:solidFill>
                          <a:effectLst/>
                          <a:latin typeface="+mn-lt"/>
                          <a:ea typeface="+mn-ea"/>
                          <a:cs typeface="+mn-cs"/>
                        </a:rPr>
                        <a:t>5</a:t>
                      </a:r>
                    </a:p>
                  </a:txBody>
                  <a:tcPr marL="7620" marR="7620" marT="7620" marB="0" anchor="ctr"/>
                </a:tc>
                <a:tc>
                  <a:txBody>
                    <a:bodyPr/>
                    <a:lstStyle/>
                    <a:p>
                      <a:pPr algn="ctr" fontAlgn="b"/>
                      <a:r>
                        <a:rPr lang="fr-FR" sz="1400" b="1" u="none" strike="noStrike" kern="1200" dirty="0">
                          <a:solidFill>
                            <a:schemeClr val="dk1"/>
                          </a:solidFill>
                          <a:effectLst/>
                          <a:latin typeface="+mn-lt"/>
                          <a:ea typeface="+mn-ea"/>
                          <a:cs typeface="+mn-cs"/>
                        </a:rPr>
                        <a:t>12</a:t>
                      </a:r>
                    </a:p>
                  </a:txBody>
                  <a:tcPr marL="7620" marR="7620" marT="7620" marB="0" anchor="ctr"/>
                </a:tc>
                <a:tc>
                  <a:txBody>
                    <a:bodyPr/>
                    <a:lstStyle/>
                    <a:p>
                      <a:pPr algn="ctr" fontAlgn="b"/>
                      <a:r>
                        <a:rPr lang="fr-FR" sz="1400" u="none" strike="noStrike" kern="1200" dirty="0">
                          <a:solidFill>
                            <a:schemeClr val="dk1"/>
                          </a:solidFill>
                          <a:effectLst/>
                          <a:latin typeface="+mn-lt"/>
                          <a:ea typeface="+mn-ea"/>
                          <a:cs typeface="+mn-cs"/>
                        </a:rPr>
                        <a:t>39</a:t>
                      </a:r>
                    </a:p>
                  </a:txBody>
                  <a:tcPr marL="7620" marR="7620" marT="7620" marB="0" anchor="ctr"/>
                </a:tc>
                <a:tc>
                  <a:txBody>
                    <a:bodyPr/>
                    <a:lstStyle/>
                    <a:p>
                      <a:pPr algn="ctr" fontAlgn="b"/>
                      <a:r>
                        <a:rPr lang="fr-FR" sz="1400" u="none" strike="noStrike" kern="1200" dirty="0">
                          <a:solidFill>
                            <a:schemeClr val="dk1"/>
                          </a:solidFill>
                          <a:effectLst/>
                          <a:latin typeface="+mn-lt"/>
                          <a:ea typeface="+mn-ea"/>
                          <a:cs typeface="+mn-cs"/>
                        </a:rPr>
                        <a:t>78</a:t>
                      </a:r>
                    </a:p>
                  </a:txBody>
                  <a:tcPr marL="7620" marR="7620" marT="7620" marB="0" anchor="ctr"/>
                </a:tc>
                <a:tc>
                  <a:txBody>
                    <a:bodyPr/>
                    <a:lstStyle/>
                    <a:p>
                      <a:pPr algn="ctr" fontAlgn="b"/>
                      <a:r>
                        <a:rPr lang="fr-FR" sz="1400" b="1" u="none" strike="noStrike" kern="1200" dirty="0">
                          <a:solidFill>
                            <a:schemeClr val="dk1"/>
                          </a:solidFill>
                          <a:effectLst/>
                          <a:latin typeface="+mn-lt"/>
                          <a:ea typeface="+mn-ea"/>
                          <a:cs typeface="+mn-cs"/>
                        </a:rPr>
                        <a:t>43%</a:t>
                      </a:r>
                    </a:p>
                  </a:txBody>
                  <a:tcPr marL="7620" marR="7620" marT="7620" marB="0" anchor="ctr"/>
                </a:tc>
                <a:tc>
                  <a:txBody>
                    <a:bodyPr/>
                    <a:lstStyle/>
                    <a:p>
                      <a:pPr algn="ctr" fontAlgn="b"/>
                      <a:r>
                        <a:rPr lang="fr-FR" sz="1400" b="1" u="none" strike="noStrike" kern="1200" dirty="0">
                          <a:solidFill>
                            <a:schemeClr val="dk1"/>
                          </a:solidFill>
                          <a:effectLst/>
                          <a:latin typeface="+mn-lt"/>
                          <a:ea typeface="+mn-ea"/>
                          <a:cs typeface="+mn-cs"/>
                        </a:rPr>
                        <a:t>57%</a:t>
                      </a:r>
                    </a:p>
                  </a:txBody>
                  <a:tcPr marL="7620" marR="7620" marT="7620" marB="0" anchor="ctr"/>
                </a:tc>
                <a:tc>
                  <a:txBody>
                    <a:bodyPr/>
                    <a:lstStyle/>
                    <a:p>
                      <a:pPr algn="ctr" fontAlgn="b"/>
                      <a:r>
                        <a:rPr lang="fr-FR" sz="1400" i="1" u="none" strike="noStrike" kern="1200" dirty="0">
                          <a:solidFill>
                            <a:schemeClr val="accent5">
                              <a:lumMod val="75000"/>
                            </a:schemeClr>
                          </a:solidFill>
                          <a:effectLst/>
                          <a:latin typeface="+mn-lt"/>
                          <a:ea typeface="+mn-ea"/>
                          <a:cs typeface="+mn-cs"/>
                        </a:rPr>
                        <a:t>708</a:t>
                      </a:r>
                    </a:p>
                  </a:txBody>
                  <a:tcPr marL="7620" marR="7620" marT="7620" marB="0" anchor="ctr"/>
                </a:tc>
                <a:extLst>
                  <a:ext uri="{0D108BD9-81ED-4DB2-BD59-A6C34878D82A}">
                    <a16:rowId xmlns:a16="http://schemas.microsoft.com/office/drawing/2014/main" val="2422846860"/>
                  </a:ext>
                </a:extLst>
              </a:tr>
            </a:tbl>
          </a:graphicData>
        </a:graphic>
      </p:graphicFrame>
      <p:sp>
        <p:nvSpPr>
          <p:cNvPr id="3" name="Espace réservé du numéro de diapositive 2">
            <a:extLst>
              <a:ext uri="{FF2B5EF4-FFF2-40B4-BE49-F238E27FC236}">
                <a16:creationId xmlns:a16="http://schemas.microsoft.com/office/drawing/2014/main" id="{65590616-9EF9-4454-B210-7A83BEAAFA1F}"/>
              </a:ext>
            </a:extLst>
          </p:cNvPr>
          <p:cNvSpPr>
            <a:spLocks noGrp="1"/>
          </p:cNvSpPr>
          <p:nvPr>
            <p:ph type="sldNum" sz="quarter" idx="12"/>
          </p:nvPr>
        </p:nvSpPr>
        <p:spPr/>
        <p:txBody>
          <a:bodyPr/>
          <a:lstStyle/>
          <a:p>
            <a:fld id="{F428713F-B67B-40CC-85DD-1D86B6204E19}" type="slidenum">
              <a:rPr lang="fr-FR" smtClean="0"/>
              <a:pPr/>
              <a:t>49</a:t>
            </a:fld>
            <a:endParaRPr lang="fr-FR" dirty="0"/>
          </a:p>
        </p:txBody>
      </p:sp>
    </p:spTree>
    <p:extLst>
      <p:ext uri="{BB962C8B-B14F-4D97-AF65-F5344CB8AC3E}">
        <p14:creationId xmlns:p14="http://schemas.microsoft.com/office/powerpoint/2010/main" val="4126009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3621" y="183596"/>
            <a:ext cx="9705372" cy="1202783"/>
          </a:xfrm>
        </p:spPr>
        <p:txBody>
          <a:bodyPr>
            <a:normAutofit/>
          </a:bodyPr>
          <a:lstStyle/>
          <a:p>
            <a:pPr algn="just">
              <a:lnSpc>
                <a:spcPct val="100000"/>
              </a:lnSpc>
            </a:pPr>
            <a:r>
              <a:rPr lang="fr-FR" dirty="0"/>
              <a:t>Les ophtalmologistes à pied d’œuvre depuis le déconfinement</a:t>
            </a:r>
          </a:p>
        </p:txBody>
      </p:sp>
      <p:sp>
        <p:nvSpPr>
          <p:cNvPr id="11" name="ZoneTexte 10">
            <a:extLst>
              <a:ext uri="{FF2B5EF4-FFF2-40B4-BE49-F238E27FC236}">
                <a16:creationId xmlns:a16="http://schemas.microsoft.com/office/drawing/2014/main" id="{EA729C9E-6126-436D-A93E-263C0A9B004E}"/>
              </a:ext>
            </a:extLst>
          </p:cNvPr>
          <p:cNvSpPr txBox="1"/>
          <p:nvPr/>
        </p:nvSpPr>
        <p:spPr>
          <a:xfrm>
            <a:off x="807333" y="6485625"/>
            <a:ext cx="9621455" cy="307777"/>
          </a:xfrm>
          <a:prstGeom prst="rect">
            <a:avLst/>
          </a:prstGeom>
          <a:noFill/>
        </p:spPr>
        <p:txBody>
          <a:bodyPr wrap="square">
            <a:spAutoFit/>
          </a:bodyPr>
          <a:lstStyle/>
          <a:p>
            <a:r>
              <a:rPr lang="fr-FR" sz="1400" i="1" dirty="0"/>
              <a:t>*Enquête SNOF menée par questionnaire en ligne auprès de 890 ophtalmologistes libéraux, du 25 mai au 2 juin 2020</a:t>
            </a:r>
          </a:p>
        </p:txBody>
      </p:sp>
      <p:sp>
        <p:nvSpPr>
          <p:cNvPr id="17" name="ZoneTexte 16">
            <a:extLst>
              <a:ext uri="{FF2B5EF4-FFF2-40B4-BE49-F238E27FC236}">
                <a16:creationId xmlns:a16="http://schemas.microsoft.com/office/drawing/2014/main" id="{55A67918-FAEA-4D1A-90B0-80BFBFEA6AAD}"/>
              </a:ext>
            </a:extLst>
          </p:cNvPr>
          <p:cNvSpPr txBox="1"/>
          <p:nvPr/>
        </p:nvSpPr>
        <p:spPr>
          <a:xfrm>
            <a:off x="266217" y="1759797"/>
            <a:ext cx="9896355" cy="4352410"/>
          </a:xfrm>
          <a:prstGeom prst="rect">
            <a:avLst/>
          </a:prstGeom>
          <a:noFill/>
        </p:spPr>
        <p:txBody>
          <a:bodyPr wrap="square">
            <a:spAutoFit/>
          </a:bodyPr>
          <a:lstStyle>
            <a:defPPr>
              <a:defRPr lang="en-US"/>
            </a:defPPr>
            <a:lvl1pPr algn="just">
              <a:spcAft>
                <a:spcPts val="600"/>
              </a:spcAft>
              <a:defRPr>
                <a:solidFill>
                  <a:schemeClr val="accent5"/>
                </a:solidFill>
              </a:defRPr>
            </a:lvl1pPr>
          </a:lstStyle>
          <a:p>
            <a:pPr marL="342900" indent="-342900">
              <a:lnSpc>
                <a:spcPct val="120000"/>
              </a:lnSpc>
              <a:buClr>
                <a:srgbClr val="1F497D"/>
              </a:buClr>
              <a:buSzPct val="80000"/>
              <a:buFont typeface="Wingdings 3" charset="2"/>
              <a:buChar char=""/>
              <a:defRPr/>
            </a:pPr>
            <a:r>
              <a:rPr lang="fr-FR" sz="2000" dirty="0">
                <a:solidFill>
                  <a:schemeClr val="tx1">
                    <a:lumMod val="75000"/>
                    <a:lumOff val="25000"/>
                  </a:schemeClr>
                </a:solidFill>
              </a:rPr>
              <a:t>Deux semaines après le confinement, près des 2/3 des ophtalmologistes avaient retrouvé </a:t>
            </a:r>
            <a:r>
              <a:rPr lang="fr-FR" sz="2000" dirty="0"/>
              <a:t>entre 60% et 100% de leur activité normale</a:t>
            </a:r>
            <a:r>
              <a:rPr lang="fr-FR" sz="2000" dirty="0">
                <a:solidFill>
                  <a:schemeClr val="tx1">
                    <a:lumMod val="75000"/>
                    <a:lumOff val="25000"/>
                  </a:schemeClr>
                </a:solidFill>
              </a:rPr>
              <a:t>*.</a:t>
            </a:r>
          </a:p>
          <a:p>
            <a:pPr marL="342900" indent="-342900">
              <a:lnSpc>
                <a:spcPct val="120000"/>
              </a:lnSpc>
              <a:buClr>
                <a:srgbClr val="1F497D"/>
              </a:buClr>
              <a:buSzPct val="80000"/>
              <a:buFont typeface="Wingdings 3" charset="2"/>
              <a:buChar char=""/>
              <a:defRPr/>
            </a:pPr>
            <a:r>
              <a:rPr lang="fr-FR" sz="2000" dirty="0">
                <a:solidFill>
                  <a:schemeClr val="tx1">
                    <a:lumMod val="75000"/>
                    <a:lumOff val="25000"/>
                  </a:schemeClr>
                </a:solidFill>
              </a:rPr>
              <a:t>70% des ophtalmologistes déclaraient déjà </a:t>
            </a:r>
            <a:r>
              <a:rPr lang="fr-FR" sz="2000" dirty="0"/>
              <a:t>retravailler avec une équipe au complet. </a:t>
            </a:r>
            <a:r>
              <a:rPr lang="fr-FR" sz="2000" dirty="0">
                <a:solidFill>
                  <a:schemeClr val="tx1">
                    <a:lumMod val="75000"/>
                    <a:lumOff val="25000"/>
                  </a:schemeClr>
                </a:solidFill>
              </a:rPr>
              <a:t>Un retour à la normale qui a permis à une majorité d’ophtalmologistes (59%) de répondre très rapidement à tous les types de demande de consultation.</a:t>
            </a:r>
          </a:p>
          <a:p>
            <a:pPr marL="342900" indent="-342900">
              <a:lnSpc>
                <a:spcPct val="120000"/>
              </a:lnSpc>
              <a:buClr>
                <a:srgbClr val="1F497D"/>
              </a:buClr>
              <a:buSzPct val="80000"/>
              <a:buFont typeface="Wingdings 3" charset="2"/>
              <a:buChar char=""/>
              <a:defRPr/>
            </a:pPr>
            <a:r>
              <a:rPr lang="fr-FR" sz="2000" dirty="0">
                <a:solidFill>
                  <a:schemeClr val="tx1">
                    <a:lumMod val="75000"/>
                    <a:lumOff val="25000"/>
                  </a:schemeClr>
                </a:solidFill>
              </a:rPr>
              <a:t>Cette hausse d’activité a nécessité une réorganisation dans les cabinets : 52% des OPH souhaitaient </a:t>
            </a:r>
            <a:r>
              <a:rPr lang="fr-FR" sz="2000" dirty="0"/>
              <a:t>augmenter leur temps de travail pour assurer la reprise</a:t>
            </a:r>
            <a:r>
              <a:rPr lang="fr-FR" sz="2000" dirty="0">
                <a:solidFill>
                  <a:schemeClr val="tx1">
                    <a:lumMod val="75000"/>
                    <a:lumOff val="25000"/>
                  </a:schemeClr>
                </a:solidFill>
              </a:rPr>
              <a:t>, en réduisant leurs congés (30%) ou en élargissant les plages de consultation (22%). </a:t>
            </a:r>
          </a:p>
          <a:p>
            <a:pPr marL="342900" indent="-342900">
              <a:lnSpc>
                <a:spcPct val="120000"/>
              </a:lnSpc>
              <a:buClr>
                <a:srgbClr val="1F497D"/>
              </a:buClr>
              <a:buSzPct val="80000"/>
              <a:buFont typeface="Wingdings 3" charset="2"/>
              <a:buChar char=""/>
              <a:defRPr/>
            </a:pPr>
            <a:r>
              <a:rPr lang="fr-FR" sz="2000" dirty="0">
                <a:solidFill>
                  <a:schemeClr val="tx1">
                    <a:lumMod val="75000"/>
                    <a:lumOff val="25000"/>
                  </a:schemeClr>
                </a:solidFill>
              </a:rPr>
              <a:t>Pour anticiper l’après-crise, plusieurs propositions émergent, permettant d’améliorer l’efficacité de la filière visuelle. </a:t>
            </a:r>
            <a:r>
              <a:rPr lang="fr-FR" sz="2000" dirty="0"/>
              <a:t>La formation et le travail aidé apparaissent comme les axes prioritaires pour l’avenir de la profession. </a:t>
            </a:r>
          </a:p>
        </p:txBody>
      </p:sp>
    </p:spTree>
    <p:extLst>
      <p:ext uri="{BB962C8B-B14F-4D97-AF65-F5344CB8AC3E}">
        <p14:creationId xmlns:p14="http://schemas.microsoft.com/office/powerpoint/2010/main" val="38381523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C5735F-F86F-4BE0-83AD-09A4AF689800}"/>
              </a:ext>
            </a:extLst>
          </p:cNvPr>
          <p:cNvSpPr>
            <a:spLocks noGrp="1"/>
          </p:cNvSpPr>
          <p:nvPr>
            <p:ph type="title"/>
          </p:nvPr>
        </p:nvSpPr>
        <p:spPr>
          <a:xfrm>
            <a:off x="518360" y="495974"/>
            <a:ext cx="9899227" cy="631371"/>
          </a:xfrm>
        </p:spPr>
        <p:txBody>
          <a:bodyPr>
            <a:noAutofit/>
          </a:bodyPr>
          <a:lstStyle/>
          <a:p>
            <a:r>
              <a:rPr lang="fr-FR" sz="2400" dirty="0"/>
              <a:t>Annexe 3 : Les délais selon l’âge de l’ophtalmologiste </a:t>
            </a:r>
            <a:r>
              <a:rPr lang="fr-FR" sz="1600" dirty="0"/>
              <a:t>(enquête téléphonique)</a:t>
            </a:r>
            <a:endParaRPr lang="fr-FR" sz="2400" dirty="0"/>
          </a:p>
        </p:txBody>
      </p:sp>
      <p:sp>
        <p:nvSpPr>
          <p:cNvPr id="5" name="Espace réservé du contenu 2">
            <a:extLst>
              <a:ext uri="{FF2B5EF4-FFF2-40B4-BE49-F238E27FC236}">
                <a16:creationId xmlns:a16="http://schemas.microsoft.com/office/drawing/2014/main" id="{58556F3B-78F4-4C43-9161-7FE191477B7A}"/>
              </a:ext>
            </a:extLst>
          </p:cNvPr>
          <p:cNvSpPr txBox="1">
            <a:spLocks/>
          </p:cNvSpPr>
          <p:nvPr/>
        </p:nvSpPr>
        <p:spPr>
          <a:xfrm>
            <a:off x="3398339" y="5541986"/>
            <a:ext cx="3744141" cy="820040"/>
          </a:xfrm>
          <a:prstGeom prst="rect">
            <a:avLst/>
          </a:prstGeom>
          <a:solidFill>
            <a:schemeClr val="accent5">
              <a:lumMod val="20000"/>
              <a:lumOff val="80000"/>
            </a:schemeClr>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fr-FR" sz="1400" dirty="0"/>
              <a:t>Sur l’ensemble des 2 837 ophtalmologistes :</a:t>
            </a:r>
          </a:p>
          <a:p>
            <a:pPr>
              <a:lnSpc>
                <a:spcPct val="120000"/>
              </a:lnSpc>
              <a:spcBef>
                <a:spcPts val="0"/>
              </a:spcBef>
            </a:pPr>
            <a:r>
              <a:rPr lang="fr-FR" sz="1400" dirty="0"/>
              <a:t>47% ont moins de 50 ans</a:t>
            </a:r>
          </a:p>
          <a:p>
            <a:pPr>
              <a:lnSpc>
                <a:spcPct val="120000"/>
              </a:lnSpc>
              <a:spcBef>
                <a:spcPts val="0"/>
              </a:spcBef>
            </a:pPr>
            <a:r>
              <a:rPr lang="fr-FR" sz="1400" dirty="0"/>
              <a:t>53% ont plus de 50 ans</a:t>
            </a:r>
          </a:p>
        </p:txBody>
      </p:sp>
      <p:graphicFrame>
        <p:nvGraphicFramePr>
          <p:cNvPr id="9" name="Espace réservé du contenu 3">
            <a:extLst>
              <a:ext uri="{FF2B5EF4-FFF2-40B4-BE49-F238E27FC236}">
                <a16:creationId xmlns:a16="http://schemas.microsoft.com/office/drawing/2014/main" id="{626E0518-090D-4CBA-B154-E10A6CB8F6BF}"/>
              </a:ext>
            </a:extLst>
          </p:cNvPr>
          <p:cNvGraphicFramePr>
            <a:graphicFrameLocks/>
          </p:cNvGraphicFramePr>
          <p:nvPr>
            <p:extLst>
              <p:ext uri="{D42A27DB-BD31-4B8C-83A1-F6EECF244321}">
                <p14:modId xmlns:p14="http://schemas.microsoft.com/office/powerpoint/2010/main" val="3134467525"/>
              </p:ext>
            </p:extLst>
          </p:nvPr>
        </p:nvGraphicFramePr>
        <p:xfrm>
          <a:off x="518360" y="1200343"/>
          <a:ext cx="8989533" cy="1884138"/>
        </p:xfrm>
        <a:graphic>
          <a:graphicData uri="http://schemas.openxmlformats.org/drawingml/2006/table">
            <a:tbl>
              <a:tblPr firstRow="1">
                <a:tableStyleId>{5FD0F851-EC5A-4D38-B0AD-8093EC10F338}</a:tableStyleId>
              </a:tblPr>
              <a:tblGrid>
                <a:gridCol w="1409061">
                  <a:extLst>
                    <a:ext uri="{9D8B030D-6E8A-4147-A177-3AD203B41FA5}">
                      <a16:colId xmlns:a16="http://schemas.microsoft.com/office/drawing/2014/main" val="4095920800"/>
                    </a:ext>
                  </a:extLst>
                </a:gridCol>
                <a:gridCol w="807767">
                  <a:extLst>
                    <a:ext uri="{9D8B030D-6E8A-4147-A177-3AD203B41FA5}">
                      <a16:colId xmlns:a16="http://schemas.microsoft.com/office/drawing/2014/main" val="3599076000"/>
                    </a:ext>
                  </a:extLst>
                </a:gridCol>
                <a:gridCol w="807767">
                  <a:extLst>
                    <a:ext uri="{9D8B030D-6E8A-4147-A177-3AD203B41FA5}">
                      <a16:colId xmlns:a16="http://schemas.microsoft.com/office/drawing/2014/main" val="810238788"/>
                    </a:ext>
                  </a:extLst>
                </a:gridCol>
                <a:gridCol w="807767">
                  <a:extLst>
                    <a:ext uri="{9D8B030D-6E8A-4147-A177-3AD203B41FA5}">
                      <a16:colId xmlns:a16="http://schemas.microsoft.com/office/drawing/2014/main" val="3469520135"/>
                    </a:ext>
                  </a:extLst>
                </a:gridCol>
                <a:gridCol w="807767">
                  <a:extLst>
                    <a:ext uri="{9D8B030D-6E8A-4147-A177-3AD203B41FA5}">
                      <a16:colId xmlns:a16="http://schemas.microsoft.com/office/drawing/2014/main" val="4042446114"/>
                    </a:ext>
                  </a:extLst>
                </a:gridCol>
                <a:gridCol w="807767">
                  <a:extLst>
                    <a:ext uri="{9D8B030D-6E8A-4147-A177-3AD203B41FA5}">
                      <a16:colId xmlns:a16="http://schemas.microsoft.com/office/drawing/2014/main" val="1124355464"/>
                    </a:ext>
                  </a:extLst>
                </a:gridCol>
                <a:gridCol w="807767">
                  <a:extLst>
                    <a:ext uri="{9D8B030D-6E8A-4147-A177-3AD203B41FA5}">
                      <a16:colId xmlns:a16="http://schemas.microsoft.com/office/drawing/2014/main" val="3112621852"/>
                    </a:ext>
                  </a:extLst>
                </a:gridCol>
                <a:gridCol w="1129005">
                  <a:extLst>
                    <a:ext uri="{9D8B030D-6E8A-4147-A177-3AD203B41FA5}">
                      <a16:colId xmlns:a16="http://schemas.microsoft.com/office/drawing/2014/main" val="1304663705"/>
                    </a:ext>
                  </a:extLst>
                </a:gridCol>
                <a:gridCol w="1129005">
                  <a:extLst>
                    <a:ext uri="{9D8B030D-6E8A-4147-A177-3AD203B41FA5}">
                      <a16:colId xmlns:a16="http://schemas.microsoft.com/office/drawing/2014/main" val="2040737783"/>
                    </a:ext>
                  </a:extLst>
                </a:gridCol>
                <a:gridCol w="475860">
                  <a:extLst>
                    <a:ext uri="{9D8B030D-6E8A-4147-A177-3AD203B41FA5}">
                      <a16:colId xmlns:a16="http://schemas.microsoft.com/office/drawing/2014/main" val="1399631183"/>
                    </a:ext>
                  </a:extLst>
                </a:gridCol>
              </a:tblGrid>
              <a:tr h="907128">
                <a:tc>
                  <a:txBody>
                    <a:bodyPr/>
                    <a:lstStyle/>
                    <a:p>
                      <a:pPr algn="ctr" fontAlgn="ctr"/>
                      <a:r>
                        <a:rPr lang="fr-FR" sz="1800" b="1" u="none" strike="noStrike" cap="small" baseline="0" dirty="0">
                          <a:solidFill>
                            <a:schemeClr val="accent5">
                              <a:lumMod val="75000"/>
                            </a:schemeClr>
                          </a:solidFill>
                          <a:effectLst/>
                        </a:rPr>
                        <a:t>Scénario 1</a:t>
                      </a:r>
                    </a:p>
                    <a:p>
                      <a:pPr algn="ctr" fontAlgn="ctr"/>
                      <a:r>
                        <a:rPr lang="fr-FR" sz="1100" b="1" u="none" strike="noStrike" dirty="0">
                          <a:solidFill>
                            <a:schemeClr val="accent5">
                              <a:lumMod val="75000"/>
                            </a:schemeClr>
                          </a:solidFill>
                          <a:effectLst/>
                        </a:rPr>
                        <a:t>Contrôle périodique</a:t>
                      </a:r>
                      <a:endParaRPr lang="fr-FR" sz="1100" b="1" u="none" strike="noStrike" dirty="0">
                        <a:solidFill>
                          <a:schemeClr val="accent5">
                            <a:lumMod val="75000"/>
                          </a:schemeClr>
                        </a:solidFill>
                        <a:effectLst/>
                        <a:latin typeface="+mn-lt"/>
                      </a:endParaRPr>
                    </a:p>
                  </a:txBody>
                  <a:tcPr marL="13864" marR="13864" marT="13864" marB="0" anchor="ctr">
                    <a:solidFill>
                      <a:schemeClr val="accent5">
                        <a:lumMod val="20000"/>
                        <a:lumOff val="80000"/>
                      </a:schemeClr>
                    </a:solidFill>
                  </a:tcPr>
                </a:tc>
                <a:tc>
                  <a:txBody>
                    <a:bodyPr/>
                    <a:lstStyle/>
                    <a:p>
                      <a:pPr algn="ctr" fontAlgn="ctr"/>
                      <a:r>
                        <a:rPr lang="fr-FR" sz="1200" b="0" u="none" strike="noStrike" dirty="0">
                          <a:solidFill>
                            <a:schemeClr val="tx1">
                              <a:lumMod val="75000"/>
                              <a:lumOff val="25000"/>
                            </a:schemeClr>
                          </a:solidFill>
                          <a:effectLst/>
                        </a:rPr>
                        <a:t>Moyenne</a:t>
                      </a:r>
                      <a:endParaRPr lang="fr-FR" sz="1200" b="0"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0" u="none" strike="noStrike" dirty="0">
                          <a:solidFill>
                            <a:schemeClr val="tx1">
                              <a:lumMod val="75000"/>
                              <a:lumOff val="25000"/>
                            </a:schemeClr>
                          </a:solidFill>
                          <a:effectLst/>
                        </a:rPr>
                        <a:t>Premier décile (10%)</a:t>
                      </a:r>
                      <a:endParaRPr lang="fr-FR" sz="1200" b="0"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0" u="none" strike="noStrike" dirty="0">
                          <a:solidFill>
                            <a:schemeClr val="tx1">
                              <a:lumMod val="75000"/>
                              <a:lumOff val="25000"/>
                            </a:schemeClr>
                          </a:solidFill>
                          <a:effectLst/>
                        </a:rPr>
                        <a:t>Premier quartile</a:t>
                      </a:r>
                    </a:p>
                    <a:p>
                      <a:pPr algn="ctr" fontAlgn="ctr"/>
                      <a:r>
                        <a:rPr lang="fr-FR" sz="1200" b="0" u="none" strike="noStrike" dirty="0">
                          <a:solidFill>
                            <a:schemeClr val="tx1">
                              <a:lumMod val="75000"/>
                              <a:lumOff val="25000"/>
                            </a:schemeClr>
                          </a:solidFill>
                          <a:effectLst/>
                        </a:rPr>
                        <a:t>(25%)</a:t>
                      </a:r>
                      <a:endParaRPr lang="fr-FR" sz="1200" b="0"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1" u="none" strike="noStrike" dirty="0">
                          <a:solidFill>
                            <a:schemeClr val="tx1">
                              <a:lumMod val="75000"/>
                              <a:lumOff val="25000"/>
                            </a:schemeClr>
                          </a:solidFill>
                          <a:effectLst/>
                        </a:rPr>
                        <a:t>Médiane</a:t>
                      </a:r>
                    </a:p>
                    <a:p>
                      <a:pPr algn="ctr" fontAlgn="ctr"/>
                      <a:r>
                        <a:rPr lang="fr-FR" sz="1200" b="1" u="none" strike="noStrike" dirty="0">
                          <a:solidFill>
                            <a:schemeClr val="tx1">
                              <a:lumMod val="75000"/>
                              <a:lumOff val="25000"/>
                            </a:schemeClr>
                          </a:solidFill>
                          <a:effectLst/>
                        </a:rPr>
                        <a:t>(50%)</a:t>
                      </a:r>
                      <a:endParaRPr lang="fr-FR" sz="1200" b="1"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0" u="none" strike="noStrike" dirty="0">
                          <a:solidFill>
                            <a:schemeClr val="tx1">
                              <a:lumMod val="75000"/>
                              <a:lumOff val="25000"/>
                            </a:schemeClr>
                          </a:solidFill>
                          <a:effectLst/>
                        </a:rPr>
                        <a:t>Troisième quartile (75%)</a:t>
                      </a:r>
                      <a:endParaRPr lang="fr-FR" sz="1200" b="0"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0" u="none" strike="noStrike" dirty="0">
                          <a:solidFill>
                            <a:schemeClr val="tx1">
                              <a:lumMod val="75000"/>
                              <a:lumOff val="25000"/>
                            </a:schemeClr>
                          </a:solidFill>
                          <a:effectLst/>
                        </a:rPr>
                        <a:t>Dernier décile (90%)</a:t>
                      </a:r>
                      <a:endParaRPr lang="fr-FR" sz="1200" b="0"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1" u="none" strike="noStrike" dirty="0">
                          <a:solidFill>
                            <a:schemeClr val="tx1">
                              <a:lumMod val="75000"/>
                              <a:lumOff val="25000"/>
                            </a:schemeClr>
                          </a:solidFill>
                          <a:effectLst/>
                        </a:rPr>
                        <a:t>Proportion de RDV obtenus</a:t>
                      </a:r>
                      <a:endParaRPr lang="fr-FR" sz="1200" b="1"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fr-FR" sz="1200" b="1" u="none" strike="noStrike" kern="1200" dirty="0">
                          <a:solidFill>
                            <a:schemeClr val="tx1">
                              <a:lumMod val="75000"/>
                              <a:lumOff val="25000"/>
                            </a:schemeClr>
                          </a:solidFill>
                          <a:effectLst/>
                        </a:rPr>
                        <a:t>Echec de rdv tous motifs</a:t>
                      </a:r>
                      <a:endParaRPr lang="fr-FR" sz="1200" b="0" i="0" u="none" strike="noStrike" kern="1200" dirty="0">
                        <a:solidFill>
                          <a:schemeClr val="tx1">
                            <a:lumMod val="75000"/>
                            <a:lumOff val="25000"/>
                          </a:schemeClr>
                        </a:solidFill>
                        <a:effectLst/>
                        <a:latin typeface="+mn-lt"/>
                        <a:ea typeface="+mn-ea"/>
                        <a:cs typeface="+mn-cs"/>
                      </a:endParaRPr>
                    </a:p>
                  </a:txBody>
                  <a:tcPr marL="7620" marR="7620" marT="7620" marB="0" anchor="ctr">
                    <a:solidFill>
                      <a:schemeClr val="accent5">
                        <a:lumMod val="20000"/>
                        <a:lumOff val="80000"/>
                      </a:schemeClr>
                    </a:solidFill>
                  </a:tcPr>
                </a:tc>
                <a:tc>
                  <a:txBody>
                    <a:bodyPr/>
                    <a:lstStyle/>
                    <a:p>
                      <a:pPr algn="ctr" fontAlgn="ctr"/>
                      <a:r>
                        <a:rPr lang="fr-FR" sz="1400" b="0" i="1" u="none" strike="noStrike" kern="1200" dirty="0">
                          <a:solidFill>
                            <a:schemeClr val="accent5">
                              <a:lumMod val="75000"/>
                            </a:schemeClr>
                          </a:solidFill>
                          <a:effectLst/>
                          <a:latin typeface="+mn-lt"/>
                          <a:ea typeface="+mn-ea"/>
                          <a:cs typeface="+mn-cs"/>
                        </a:rPr>
                        <a:t>n</a:t>
                      </a:r>
                    </a:p>
                  </a:txBody>
                  <a:tcPr marL="13864" marR="13864" marT="13864" marB="0" anchor="ctr">
                    <a:solidFill>
                      <a:schemeClr val="accent5">
                        <a:lumMod val="20000"/>
                        <a:lumOff val="80000"/>
                      </a:schemeClr>
                    </a:solidFill>
                  </a:tcPr>
                </a:tc>
                <a:extLst>
                  <a:ext uri="{0D108BD9-81ED-4DB2-BD59-A6C34878D82A}">
                    <a16:rowId xmlns:a16="http://schemas.microsoft.com/office/drawing/2014/main" val="677978759"/>
                  </a:ext>
                </a:extLst>
              </a:tr>
              <a:tr h="488505">
                <a:tc>
                  <a:txBody>
                    <a:bodyPr/>
                    <a:lstStyle/>
                    <a:p>
                      <a:pPr algn="ctr" fontAlgn="b"/>
                      <a:r>
                        <a:rPr lang="fr-FR" sz="1400" u="none" strike="noStrike" dirty="0">
                          <a:solidFill>
                            <a:schemeClr val="tx1">
                              <a:lumMod val="75000"/>
                              <a:lumOff val="25000"/>
                            </a:schemeClr>
                          </a:solidFill>
                          <a:effectLst/>
                        </a:rPr>
                        <a:t>Moins de 50 ans</a:t>
                      </a:r>
                      <a:endParaRPr lang="fr-FR" sz="1400" b="0" i="0" u="none" strike="noStrike" dirty="0">
                        <a:solidFill>
                          <a:schemeClr val="tx1">
                            <a:lumMod val="75000"/>
                            <a:lumOff val="25000"/>
                          </a:schemeClr>
                        </a:solidFill>
                        <a:effectLst/>
                        <a:latin typeface="Calibri" panose="020F0502020204030204" pitchFamily="34" charset="0"/>
                      </a:endParaRPr>
                    </a:p>
                  </a:txBody>
                  <a:tcPr marL="13864" marR="13864" marT="13864" marB="0" anchor="ctr"/>
                </a:tc>
                <a:tc>
                  <a:txBody>
                    <a:bodyPr/>
                    <a:lstStyle/>
                    <a:p>
                      <a:pPr algn="ctr" fontAlgn="ctr"/>
                      <a:r>
                        <a:rPr lang="fr-FR" sz="1400" u="none" strike="noStrike" kern="1200" dirty="0">
                          <a:solidFill>
                            <a:schemeClr val="tx1">
                              <a:lumMod val="75000"/>
                              <a:lumOff val="25000"/>
                            </a:schemeClr>
                          </a:solidFill>
                          <a:effectLst/>
                          <a:latin typeface="+mn-lt"/>
                          <a:ea typeface="+mn-ea"/>
                          <a:cs typeface="+mn-cs"/>
                        </a:rPr>
                        <a:t>56</a:t>
                      </a:r>
                    </a:p>
                  </a:txBody>
                  <a:tcPr marL="7620" marR="7620" marT="7620" marB="0" anchor="ctr"/>
                </a:tc>
                <a:tc>
                  <a:txBody>
                    <a:bodyPr/>
                    <a:lstStyle/>
                    <a:p>
                      <a:pPr algn="ctr" fontAlgn="ctr"/>
                      <a:r>
                        <a:rPr lang="fr-FR" sz="1400" u="none" strike="noStrike" kern="1200" dirty="0">
                          <a:solidFill>
                            <a:schemeClr val="tx1">
                              <a:lumMod val="75000"/>
                              <a:lumOff val="25000"/>
                            </a:schemeClr>
                          </a:solidFill>
                          <a:effectLst/>
                          <a:latin typeface="+mn-lt"/>
                          <a:ea typeface="+mn-ea"/>
                          <a:cs typeface="+mn-cs"/>
                        </a:rPr>
                        <a:t>6</a:t>
                      </a:r>
                    </a:p>
                  </a:txBody>
                  <a:tcPr marL="7620" marR="7620" marT="7620" marB="0" anchor="ctr"/>
                </a:tc>
                <a:tc>
                  <a:txBody>
                    <a:bodyPr/>
                    <a:lstStyle/>
                    <a:p>
                      <a:pPr algn="ctr" fontAlgn="ctr"/>
                      <a:r>
                        <a:rPr lang="fr-FR" sz="1400" u="none" strike="noStrike" kern="1200">
                          <a:solidFill>
                            <a:schemeClr val="tx1">
                              <a:lumMod val="75000"/>
                              <a:lumOff val="25000"/>
                            </a:schemeClr>
                          </a:solidFill>
                          <a:effectLst/>
                          <a:latin typeface="+mn-lt"/>
                          <a:ea typeface="+mn-ea"/>
                          <a:cs typeface="+mn-cs"/>
                        </a:rPr>
                        <a:t>19</a:t>
                      </a:r>
                    </a:p>
                  </a:txBody>
                  <a:tcPr marL="7620" marR="7620" marT="7620" marB="0" anchor="ctr"/>
                </a:tc>
                <a:tc>
                  <a:txBody>
                    <a:bodyPr/>
                    <a:lstStyle/>
                    <a:p>
                      <a:pPr algn="ctr" fontAlgn="ctr"/>
                      <a:r>
                        <a:rPr lang="fr-FR" sz="1400" b="1" u="none" strike="noStrike" kern="1200" dirty="0">
                          <a:solidFill>
                            <a:schemeClr val="tx1">
                              <a:lumMod val="75000"/>
                              <a:lumOff val="25000"/>
                            </a:schemeClr>
                          </a:solidFill>
                          <a:effectLst/>
                          <a:latin typeface="+mn-lt"/>
                          <a:ea typeface="+mn-ea"/>
                          <a:cs typeface="+mn-cs"/>
                        </a:rPr>
                        <a:t>42</a:t>
                      </a:r>
                    </a:p>
                  </a:txBody>
                  <a:tcPr marL="7620" marR="7620" marT="7620" marB="0" anchor="ctr"/>
                </a:tc>
                <a:tc>
                  <a:txBody>
                    <a:bodyPr/>
                    <a:lstStyle/>
                    <a:p>
                      <a:pPr algn="ctr" fontAlgn="ctr"/>
                      <a:r>
                        <a:rPr lang="fr-FR" sz="1400" u="none" strike="noStrike" kern="1200">
                          <a:solidFill>
                            <a:schemeClr val="tx1">
                              <a:lumMod val="75000"/>
                              <a:lumOff val="25000"/>
                            </a:schemeClr>
                          </a:solidFill>
                          <a:effectLst/>
                          <a:latin typeface="+mn-lt"/>
                          <a:ea typeface="+mn-ea"/>
                          <a:cs typeface="+mn-cs"/>
                        </a:rPr>
                        <a:t>73</a:t>
                      </a:r>
                    </a:p>
                  </a:txBody>
                  <a:tcPr marL="7620" marR="7620" marT="7620" marB="0" anchor="ctr"/>
                </a:tc>
                <a:tc>
                  <a:txBody>
                    <a:bodyPr/>
                    <a:lstStyle/>
                    <a:p>
                      <a:pPr algn="ctr" fontAlgn="ctr"/>
                      <a:r>
                        <a:rPr lang="fr-FR" sz="1400" u="none" strike="noStrike" kern="1200">
                          <a:solidFill>
                            <a:schemeClr val="tx1">
                              <a:lumMod val="75000"/>
                              <a:lumOff val="25000"/>
                            </a:schemeClr>
                          </a:solidFill>
                          <a:effectLst/>
                          <a:latin typeface="+mn-lt"/>
                          <a:ea typeface="+mn-ea"/>
                          <a:cs typeface="+mn-cs"/>
                        </a:rPr>
                        <a:t>131</a:t>
                      </a:r>
                    </a:p>
                  </a:txBody>
                  <a:tcPr marL="7620" marR="7620" marT="7620" marB="0" anchor="ctr"/>
                </a:tc>
                <a:tc>
                  <a:txBody>
                    <a:bodyPr/>
                    <a:lstStyle/>
                    <a:p>
                      <a:pPr algn="ctr" fontAlgn="ctr"/>
                      <a:r>
                        <a:rPr lang="fr-FR" sz="1400" b="1" u="none" strike="noStrike" kern="1200" dirty="0">
                          <a:solidFill>
                            <a:schemeClr val="tx1">
                              <a:lumMod val="75000"/>
                              <a:lumOff val="25000"/>
                            </a:schemeClr>
                          </a:solidFill>
                          <a:effectLst/>
                          <a:latin typeface="+mn-lt"/>
                          <a:ea typeface="+mn-ea"/>
                          <a:cs typeface="+mn-cs"/>
                        </a:rPr>
                        <a:t>67%</a:t>
                      </a:r>
                    </a:p>
                  </a:txBody>
                  <a:tcPr marL="7620" marR="7620" marT="7620" marB="0" anchor="ctr"/>
                </a:tc>
                <a:tc>
                  <a:txBody>
                    <a:bodyPr/>
                    <a:lstStyle/>
                    <a:p>
                      <a:pPr algn="ctr" fontAlgn="ctr"/>
                      <a:r>
                        <a:rPr lang="fr-FR" sz="1400" b="1" u="none" strike="noStrike" kern="1200" dirty="0">
                          <a:solidFill>
                            <a:schemeClr val="tx1">
                              <a:lumMod val="75000"/>
                              <a:lumOff val="25000"/>
                            </a:schemeClr>
                          </a:solidFill>
                          <a:effectLst/>
                          <a:latin typeface="+mn-lt"/>
                          <a:ea typeface="+mn-ea"/>
                          <a:cs typeface="+mn-cs"/>
                        </a:rPr>
                        <a:t>33%</a:t>
                      </a:r>
                    </a:p>
                  </a:txBody>
                  <a:tcPr marL="7620" marR="7620" marT="7620" marB="0" anchor="ctr"/>
                </a:tc>
                <a:tc>
                  <a:txBody>
                    <a:bodyPr/>
                    <a:lstStyle/>
                    <a:p>
                      <a:pPr algn="ctr" fontAlgn="ctr"/>
                      <a:r>
                        <a:rPr lang="fr-FR" sz="1400" b="0" i="1" u="none" strike="noStrike" kern="1200" dirty="0">
                          <a:solidFill>
                            <a:schemeClr val="accent5">
                              <a:lumMod val="75000"/>
                            </a:schemeClr>
                          </a:solidFill>
                          <a:effectLst/>
                          <a:latin typeface="+mn-lt"/>
                          <a:ea typeface="+mn-ea"/>
                          <a:cs typeface="+mn-cs"/>
                        </a:rPr>
                        <a:t>314</a:t>
                      </a:r>
                    </a:p>
                  </a:txBody>
                  <a:tcPr marL="7620" marR="7620" marT="7620" marB="0" anchor="ctr"/>
                </a:tc>
                <a:extLst>
                  <a:ext uri="{0D108BD9-81ED-4DB2-BD59-A6C34878D82A}">
                    <a16:rowId xmlns:a16="http://schemas.microsoft.com/office/drawing/2014/main" val="4257065049"/>
                  </a:ext>
                </a:extLst>
              </a:tr>
              <a:tr h="488505">
                <a:tc>
                  <a:txBody>
                    <a:bodyPr/>
                    <a:lstStyle/>
                    <a:p>
                      <a:pPr algn="ctr" fontAlgn="b"/>
                      <a:r>
                        <a:rPr lang="fr-FR" sz="1400" u="none" strike="noStrike" dirty="0">
                          <a:solidFill>
                            <a:schemeClr val="tx1">
                              <a:lumMod val="75000"/>
                              <a:lumOff val="25000"/>
                            </a:schemeClr>
                          </a:solidFill>
                          <a:effectLst/>
                        </a:rPr>
                        <a:t>50 ans et plus</a:t>
                      </a:r>
                      <a:endParaRPr lang="fr-FR" sz="1400" b="0" i="0" u="none" strike="noStrike" dirty="0">
                        <a:solidFill>
                          <a:schemeClr val="tx1">
                            <a:lumMod val="75000"/>
                            <a:lumOff val="25000"/>
                          </a:schemeClr>
                        </a:solidFill>
                        <a:effectLst/>
                        <a:latin typeface="Calibri" panose="020F0502020204030204" pitchFamily="34" charset="0"/>
                      </a:endParaRPr>
                    </a:p>
                  </a:txBody>
                  <a:tcPr marL="13864" marR="13864" marT="13864" marB="0" anchor="ctr"/>
                </a:tc>
                <a:tc>
                  <a:txBody>
                    <a:bodyPr/>
                    <a:lstStyle/>
                    <a:p>
                      <a:pPr algn="ctr" fontAlgn="ctr"/>
                      <a:r>
                        <a:rPr lang="fr-FR" sz="1400" u="none" strike="noStrike" kern="1200" dirty="0">
                          <a:solidFill>
                            <a:schemeClr val="tx1">
                              <a:lumMod val="75000"/>
                              <a:lumOff val="25000"/>
                            </a:schemeClr>
                          </a:solidFill>
                          <a:effectLst/>
                          <a:latin typeface="+mn-lt"/>
                          <a:ea typeface="+mn-ea"/>
                          <a:cs typeface="+mn-cs"/>
                        </a:rPr>
                        <a:t>68</a:t>
                      </a:r>
                    </a:p>
                  </a:txBody>
                  <a:tcPr marL="7620" marR="7620" marT="7620" marB="0" anchor="ctr"/>
                </a:tc>
                <a:tc>
                  <a:txBody>
                    <a:bodyPr/>
                    <a:lstStyle/>
                    <a:p>
                      <a:pPr algn="ctr" fontAlgn="ctr"/>
                      <a:r>
                        <a:rPr lang="fr-FR" sz="1400" u="none" strike="noStrike" kern="1200" dirty="0">
                          <a:solidFill>
                            <a:schemeClr val="tx1">
                              <a:lumMod val="75000"/>
                              <a:lumOff val="25000"/>
                            </a:schemeClr>
                          </a:solidFill>
                          <a:effectLst/>
                          <a:latin typeface="+mn-lt"/>
                          <a:ea typeface="+mn-ea"/>
                          <a:cs typeface="+mn-cs"/>
                        </a:rPr>
                        <a:t>8</a:t>
                      </a:r>
                    </a:p>
                  </a:txBody>
                  <a:tcPr marL="7620" marR="7620" marT="7620" marB="0" anchor="ctr"/>
                </a:tc>
                <a:tc>
                  <a:txBody>
                    <a:bodyPr/>
                    <a:lstStyle/>
                    <a:p>
                      <a:pPr algn="ctr" fontAlgn="ctr"/>
                      <a:r>
                        <a:rPr lang="fr-FR" sz="1400" u="none" strike="noStrike" kern="1200" dirty="0">
                          <a:solidFill>
                            <a:schemeClr val="tx1">
                              <a:lumMod val="75000"/>
                              <a:lumOff val="25000"/>
                            </a:schemeClr>
                          </a:solidFill>
                          <a:effectLst/>
                          <a:latin typeface="+mn-lt"/>
                          <a:ea typeface="+mn-ea"/>
                          <a:cs typeface="+mn-cs"/>
                        </a:rPr>
                        <a:t>20</a:t>
                      </a:r>
                    </a:p>
                  </a:txBody>
                  <a:tcPr marL="7620" marR="7620" marT="7620" marB="0" anchor="ctr"/>
                </a:tc>
                <a:tc>
                  <a:txBody>
                    <a:bodyPr/>
                    <a:lstStyle/>
                    <a:p>
                      <a:pPr algn="ctr" fontAlgn="ctr"/>
                      <a:r>
                        <a:rPr lang="fr-FR" sz="1400" b="1" u="none" strike="noStrike" kern="1200" dirty="0">
                          <a:solidFill>
                            <a:schemeClr val="tx1">
                              <a:lumMod val="75000"/>
                              <a:lumOff val="25000"/>
                            </a:schemeClr>
                          </a:solidFill>
                          <a:effectLst/>
                          <a:latin typeface="+mn-lt"/>
                          <a:ea typeface="+mn-ea"/>
                          <a:cs typeface="+mn-cs"/>
                        </a:rPr>
                        <a:t>48</a:t>
                      </a:r>
                    </a:p>
                  </a:txBody>
                  <a:tcPr marL="7620" marR="7620" marT="7620" marB="0" anchor="ctr"/>
                </a:tc>
                <a:tc>
                  <a:txBody>
                    <a:bodyPr/>
                    <a:lstStyle/>
                    <a:p>
                      <a:pPr algn="ctr" fontAlgn="ctr"/>
                      <a:r>
                        <a:rPr lang="fr-FR" sz="1400" u="none" strike="noStrike" kern="1200" dirty="0">
                          <a:solidFill>
                            <a:schemeClr val="tx1">
                              <a:lumMod val="75000"/>
                              <a:lumOff val="25000"/>
                            </a:schemeClr>
                          </a:solidFill>
                          <a:effectLst/>
                          <a:latin typeface="+mn-lt"/>
                          <a:ea typeface="+mn-ea"/>
                          <a:cs typeface="+mn-cs"/>
                        </a:rPr>
                        <a:t>97</a:t>
                      </a:r>
                    </a:p>
                  </a:txBody>
                  <a:tcPr marL="7620" marR="7620" marT="7620" marB="0" anchor="ctr"/>
                </a:tc>
                <a:tc>
                  <a:txBody>
                    <a:bodyPr/>
                    <a:lstStyle/>
                    <a:p>
                      <a:pPr algn="ctr" fontAlgn="ctr"/>
                      <a:r>
                        <a:rPr lang="fr-FR" sz="1400" u="none" strike="noStrike" kern="1200" dirty="0">
                          <a:solidFill>
                            <a:schemeClr val="tx1">
                              <a:lumMod val="75000"/>
                              <a:lumOff val="25000"/>
                            </a:schemeClr>
                          </a:solidFill>
                          <a:effectLst/>
                          <a:latin typeface="+mn-lt"/>
                          <a:ea typeface="+mn-ea"/>
                          <a:cs typeface="+mn-cs"/>
                        </a:rPr>
                        <a:t>148</a:t>
                      </a:r>
                    </a:p>
                  </a:txBody>
                  <a:tcPr marL="7620" marR="7620" marT="7620" marB="0" anchor="ctr"/>
                </a:tc>
                <a:tc>
                  <a:txBody>
                    <a:bodyPr/>
                    <a:lstStyle/>
                    <a:p>
                      <a:pPr algn="ctr" fontAlgn="ctr"/>
                      <a:r>
                        <a:rPr lang="fr-FR" sz="1400" b="1" u="none" strike="noStrike" kern="1200" dirty="0">
                          <a:solidFill>
                            <a:schemeClr val="tx1">
                              <a:lumMod val="75000"/>
                              <a:lumOff val="25000"/>
                            </a:schemeClr>
                          </a:solidFill>
                          <a:effectLst/>
                          <a:latin typeface="+mn-lt"/>
                          <a:ea typeface="+mn-ea"/>
                          <a:cs typeface="+mn-cs"/>
                        </a:rPr>
                        <a:t>65%</a:t>
                      </a:r>
                    </a:p>
                  </a:txBody>
                  <a:tcPr marL="7620" marR="7620" marT="7620" marB="0" anchor="ctr"/>
                </a:tc>
                <a:tc>
                  <a:txBody>
                    <a:bodyPr/>
                    <a:lstStyle/>
                    <a:p>
                      <a:pPr algn="ctr" fontAlgn="ctr"/>
                      <a:r>
                        <a:rPr lang="fr-FR" sz="1400" b="1" u="none" strike="noStrike" kern="1200" dirty="0">
                          <a:solidFill>
                            <a:schemeClr val="tx1">
                              <a:lumMod val="75000"/>
                              <a:lumOff val="25000"/>
                            </a:schemeClr>
                          </a:solidFill>
                          <a:effectLst/>
                          <a:latin typeface="+mn-lt"/>
                          <a:ea typeface="+mn-ea"/>
                          <a:cs typeface="+mn-cs"/>
                        </a:rPr>
                        <a:t>35%</a:t>
                      </a:r>
                    </a:p>
                  </a:txBody>
                  <a:tcPr marL="7620" marR="7620" marT="7620" marB="0" anchor="ctr"/>
                </a:tc>
                <a:tc>
                  <a:txBody>
                    <a:bodyPr/>
                    <a:lstStyle/>
                    <a:p>
                      <a:pPr algn="ctr" fontAlgn="ctr"/>
                      <a:r>
                        <a:rPr lang="fr-FR" sz="1400" b="0" i="1" u="none" strike="noStrike" kern="1200" dirty="0">
                          <a:solidFill>
                            <a:schemeClr val="accent5">
                              <a:lumMod val="75000"/>
                            </a:schemeClr>
                          </a:solidFill>
                          <a:effectLst/>
                          <a:latin typeface="+mn-lt"/>
                          <a:ea typeface="+mn-ea"/>
                          <a:cs typeface="+mn-cs"/>
                        </a:rPr>
                        <a:t>750</a:t>
                      </a:r>
                    </a:p>
                  </a:txBody>
                  <a:tcPr marL="7620" marR="7620" marT="7620" marB="0" anchor="ctr"/>
                </a:tc>
                <a:extLst>
                  <a:ext uri="{0D108BD9-81ED-4DB2-BD59-A6C34878D82A}">
                    <a16:rowId xmlns:a16="http://schemas.microsoft.com/office/drawing/2014/main" val="2422846860"/>
                  </a:ext>
                </a:extLst>
              </a:tr>
            </a:tbl>
          </a:graphicData>
        </a:graphic>
      </p:graphicFrame>
      <p:graphicFrame>
        <p:nvGraphicFramePr>
          <p:cNvPr id="11" name="Espace réservé du contenu 3">
            <a:extLst>
              <a:ext uri="{FF2B5EF4-FFF2-40B4-BE49-F238E27FC236}">
                <a16:creationId xmlns:a16="http://schemas.microsoft.com/office/drawing/2014/main" id="{722D1B98-C9DB-4BCA-9CDA-C531D98D01FA}"/>
              </a:ext>
            </a:extLst>
          </p:cNvPr>
          <p:cNvGraphicFramePr>
            <a:graphicFrameLocks/>
          </p:cNvGraphicFramePr>
          <p:nvPr>
            <p:extLst>
              <p:ext uri="{D42A27DB-BD31-4B8C-83A1-F6EECF244321}">
                <p14:modId xmlns:p14="http://schemas.microsoft.com/office/powerpoint/2010/main" val="2524062098"/>
              </p:ext>
            </p:extLst>
          </p:nvPr>
        </p:nvGraphicFramePr>
        <p:xfrm>
          <a:off x="518359" y="3429000"/>
          <a:ext cx="8989533" cy="1884138"/>
        </p:xfrm>
        <a:graphic>
          <a:graphicData uri="http://schemas.openxmlformats.org/drawingml/2006/table">
            <a:tbl>
              <a:tblPr firstRow="1">
                <a:tableStyleId>{5FD0F851-EC5A-4D38-B0AD-8093EC10F338}</a:tableStyleId>
              </a:tblPr>
              <a:tblGrid>
                <a:gridCol w="1409061">
                  <a:extLst>
                    <a:ext uri="{9D8B030D-6E8A-4147-A177-3AD203B41FA5}">
                      <a16:colId xmlns:a16="http://schemas.microsoft.com/office/drawing/2014/main" val="4095920800"/>
                    </a:ext>
                  </a:extLst>
                </a:gridCol>
                <a:gridCol w="807767">
                  <a:extLst>
                    <a:ext uri="{9D8B030D-6E8A-4147-A177-3AD203B41FA5}">
                      <a16:colId xmlns:a16="http://schemas.microsoft.com/office/drawing/2014/main" val="3599076000"/>
                    </a:ext>
                  </a:extLst>
                </a:gridCol>
                <a:gridCol w="807767">
                  <a:extLst>
                    <a:ext uri="{9D8B030D-6E8A-4147-A177-3AD203B41FA5}">
                      <a16:colId xmlns:a16="http://schemas.microsoft.com/office/drawing/2014/main" val="810238788"/>
                    </a:ext>
                  </a:extLst>
                </a:gridCol>
                <a:gridCol w="807767">
                  <a:extLst>
                    <a:ext uri="{9D8B030D-6E8A-4147-A177-3AD203B41FA5}">
                      <a16:colId xmlns:a16="http://schemas.microsoft.com/office/drawing/2014/main" val="3469520135"/>
                    </a:ext>
                  </a:extLst>
                </a:gridCol>
                <a:gridCol w="807767">
                  <a:extLst>
                    <a:ext uri="{9D8B030D-6E8A-4147-A177-3AD203B41FA5}">
                      <a16:colId xmlns:a16="http://schemas.microsoft.com/office/drawing/2014/main" val="4042446114"/>
                    </a:ext>
                  </a:extLst>
                </a:gridCol>
                <a:gridCol w="807767">
                  <a:extLst>
                    <a:ext uri="{9D8B030D-6E8A-4147-A177-3AD203B41FA5}">
                      <a16:colId xmlns:a16="http://schemas.microsoft.com/office/drawing/2014/main" val="1124355464"/>
                    </a:ext>
                  </a:extLst>
                </a:gridCol>
                <a:gridCol w="807767">
                  <a:extLst>
                    <a:ext uri="{9D8B030D-6E8A-4147-A177-3AD203B41FA5}">
                      <a16:colId xmlns:a16="http://schemas.microsoft.com/office/drawing/2014/main" val="3112621852"/>
                    </a:ext>
                  </a:extLst>
                </a:gridCol>
                <a:gridCol w="1129005">
                  <a:extLst>
                    <a:ext uri="{9D8B030D-6E8A-4147-A177-3AD203B41FA5}">
                      <a16:colId xmlns:a16="http://schemas.microsoft.com/office/drawing/2014/main" val="1304663705"/>
                    </a:ext>
                  </a:extLst>
                </a:gridCol>
                <a:gridCol w="1129005">
                  <a:extLst>
                    <a:ext uri="{9D8B030D-6E8A-4147-A177-3AD203B41FA5}">
                      <a16:colId xmlns:a16="http://schemas.microsoft.com/office/drawing/2014/main" val="2040737783"/>
                    </a:ext>
                  </a:extLst>
                </a:gridCol>
                <a:gridCol w="475860">
                  <a:extLst>
                    <a:ext uri="{9D8B030D-6E8A-4147-A177-3AD203B41FA5}">
                      <a16:colId xmlns:a16="http://schemas.microsoft.com/office/drawing/2014/main" val="1399631183"/>
                    </a:ext>
                  </a:extLst>
                </a:gridCol>
              </a:tblGrid>
              <a:tr h="907128">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fr-FR" sz="1800" b="1" u="none" strike="noStrike" cap="small" baseline="0" dirty="0">
                          <a:solidFill>
                            <a:schemeClr val="accent5">
                              <a:lumMod val="75000"/>
                            </a:schemeClr>
                          </a:solidFill>
                          <a:effectLst/>
                        </a:rPr>
                        <a:t>Scénario 2</a:t>
                      </a:r>
                    </a:p>
                    <a:p>
                      <a:pPr algn="ctr" fontAlgn="ctr"/>
                      <a:r>
                        <a:rPr lang="fr-FR" sz="1100" b="1" u="none" strike="noStrike" kern="1200" dirty="0">
                          <a:solidFill>
                            <a:schemeClr val="accent5">
                              <a:lumMod val="75000"/>
                            </a:schemeClr>
                          </a:solidFill>
                          <a:effectLst/>
                          <a:latin typeface="+mn-lt"/>
                          <a:ea typeface="+mn-ea"/>
                          <a:cs typeface="+mn-cs"/>
                        </a:rPr>
                        <a:t>Apparition de symptômes</a:t>
                      </a:r>
                    </a:p>
                  </a:txBody>
                  <a:tcPr marL="13864" marR="13864" marT="13864" marB="0" anchor="ctr">
                    <a:solidFill>
                      <a:schemeClr val="accent5">
                        <a:lumMod val="20000"/>
                        <a:lumOff val="80000"/>
                      </a:schemeClr>
                    </a:solidFill>
                  </a:tcPr>
                </a:tc>
                <a:tc>
                  <a:txBody>
                    <a:bodyPr/>
                    <a:lstStyle/>
                    <a:p>
                      <a:pPr algn="ctr" fontAlgn="ctr"/>
                      <a:r>
                        <a:rPr lang="fr-FR" sz="1200" b="0" u="none" strike="noStrike" dirty="0">
                          <a:solidFill>
                            <a:schemeClr val="tx1">
                              <a:lumMod val="75000"/>
                              <a:lumOff val="25000"/>
                            </a:schemeClr>
                          </a:solidFill>
                          <a:effectLst/>
                        </a:rPr>
                        <a:t>Moyenne</a:t>
                      </a:r>
                      <a:endParaRPr lang="fr-FR" sz="1200" b="0"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0" u="none" strike="noStrike" dirty="0">
                          <a:solidFill>
                            <a:schemeClr val="tx1">
                              <a:lumMod val="75000"/>
                              <a:lumOff val="25000"/>
                            </a:schemeClr>
                          </a:solidFill>
                          <a:effectLst/>
                        </a:rPr>
                        <a:t>Premier décile (10%)</a:t>
                      </a:r>
                      <a:endParaRPr lang="fr-FR" sz="1200" b="0"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0" u="none" strike="noStrike" dirty="0">
                          <a:solidFill>
                            <a:schemeClr val="tx1">
                              <a:lumMod val="75000"/>
                              <a:lumOff val="25000"/>
                            </a:schemeClr>
                          </a:solidFill>
                          <a:effectLst/>
                        </a:rPr>
                        <a:t>Premier quartile</a:t>
                      </a:r>
                    </a:p>
                    <a:p>
                      <a:pPr algn="ctr" fontAlgn="ctr"/>
                      <a:r>
                        <a:rPr lang="fr-FR" sz="1200" b="0" u="none" strike="noStrike" dirty="0">
                          <a:solidFill>
                            <a:schemeClr val="tx1">
                              <a:lumMod val="75000"/>
                              <a:lumOff val="25000"/>
                            </a:schemeClr>
                          </a:solidFill>
                          <a:effectLst/>
                        </a:rPr>
                        <a:t>(25%)</a:t>
                      </a:r>
                      <a:endParaRPr lang="fr-FR" sz="1200" b="0"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1" u="none" strike="noStrike" dirty="0">
                          <a:solidFill>
                            <a:schemeClr val="tx1">
                              <a:lumMod val="75000"/>
                              <a:lumOff val="25000"/>
                            </a:schemeClr>
                          </a:solidFill>
                          <a:effectLst/>
                        </a:rPr>
                        <a:t>Médiane</a:t>
                      </a:r>
                    </a:p>
                    <a:p>
                      <a:pPr algn="ctr" fontAlgn="ctr"/>
                      <a:r>
                        <a:rPr lang="fr-FR" sz="1200" b="1" u="none" strike="noStrike" dirty="0">
                          <a:solidFill>
                            <a:schemeClr val="tx1">
                              <a:lumMod val="75000"/>
                              <a:lumOff val="25000"/>
                            </a:schemeClr>
                          </a:solidFill>
                          <a:effectLst/>
                        </a:rPr>
                        <a:t>(50%)</a:t>
                      </a:r>
                      <a:endParaRPr lang="fr-FR" sz="1200" b="1"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0" u="none" strike="noStrike" dirty="0">
                          <a:solidFill>
                            <a:schemeClr val="tx1">
                              <a:lumMod val="75000"/>
                              <a:lumOff val="25000"/>
                            </a:schemeClr>
                          </a:solidFill>
                          <a:effectLst/>
                        </a:rPr>
                        <a:t>Troisième quartile (75%)</a:t>
                      </a:r>
                      <a:endParaRPr lang="fr-FR" sz="1200" b="0"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0" u="none" strike="noStrike" dirty="0">
                          <a:solidFill>
                            <a:schemeClr val="tx1">
                              <a:lumMod val="75000"/>
                              <a:lumOff val="25000"/>
                            </a:schemeClr>
                          </a:solidFill>
                          <a:effectLst/>
                        </a:rPr>
                        <a:t>Dernier décile (90%)</a:t>
                      </a:r>
                      <a:endParaRPr lang="fr-FR" sz="1200" b="0"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1" u="none" strike="noStrike" dirty="0">
                          <a:solidFill>
                            <a:schemeClr val="tx1">
                              <a:lumMod val="75000"/>
                              <a:lumOff val="25000"/>
                            </a:schemeClr>
                          </a:solidFill>
                          <a:effectLst/>
                        </a:rPr>
                        <a:t>Proportion de RDV obtenus</a:t>
                      </a:r>
                      <a:endParaRPr lang="fr-FR" sz="1200" b="1"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fr-FR" sz="1200" b="1" u="none" strike="noStrike" kern="1200" dirty="0">
                          <a:solidFill>
                            <a:schemeClr val="tx1">
                              <a:lumMod val="75000"/>
                              <a:lumOff val="25000"/>
                            </a:schemeClr>
                          </a:solidFill>
                          <a:effectLst/>
                        </a:rPr>
                        <a:t>Echec de rdv tous motifs</a:t>
                      </a:r>
                      <a:endParaRPr lang="fr-FR" sz="1200" b="0" i="0" u="none" strike="noStrike" kern="1200" dirty="0">
                        <a:solidFill>
                          <a:schemeClr val="tx1">
                            <a:lumMod val="75000"/>
                            <a:lumOff val="25000"/>
                          </a:schemeClr>
                        </a:solidFill>
                        <a:effectLst/>
                        <a:latin typeface="+mn-lt"/>
                        <a:ea typeface="+mn-ea"/>
                        <a:cs typeface="+mn-cs"/>
                      </a:endParaRPr>
                    </a:p>
                  </a:txBody>
                  <a:tcPr marL="7620" marR="7620" marT="7620" marB="0" anchor="ctr">
                    <a:solidFill>
                      <a:schemeClr val="accent5">
                        <a:lumMod val="20000"/>
                        <a:lumOff val="80000"/>
                      </a:schemeClr>
                    </a:solidFill>
                  </a:tcPr>
                </a:tc>
                <a:tc>
                  <a:txBody>
                    <a:bodyPr/>
                    <a:lstStyle/>
                    <a:p>
                      <a:pPr algn="ctr" fontAlgn="ctr"/>
                      <a:r>
                        <a:rPr lang="fr-FR" sz="1400" b="0" i="1" u="none" strike="noStrike" kern="1200" dirty="0">
                          <a:solidFill>
                            <a:schemeClr val="accent5">
                              <a:lumMod val="75000"/>
                            </a:schemeClr>
                          </a:solidFill>
                          <a:effectLst/>
                          <a:latin typeface="+mn-lt"/>
                          <a:ea typeface="+mn-ea"/>
                          <a:cs typeface="+mn-cs"/>
                        </a:rPr>
                        <a:t>n</a:t>
                      </a:r>
                    </a:p>
                  </a:txBody>
                  <a:tcPr marL="13864" marR="13864" marT="13864" marB="0" anchor="ctr">
                    <a:solidFill>
                      <a:schemeClr val="accent5">
                        <a:lumMod val="20000"/>
                        <a:lumOff val="80000"/>
                      </a:schemeClr>
                    </a:solidFill>
                  </a:tcPr>
                </a:tc>
                <a:extLst>
                  <a:ext uri="{0D108BD9-81ED-4DB2-BD59-A6C34878D82A}">
                    <a16:rowId xmlns:a16="http://schemas.microsoft.com/office/drawing/2014/main" val="677978759"/>
                  </a:ext>
                </a:extLst>
              </a:tr>
              <a:tr h="488505">
                <a:tc>
                  <a:txBody>
                    <a:bodyPr/>
                    <a:lstStyle/>
                    <a:p>
                      <a:pPr algn="ctr" fontAlgn="b"/>
                      <a:r>
                        <a:rPr lang="fr-FR" sz="1400" u="none" strike="noStrike" dirty="0">
                          <a:solidFill>
                            <a:schemeClr val="tx1">
                              <a:lumMod val="75000"/>
                              <a:lumOff val="25000"/>
                            </a:schemeClr>
                          </a:solidFill>
                          <a:effectLst/>
                        </a:rPr>
                        <a:t>Moins de 50 ans</a:t>
                      </a:r>
                      <a:endParaRPr lang="fr-FR" sz="1400" b="0" i="0" u="none" strike="noStrike" dirty="0">
                        <a:solidFill>
                          <a:schemeClr val="tx1">
                            <a:lumMod val="75000"/>
                            <a:lumOff val="25000"/>
                          </a:schemeClr>
                        </a:solidFill>
                        <a:effectLst/>
                        <a:latin typeface="Calibri" panose="020F0502020204030204" pitchFamily="34" charset="0"/>
                      </a:endParaRPr>
                    </a:p>
                  </a:txBody>
                  <a:tcPr marL="13864" marR="13864" marT="13864" marB="0" anchor="ctr"/>
                </a:tc>
                <a:tc>
                  <a:txBody>
                    <a:bodyPr/>
                    <a:lstStyle/>
                    <a:p>
                      <a:pPr algn="ctr" fontAlgn="ctr"/>
                      <a:r>
                        <a:rPr lang="fr-FR" sz="1400" u="none" strike="noStrike" kern="1200" dirty="0">
                          <a:solidFill>
                            <a:schemeClr val="tx1">
                              <a:lumMod val="75000"/>
                              <a:lumOff val="25000"/>
                            </a:schemeClr>
                          </a:solidFill>
                          <a:effectLst/>
                          <a:latin typeface="+mn-lt"/>
                          <a:ea typeface="+mn-ea"/>
                          <a:cs typeface="+mn-cs"/>
                        </a:rPr>
                        <a:t>27</a:t>
                      </a:r>
                    </a:p>
                  </a:txBody>
                  <a:tcPr marL="7620" marR="7620" marT="7620" marB="0" anchor="ctr"/>
                </a:tc>
                <a:tc>
                  <a:txBody>
                    <a:bodyPr/>
                    <a:lstStyle/>
                    <a:p>
                      <a:pPr algn="ctr" fontAlgn="ctr"/>
                      <a:r>
                        <a:rPr lang="fr-FR" sz="1400" u="none" strike="noStrike" kern="1200" dirty="0">
                          <a:solidFill>
                            <a:schemeClr val="tx1">
                              <a:lumMod val="75000"/>
                              <a:lumOff val="25000"/>
                            </a:schemeClr>
                          </a:solidFill>
                          <a:effectLst/>
                          <a:latin typeface="+mn-lt"/>
                          <a:ea typeface="+mn-ea"/>
                          <a:cs typeface="+mn-cs"/>
                        </a:rPr>
                        <a:t>1</a:t>
                      </a:r>
                    </a:p>
                  </a:txBody>
                  <a:tcPr marL="7620" marR="7620" marT="7620" marB="0" anchor="ctr"/>
                </a:tc>
                <a:tc>
                  <a:txBody>
                    <a:bodyPr/>
                    <a:lstStyle/>
                    <a:p>
                      <a:pPr algn="ctr" fontAlgn="ctr"/>
                      <a:r>
                        <a:rPr lang="fr-FR" sz="1400" u="none" strike="noStrike" kern="1200">
                          <a:solidFill>
                            <a:schemeClr val="tx1">
                              <a:lumMod val="75000"/>
                              <a:lumOff val="25000"/>
                            </a:schemeClr>
                          </a:solidFill>
                          <a:effectLst/>
                          <a:latin typeface="+mn-lt"/>
                          <a:ea typeface="+mn-ea"/>
                          <a:cs typeface="+mn-cs"/>
                        </a:rPr>
                        <a:t>5</a:t>
                      </a:r>
                    </a:p>
                  </a:txBody>
                  <a:tcPr marL="7620" marR="7620" marT="7620" marB="0" anchor="ctr"/>
                </a:tc>
                <a:tc>
                  <a:txBody>
                    <a:bodyPr/>
                    <a:lstStyle/>
                    <a:p>
                      <a:pPr algn="ctr" fontAlgn="ctr"/>
                      <a:r>
                        <a:rPr lang="fr-FR" sz="1400" b="1" u="none" strike="noStrike" kern="1200" dirty="0">
                          <a:solidFill>
                            <a:schemeClr val="tx1">
                              <a:lumMod val="75000"/>
                              <a:lumOff val="25000"/>
                            </a:schemeClr>
                          </a:solidFill>
                          <a:effectLst/>
                          <a:latin typeface="+mn-lt"/>
                          <a:ea typeface="+mn-ea"/>
                          <a:cs typeface="+mn-cs"/>
                        </a:rPr>
                        <a:t>13</a:t>
                      </a:r>
                    </a:p>
                  </a:txBody>
                  <a:tcPr marL="7620" marR="7620" marT="7620" marB="0" anchor="ctr"/>
                </a:tc>
                <a:tc>
                  <a:txBody>
                    <a:bodyPr/>
                    <a:lstStyle/>
                    <a:p>
                      <a:pPr algn="ctr" fontAlgn="ctr"/>
                      <a:r>
                        <a:rPr lang="fr-FR" sz="1400" u="none" strike="noStrike" kern="1200">
                          <a:solidFill>
                            <a:schemeClr val="tx1">
                              <a:lumMod val="75000"/>
                              <a:lumOff val="25000"/>
                            </a:schemeClr>
                          </a:solidFill>
                          <a:effectLst/>
                          <a:latin typeface="+mn-lt"/>
                          <a:ea typeface="+mn-ea"/>
                          <a:cs typeface="+mn-cs"/>
                        </a:rPr>
                        <a:t>29</a:t>
                      </a:r>
                    </a:p>
                  </a:txBody>
                  <a:tcPr marL="7620" marR="7620" marT="7620" marB="0" anchor="ctr"/>
                </a:tc>
                <a:tc>
                  <a:txBody>
                    <a:bodyPr/>
                    <a:lstStyle/>
                    <a:p>
                      <a:pPr algn="ctr" fontAlgn="ctr"/>
                      <a:r>
                        <a:rPr lang="fr-FR" sz="1400" u="none" strike="noStrike" kern="1200">
                          <a:solidFill>
                            <a:schemeClr val="tx1">
                              <a:lumMod val="75000"/>
                              <a:lumOff val="25000"/>
                            </a:schemeClr>
                          </a:solidFill>
                          <a:effectLst/>
                          <a:latin typeface="+mn-lt"/>
                          <a:ea typeface="+mn-ea"/>
                          <a:cs typeface="+mn-cs"/>
                        </a:rPr>
                        <a:t>76</a:t>
                      </a:r>
                    </a:p>
                  </a:txBody>
                  <a:tcPr marL="7620" marR="7620" marT="7620" marB="0" anchor="ctr"/>
                </a:tc>
                <a:tc>
                  <a:txBody>
                    <a:bodyPr/>
                    <a:lstStyle/>
                    <a:p>
                      <a:pPr algn="ctr" fontAlgn="ctr"/>
                      <a:r>
                        <a:rPr lang="fr-FR" sz="1400" b="1" u="none" strike="noStrike" kern="1200" dirty="0">
                          <a:solidFill>
                            <a:schemeClr val="tx1">
                              <a:lumMod val="75000"/>
                              <a:lumOff val="25000"/>
                            </a:schemeClr>
                          </a:solidFill>
                          <a:effectLst/>
                          <a:latin typeface="+mn-lt"/>
                          <a:ea typeface="+mn-ea"/>
                          <a:cs typeface="+mn-cs"/>
                        </a:rPr>
                        <a:t>45%</a:t>
                      </a:r>
                    </a:p>
                  </a:txBody>
                  <a:tcPr marL="7620" marR="7620" marT="7620" marB="0" anchor="ctr"/>
                </a:tc>
                <a:tc>
                  <a:txBody>
                    <a:bodyPr/>
                    <a:lstStyle/>
                    <a:p>
                      <a:pPr algn="ctr" fontAlgn="ctr"/>
                      <a:r>
                        <a:rPr lang="fr-FR" sz="1400" b="1" u="none" strike="noStrike" kern="1200" dirty="0">
                          <a:solidFill>
                            <a:schemeClr val="tx1">
                              <a:lumMod val="75000"/>
                              <a:lumOff val="25000"/>
                            </a:schemeClr>
                          </a:solidFill>
                          <a:effectLst/>
                          <a:latin typeface="+mn-lt"/>
                          <a:ea typeface="+mn-ea"/>
                          <a:cs typeface="+mn-cs"/>
                        </a:rPr>
                        <a:t>55%</a:t>
                      </a:r>
                    </a:p>
                  </a:txBody>
                  <a:tcPr marL="7620" marR="7620" marT="7620" marB="0" anchor="ctr"/>
                </a:tc>
                <a:tc>
                  <a:txBody>
                    <a:bodyPr/>
                    <a:lstStyle/>
                    <a:p>
                      <a:pPr algn="ctr" fontAlgn="ctr"/>
                      <a:r>
                        <a:rPr lang="fr-FR" sz="1400" b="0" i="1" u="none" strike="noStrike" kern="1200" dirty="0">
                          <a:solidFill>
                            <a:schemeClr val="accent5">
                              <a:lumMod val="75000"/>
                            </a:schemeClr>
                          </a:solidFill>
                          <a:effectLst/>
                          <a:latin typeface="+mn-lt"/>
                          <a:ea typeface="+mn-ea"/>
                          <a:cs typeface="+mn-cs"/>
                        </a:rPr>
                        <a:t>265</a:t>
                      </a:r>
                    </a:p>
                  </a:txBody>
                  <a:tcPr marL="7620" marR="7620" marT="7620" marB="0" anchor="ctr"/>
                </a:tc>
                <a:extLst>
                  <a:ext uri="{0D108BD9-81ED-4DB2-BD59-A6C34878D82A}">
                    <a16:rowId xmlns:a16="http://schemas.microsoft.com/office/drawing/2014/main" val="4257065049"/>
                  </a:ext>
                </a:extLst>
              </a:tr>
              <a:tr h="488505">
                <a:tc>
                  <a:txBody>
                    <a:bodyPr/>
                    <a:lstStyle/>
                    <a:p>
                      <a:pPr algn="ctr" fontAlgn="b"/>
                      <a:r>
                        <a:rPr lang="fr-FR" sz="1400" u="none" strike="noStrike" dirty="0">
                          <a:solidFill>
                            <a:schemeClr val="tx1">
                              <a:lumMod val="75000"/>
                              <a:lumOff val="25000"/>
                            </a:schemeClr>
                          </a:solidFill>
                          <a:effectLst/>
                        </a:rPr>
                        <a:t>50 ans et plus</a:t>
                      </a:r>
                      <a:endParaRPr lang="fr-FR" sz="1400" b="0" i="0" u="none" strike="noStrike" dirty="0">
                        <a:solidFill>
                          <a:schemeClr val="tx1">
                            <a:lumMod val="75000"/>
                            <a:lumOff val="25000"/>
                          </a:schemeClr>
                        </a:solidFill>
                        <a:effectLst/>
                        <a:latin typeface="Calibri" panose="020F0502020204030204" pitchFamily="34" charset="0"/>
                      </a:endParaRPr>
                    </a:p>
                  </a:txBody>
                  <a:tcPr marL="13864" marR="13864" marT="13864" marB="0" anchor="ctr"/>
                </a:tc>
                <a:tc>
                  <a:txBody>
                    <a:bodyPr/>
                    <a:lstStyle/>
                    <a:p>
                      <a:pPr algn="ctr" fontAlgn="ctr"/>
                      <a:r>
                        <a:rPr lang="fr-FR" sz="1400" u="none" strike="noStrike" kern="1200">
                          <a:solidFill>
                            <a:schemeClr val="tx1">
                              <a:lumMod val="75000"/>
                              <a:lumOff val="25000"/>
                            </a:schemeClr>
                          </a:solidFill>
                          <a:effectLst/>
                          <a:latin typeface="+mn-lt"/>
                          <a:ea typeface="+mn-ea"/>
                          <a:cs typeface="+mn-cs"/>
                        </a:rPr>
                        <a:t>37</a:t>
                      </a:r>
                    </a:p>
                  </a:txBody>
                  <a:tcPr marL="7620" marR="7620" marT="7620" marB="0" anchor="ctr"/>
                </a:tc>
                <a:tc>
                  <a:txBody>
                    <a:bodyPr/>
                    <a:lstStyle/>
                    <a:p>
                      <a:pPr algn="ctr" fontAlgn="ctr"/>
                      <a:r>
                        <a:rPr lang="fr-FR" sz="1400" u="none" strike="noStrike" kern="1200" dirty="0">
                          <a:solidFill>
                            <a:schemeClr val="tx1">
                              <a:lumMod val="75000"/>
                              <a:lumOff val="25000"/>
                            </a:schemeClr>
                          </a:solidFill>
                          <a:effectLst/>
                          <a:latin typeface="+mn-lt"/>
                          <a:ea typeface="+mn-ea"/>
                          <a:cs typeface="+mn-cs"/>
                        </a:rPr>
                        <a:t>1</a:t>
                      </a:r>
                    </a:p>
                  </a:txBody>
                  <a:tcPr marL="7620" marR="7620" marT="7620" marB="0" anchor="ctr"/>
                </a:tc>
                <a:tc>
                  <a:txBody>
                    <a:bodyPr/>
                    <a:lstStyle/>
                    <a:p>
                      <a:pPr algn="ctr" fontAlgn="ctr"/>
                      <a:r>
                        <a:rPr lang="fr-FR" sz="1400" u="none" strike="noStrike" kern="1200" dirty="0">
                          <a:solidFill>
                            <a:schemeClr val="tx1">
                              <a:lumMod val="75000"/>
                              <a:lumOff val="25000"/>
                            </a:schemeClr>
                          </a:solidFill>
                          <a:effectLst/>
                          <a:latin typeface="+mn-lt"/>
                          <a:ea typeface="+mn-ea"/>
                          <a:cs typeface="+mn-cs"/>
                        </a:rPr>
                        <a:t>5</a:t>
                      </a:r>
                    </a:p>
                  </a:txBody>
                  <a:tcPr marL="7620" marR="7620" marT="7620" marB="0" anchor="ctr"/>
                </a:tc>
                <a:tc>
                  <a:txBody>
                    <a:bodyPr/>
                    <a:lstStyle/>
                    <a:p>
                      <a:pPr algn="ctr" fontAlgn="ctr"/>
                      <a:r>
                        <a:rPr lang="fr-FR" sz="1400" b="1" u="none" strike="noStrike" kern="1200" dirty="0">
                          <a:solidFill>
                            <a:schemeClr val="tx1">
                              <a:lumMod val="75000"/>
                              <a:lumOff val="25000"/>
                            </a:schemeClr>
                          </a:solidFill>
                          <a:effectLst/>
                          <a:latin typeface="+mn-lt"/>
                          <a:ea typeface="+mn-ea"/>
                          <a:cs typeface="+mn-cs"/>
                        </a:rPr>
                        <a:t>17</a:t>
                      </a:r>
                    </a:p>
                  </a:txBody>
                  <a:tcPr marL="7620" marR="7620" marT="7620" marB="0" anchor="ctr"/>
                </a:tc>
                <a:tc>
                  <a:txBody>
                    <a:bodyPr/>
                    <a:lstStyle/>
                    <a:p>
                      <a:pPr algn="ctr" fontAlgn="ctr"/>
                      <a:r>
                        <a:rPr lang="fr-FR" sz="1400" u="none" strike="noStrike" kern="1200" dirty="0">
                          <a:solidFill>
                            <a:schemeClr val="tx1">
                              <a:lumMod val="75000"/>
                              <a:lumOff val="25000"/>
                            </a:schemeClr>
                          </a:solidFill>
                          <a:effectLst/>
                          <a:latin typeface="+mn-lt"/>
                          <a:ea typeface="+mn-ea"/>
                          <a:cs typeface="+mn-cs"/>
                        </a:rPr>
                        <a:t>46</a:t>
                      </a:r>
                    </a:p>
                  </a:txBody>
                  <a:tcPr marL="7620" marR="7620" marT="7620" marB="0" anchor="ctr"/>
                </a:tc>
                <a:tc>
                  <a:txBody>
                    <a:bodyPr/>
                    <a:lstStyle/>
                    <a:p>
                      <a:pPr algn="ctr" fontAlgn="ctr"/>
                      <a:r>
                        <a:rPr lang="fr-FR" sz="1400" u="none" strike="noStrike" kern="1200" dirty="0">
                          <a:solidFill>
                            <a:schemeClr val="tx1">
                              <a:lumMod val="75000"/>
                              <a:lumOff val="25000"/>
                            </a:schemeClr>
                          </a:solidFill>
                          <a:effectLst/>
                          <a:latin typeface="+mn-lt"/>
                          <a:ea typeface="+mn-ea"/>
                          <a:cs typeface="+mn-cs"/>
                        </a:rPr>
                        <a:t>107</a:t>
                      </a:r>
                    </a:p>
                  </a:txBody>
                  <a:tcPr marL="7620" marR="7620" marT="7620" marB="0" anchor="ctr"/>
                </a:tc>
                <a:tc>
                  <a:txBody>
                    <a:bodyPr/>
                    <a:lstStyle/>
                    <a:p>
                      <a:pPr algn="ctr" fontAlgn="ctr"/>
                      <a:r>
                        <a:rPr lang="fr-FR" sz="1400" b="1" u="none" strike="noStrike" kern="1200" dirty="0">
                          <a:solidFill>
                            <a:schemeClr val="tx1">
                              <a:lumMod val="75000"/>
                              <a:lumOff val="25000"/>
                            </a:schemeClr>
                          </a:solidFill>
                          <a:effectLst/>
                          <a:latin typeface="+mn-lt"/>
                          <a:ea typeface="+mn-ea"/>
                          <a:cs typeface="+mn-cs"/>
                        </a:rPr>
                        <a:t>45%</a:t>
                      </a:r>
                    </a:p>
                  </a:txBody>
                  <a:tcPr marL="7620" marR="7620" marT="7620" marB="0" anchor="ctr"/>
                </a:tc>
                <a:tc>
                  <a:txBody>
                    <a:bodyPr/>
                    <a:lstStyle/>
                    <a:p>
                      <a:pPr algn="ctr" fontAlgn="ctr"/>
                      <a:r>
                        <a:rPr lang="fr-FR" sz="1400" b="1" u="none" strike="noStrike" kern="1200" dirty="0">
                          <a:solidFill>
                            <a:schemeClr val="tx1">
                              <a:lumMod val="75000"/>
                              <a:lumOff val="25000"/>
                            </a:schemeClr>
                          </a:solidFill>
                          <a:effectLst/>
                          <a:latin typeface="+mn-lt"/>
                          <a:ea typeface="+mn-ea"/>
                          <a:cs typeface="+mn-cs"/>
                        </a:rPr>
                        <a:t>55%</a:t>
                      </a:r>
                    </a:p>
                  </a:txBody>
                  <a:tcPr marL="7620" marR="7620" marT="7620" marB="0" anchor="ctr"/>
                </a:tc>
                <a:tc>
                  <a:txBody>
                    <a:bodyPr/>
                    <a:lstStyle/>
                    <a:p>
                      <a:pPr algn="ctr" fontAlgn="ctr"/>
                      <a:r>
                        <a:rPr lang="fr-FR" sz="1400" b="0" i="1" u="none" strike="noStrike" kern="1200" dirty="0">
                          <a:solidFill>
                            <a:schemeClr val="accent5">
                              <a:lumMod val="75000"/>
                            </a:schemeClr>
                          </a:solidFill>
                          <a:effectLst/>
                          <a:latin typeface="+mn-lt"/>
                          <a:ea typeface="+mn-ea"/>
                          <a:cs typeface="+mn-cs"/>
                        </a:rPr>
                        <a:t>754</a:t>
                      </a:r>
                    </a:p>
                  </a:txBody>
                  <a:tcPr marL="7620" marR="7620" marT="7620" marB="0" anchor="ctr"/>
                </a:tc>
                <a:extLst>
                  <a:ext uri="{0D108BD9-81ED-4DB2-BD59-A6C34878D82A}">
                    <a16:rowId xmlns:a16="http://schemas.microsoft.com/office/drawing/2014/main" val="2422846860"/>
                  </a:ext>
                </a:extLst>
              </a:tr>
            </a:tbl>
          </a:graphicData>
        </a:graphic>
      </p:graphicFrame>
      <p:sp>
        <p:nvSpPr>
          <p:cNvPr id="3" name="Espace réservé du numéro de diapositive 2">
            <a:extLst>
              <a:ext uri="{FF2B5EF4-FFF2-40B4-BE49-F238E27FC236}">
                <a16:creationId xmlns:a16="http://schemas.microsoft.com/office/drawing/2014/main" id="{6136DA61-6049-4AD6-B9C6-4E791F5E83DC}"/>
              </a:ext>
            </a:extLst>
          </p:cNvPr>
          <p:cNvSpPr>
            <a:spLocks noGrp="1"/>
          </p:cNvSpPr>
          <p:nvPr>
            <p:ph type="sldNum" sz="quarter" idx="12"/>
          </p:nvPr>
        </p:nvSpPr>
        <p:spPr/>
        <p:txBody>
          <a:bodyPr/>
          <a:lstStyle/>
          <a:p>
            <a:fld id="{F428713F-B67B-40CC-85DD-1D86B6204E19}" type="slidenum">
              <a:rPr lang="fr-FR" smtClean="0"/>
              <a:pPr/>
              <a:t>50</a:t>
            </a:fld>
            <a:endParaRPr lang="fr-FR" dirty="0"/>
          </a:p>
        </p:txBody>
      </p:sp>
    </p:spTree>
    <p:extLst>
      <p:ext uri="{BB962C8B-B14F-4D97-AF65-F5344CB8AC3E}">
        <p14:creationId xmlns:p14="http://schemas.microsoft.com/office/powerpoint/2010/main" val="35743552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C5735F-F86F-4BE0-83AD-09A4AF689800}"/>
              </a:ext>
            </a:extLst>
          </p:cNvPr>
          <p:cNvSpPr>
            <a:spLocks noGrp="1"/>
          </p:cNvSpPr>
          <p:nvPr>
            <p:ph type="title"/>
          </p:nvPr>
        </p:nvSpPr>
        <p:spPr>
          <a:xfrm>
            <a:off x="518361" y="592209"/>
            <a:ext cx="9798456" cy="765770"/>
          </a:xfrm>
        </p:spPr>
        <p:txBody>
          <a:bodyPr>
            <a:normAutofit/>
          </a:bodyPr>
          <a:lstStyle/>
          <a:p>
            <a:r>
              <a:rPr lang="fr-FR" sz="2200" dirty="0"/>
              <a:t>Annexe 4 : Les délais selon que l’ophtalmologiste exerce en secteur 1 ou 2 </a:t>
            </a:r>
            <a:r>
              <a:rPr lang="fr-FR" sz="1600" dirty="0"/>
              <a:t>(enquête tél.)</a:t>
            </a:r>
            <a:endParaRPr lang="fr-FR" sz="2400" dirty="0"/>
          </a:p>
        </p:txBody>
      </p:sp>
      <p:graphicFrame>
        <p:nvGraphicFramePr>
          <p:cNvPr id="7" name="Espace réservé du contenu 3">
            <a:extLst>
              <a:ext uri="{FF2B5EF4-FFF2-40B4-BE49-F238E27FC236}">
                <a16:creationId xmlns:a16="http://schemas.microsoft.com/office/drawing/2014/main" id="{42870998-50F6-4B90-AAC4-EFDD2899D624}"/>
              </a:ext>
            </a:extLst>
          </p:cNvPr>
          <p:cNvGraphicFramePr>
            <a:graphicFrameLocks/>
          </p:cNvGraphicFramePr>
          <p:nvPr>
            <p:extLst>
              <p:ext uri="{D42A27DB-BD31-4B8C-83A1-F6EECF244321}">
                <p14:modId xmlns:p14="http://schemas.microsoft.com/office/powerpoint/2010/main" val="1935000290"/>
              </p:ext>
            </p:extLst>
          </p:nvPr>
        </p:nvGraphicFramePr>
        <p:xfrm>
          <a:off x="518361" y="1510560"/>
          <a:ext cx="9262245" cy="1884138"/>
        </p:xfrm>
        <a:graphic>
          <a:graphicData uri="http://schemas.openxmlformats.org/drawingml/2006/table">
            <a:tbl>
              <a:tblPr firstRow="1">
                <a:tableStyleId>{5FD0F851-EC5A-4D38-B0AD-8093EC10F338}</a:tableStyleId>
              </a:tblPr>
              <a:tblGrid>
                <a:gridCol w="1451807">
                  <a:extLst>
                    <a:ext uri="{9D8B030D-6E8A-4147-A177-3AD203B41FA5}">
                      <a16:colId xmlns:a16="http://schemas.microsoft.com/office/drawing/2014/main" val="4095920800"/>
                    </a:ext>
                  </a:extLst>
                </a:gridCol>
                <a:gridCol w="832272">
                  <a:extLst>
                    <a:ext uri="{9D8B030D-6E8A-4147-A177-3AD203B41FA5}">
                      <a16:colId xmlns:a16="http://schemas.microsoft.com/office/drawing/2014/main" val="3599076000"/>
                    </a:ext>
                  </a:extLst>
                </a:gridCol>
                <a:gridCol w="832272">
                  <a:extLst>
                    <a:ext uri="{9D8B030D-6E8A-4147-A177-3AD203B41FA5}">
                      <a16:colId xmlns:a16="http://schemas.microsoft.com/office/drawing/2014/main" val="810238788"/>
                    </a:ext>
                  </a:extLst>
                </a:gridCol>
                <a:gridCol w="832272">
                  <a:extLst>
                    <a:ext uri="{9D8B030D-6E8A-4147-A177-3AD203B41FA5}">
                      <a16:colId xmlns:a16="http://schemas.microsoft.com/office/drawing/2014/main" val="3469520135"/>
                    </a:ext>
                  </a:extLst>
                </a:gridCol>
                <a:gridCol w="832272">
                  <a:extLst>
                    <a:ext uri="{9D8B030D-6E8A-4147-A177-3AD203B41FA5}">
                      <a16:colId xmlns:a16="http://schemas.microsoft.com/office/drawing/2014/main" val="4042446114"/>
                    </a:ext>
                  </a:extLst>
                </a:gridCol>
                <a:gridCol w="832272">
                  <a:extLst>
                    <a:ext uri="{9D8B030D-6E8A-4147-A177-3AD203B41FA5}">
                      <a16:colId xmlns:a16="http://schemas.microsoft.com/office/drawing/2014/main" val="1124355464"/>
                    </a:ext>
                  </a:extLst>
                </a:gridCol>
                <a:gridCol w="832272">
                  <a:extLst>
                    <a:ext uri="{9D8B030D-6E8A-4147-A177-3AD203B41FA5}">
                      <a16:colId xmlns:a16="http://schemas.microsoft.com/office/drawing/2014/main" val="3112621852"/>
                    </a:ext>
                  </a:extLst>
                </a:gridCol>
                <a:gridCol w="1163255">
                  <a:extLst>
                    <a:ext uri="{9D8B030D-6E8A-4147-A177-3AD203B41FA5}">
                      <a16:colId xmlns:a16="http://schemas.microsoft.com/office/drawing/2014/main" val="1304663705"/>
                    </a:ext>
                  </a:extLst>
                </a:gridCol>
                <a:gridCol w="1163255">
                  <a:extLst>
                    <a:ext uri="{9D8B030D-6E8A-4147-A177-3AD203B41FA5}">
                      <a16:colId xmlns:a16="http://schemas.microsoft.com/office/drawing/2014/main" val="2040737783"/>
                    </a:ext>
                  </a:extLst>
                </a:gridCol>
                <a:gridCol w="490296">
                  <a:extLst>
                    <a:ext uri="{9D8B030D-6E8A-4147-A177-3AD203B41FA5}">
                      <a16:colId xmlns:a16="http://schemas.microsoft.com/office/drawing/2014/main" val="1399631183"/>
                    </a:ext>
                  </a:extLst>
                </a:gridCol>
              </a:tblGrid>
              <a:tr h="907128">
                <a:tc>
                  <a:txBody>
                    <a:bodyPr/>
                    <a:lstStyle/>
                    <a:p>
                      <a:pPr algn="ctr" fontAlgn="ctr"/>
                      <a:r>
                        <a:rPr lang="fr-FR" sz="1800" b="1" u="none" strike="noStrike" cap="small" baseline="0" dirty="0">
                          <a:solidFill>
                            <a:schemeClr val="accent5">
                              <a:lumMod val="75000"/>
                            </a:schemeClr>
                          </a:solidFill>
                          <a:effectLst/>
                        </a:rPr>
                        <a:t>Scénario 1</a:t>
                      </a:r>
                    </a:p>
                    <a:p>
                      <a:pPr algn="ctr" fontAlgn="ctr"/>
                      <a:r>
                        <a:rPr lang="fr-FR" sz="1100" b="1" u="none" strike="noStrike" dirty="0">
                          <a:solidFill>
                            <a:schemeClr val="accent5">
                              <a:lumMod val="75000"/>
                            </a:schemeClr>
                          </a:solidFill>
                          <a:effectLst/>
                        </a:rPr>
                        <a:t>Contrôle périodique</a:t>
                      </a:r>
                      <a:endParaRPr lang="fr-FR" sz="1100" b="1" u="none" strike="noStrike" dirty="0">
                        <a:solidFill>
                          <a:schemeClr val="accent5">
                            <a:lumMod val="75000"/>
                          </a:schemeClr>
                        </a:solidFill>
                        <a:effectLst/>
                        <a:latin typeface="+mn-lt"/>
                      </a:endParaRPr>
                    </a:p>
                  </a:txBody>
                  <a:tcPr marL="13864" marR="13864" marT="13864" marB="0" anchor="ctr">
                    <a:solidFill>
                      <a:schemeClr val="accent5">
                        <a:lumMod val="20000"/>
                        <a:lumOff val="80000"/>
                      </a:schemeClr>
                    </a:solidFill>
                  </a:tcPr>
                </a:tc>
                <a:tc>
                  <a:txBody>
                    <a:bodyPr/>
                    <a:lstStyle/>
                    <a:p>
                      <a:pPr algn="ctr" fontAlgn="ctr"/>
                      <a:r>
                        <a:rPr lang="fr-FR" sz="1200" b="0" u="none" strike="noStrike" dirty="0">
                          <a:solidFill>
                            <a:schemeClr val="tx1">
                              <a:lumMod val="75000"/>
                              <a:lumOff val="25000"/>
                            </a:schemeClr>
                          </a:solidFill>
                          <a:effectLst/>
                        </a:rPr>
                        <a:t>Moyenne</a:t>
                      </a:r>
                      <a:endParaRPr lang="fr-FR" sz="1200" b="0"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0" u="none" strike="noStrike" dirty="0">
                          <a:solidFill>
                            <a:schemeClr val="tx1">
                              <a:lumMod val="75000"/>
                              <a:lumOff val="25000"/>
                            </a:schemeClr>
                          </a:solidFill>
                          <a:effectLst/>
                        </a:rPr>
                        <a:t>Premier décile (10%)</a:t>
                      </a:r>
                      <a:endParaRPr lang="fr-FR" sz="1200" b="0"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0" u="none" strike="noStrike" dirty="0">
                          <a:solidFill>
                            <a:schemeClr val="tx1">
                              <a:lumMod val="75000"/>
                              <a:lumOff val="25000"/>
                            </a:schemeClr>
                          </a:solidFill>
                          <a:effectLst/>
                        </a:rPr>
                        <a:t>Premier quartile</a:t>
                      </a:r>
                    </a:p>
                    <a:p>
                      <a:pPr algn="ctr" fontAlgn="ctr"/>
                      <a:r>
                        <a:rPr lang="fr-FR" sz="1200" b="0" u="none" strike="noStrike" dirty="0">
                          <a:solidFill>
                            <a:schemeClr val="tx1">
                              <a:lumMod val="75000"/>
                              <a:lumOff val="25000"/>
                            </a:schemeClr>
                          </a:solidFill>
                          <a:effectLst/>
                        </a:rPr>
                        <a:t>(25%)</a:t>
                      </a:r>
                      <a:endParaRPr lang="fr-FR" sz="1200" b="0"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1" u="none" strike="noStrike" dirty="0">
                          <a:solidFill>
                            <a:schemeClr val="tx1">
                              <a:lumMod val="75000"/>
                              <a:lumOff val="25000"/>
                            </a:schemeClr>
                          </a:solidFill>
                          <a:effectLst/>
                        </a:rPr>
                        <a:t>Médiane</a:t>
                      </a:r>
                    </a:p>
                    <a:p>
                      <a:pPr algn="ctr" fontAlgn="ctr"/>
                      <a:r>
                        <a:rPr lang="fr-FR" sz="1200" b="1" u="none" strike="noStrike" dirty="0">
                          <a:solidFill>
                            <a:schemeClr val="tx1">
                              <a:lumMod val="75000"/>
                              <a:lumOff val="25000"/>
                            </a:schemeClr>
                          </a:solidFill>
                          <a:effectLst/>
                        </a:rPr>
                        <a:t>(50%)</a:t>
                      </a:r>
                      <a:endParaRPr lang="fr-FR" sz="1200" b="1"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0" u="none" strike="noStrike" dirty="0">
                          <a:solidFill>
                            <a:schemeClr val="tx1">
                              <a:lumMod val="75000"/>
                              <a:lumOff val="25000"/>
                            </a:schemeClr>
                          </a:solidFill>
                          <a:effectLst/>
                        </a:rPr>
                        <a:t>Troisième quartile (75%)</a:t>
                      </a:r>
                      <a:endParaRPr lang="fr-FR" sz="1200" b="0"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0" u="none" strike="noStrike" dirty="0">
                          <a:solidFill>
                            <a:schemeClr val="tx1">
                              <a:lumMod val="75000"/>
                              <a:lumOff val="25000"/>
                            </a:schemeClr>
                          </a:solidFill>
                          <a:effectLst/>
                        </a:rPr>
                        <a:t>Dernier décile (90%)</a:t>
                      </a:r>
                      <a:endParaRPr lang="fr-FR" sz="1200" b="0"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1" u="none" strike="noStrike" dirty="0">
                          <a:solidFill>
                            <a:schemeClr val="tx1">
                              <a:lumMod val="75000"/>
                              <a:lumOff val="25000"/>
                            </a:schemeClr>
                          </a:solidFill>
                          <a:effectLst/>
                        </a:rPr>
                        <a:t>Proportion de RDV obtenus</a:t>
                      </a:r>
                      <a:endParaRPr lang="fr-FR" sz="1200" b="1"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fr-FR" sz="1200" b="1" u="none" strike="noStrike" kern="1200" dirty="0">
                          <a:solidFill>
                            <a:schemeClr val="tx1">
                              <a:lumMod val="75000"/>
                              <a:lumOff val="25000"/>
                            </a:schemeClr>
                          </a:solidFill>
                          <a:effectLst/>
                        </a:rPr>
                        <a:t>Echec de rdv tous motifs</a:t>
                      </a:r>
                      <a:endParaRPr lang="fr-FR" sz="1200" b="0" i="0" u="none" strike="noStrike" kern="1200" dirty="0">
                        <a:solidFill>
                          <a:schemeClr val="tx1">
                            <a:lumMod val="75000"/>
                            <a:lumOff val="25000"/>
                          </a:schemeClr>
                        </a:solidFill>
                        <a:effectLst/>
                        <a:latin typeface="+mn-lt"/>
                        <a:ea typeface="+mn-ea"/>
                        <a:cs typeface="+mn-cs"/>
                      </a:endParaRPr>
                    </a:p>
                  </a:txBody>
                  <a:tcPr marL="7620" marR="7620" marT="7620" marB="0" anchor="ctr">
                    <a:solidFill>
                      <a:schemeClr val="accent5">
                        <a:lumMod val="20000"/>
                        <a:lumOff val="80000"/>
                      </a:schemeClr>
                    </a:solidFill>
                  </a:tcPr>
                </a:tc>
                <a:tc>
                  <a:txBody>
                    <a:bodyPr/>
                    <a:lstStyle/>
                    <a:p>
                      <a:pPr algn="ctr" fontAlgn="ctr"/>
                      <a:r>
                        <a:rPr lang="fr-FR" sz="1400" b="0" i="1" u="none" strike="noStrike" kern="1200" dirty="0">
                          <a:solidFill>
                            <a:schemeClr val="accent5">
                              <a:lumMod val="75000"/>
                            </a:schemeClr>
                          </a:solidFill>
                          <a:effectLst/>
                        </a:rPr>
                        <a:t>n</a:t>
                      </a:r>
                      <a:endParaRPr lang="fr-FR" sz="1400" b="0" i="1" u="none" strike="noStrike" kern="1200" dirty="0">
                        <a:solidFill>
                          <a:schemeClr val="accent5">
                            <a:lumMod val="75000"/>
                          </a:schemeClr>
                        </a:solidFill>
                        <a:effectLst/>
                        <a:latin typeface="+mn-lt"/>
                        <a:ea typeface="+mn-ea"/>
                        <a:cs typeface="+mn-cs"/>
                      </a:endParaRPr>
                    </a:p>
                  </a:txBody>
                  <a:tcPr marL="13864" marR="13864" marT="13864" marB="0" anchor="ctr">
                    <a:solidFill>
                      <a:schemeClr val="accent5">
                        <a:lumMod val="20000"/>
                        <a:lumOff val="80000"/>
                      </a:schemeClr>
                    </a:solidFill>
                  </a:tcPr>
                </a:tc>
                <a:extLst>
                  <a:ext uri="{0D108BD9-81ED-4DB2-BD59-A6C34878D82A}">
                    <a16:rowId xmlns:a16="http://schemas.microsoft.com/office/drawing/2014/main" val="677978759"/>
                  </a:ext>
                </a:extLst>
              </a:tr>
              <a:tr h="488505">
                <a:tc>
                  <a:txBody>
                    <a:bodyPr/>
                    <a:lstStyle/>
                    <a:p>
                      <a:pPr algn="ctr" fontAlgn="b"/>
                      <a:r>
                        <a:rPr lang="fr-FR" sz="1400" u="none" strike="noStrike" dirty="0">
                          <a:solidFill>
                            <a:schemeClr val="tx1">
                              <a:lumMod val="75000"/>
                              <a:lumOff val="25000"/>
                            </a:schemeClr>
                          </a:solidFill>
                          <a:effectLst/>
                        </a:rPr>
                        <a:t>Secteur 1</a:t>
                      </a:r>
                      <a:endParaRPr lang="fr-FR" sz="1400" b="0" i="0" u="none" strike="noStrike" dirty="0">
                        <a:solidFill>
                          <a:schemeClr val="tx1">
                            <a:lumMod val="75000"/>
                            <a:lumOff val="25000"/>
                          </a:schemeClr>
                        </a:solidFill>
                        <a:effectLst/>
                        <a:latin typeface="Calibri" panose="020F0502020204030204" pitchFamily="34" charset="0"/>
                      </a:endParaRPr>
                    </a:p>
                  </a:txBody>
                  <a:tcPr marL="13864" marR="13864" marT="13864" marB="0" anchor="ctr"/>
                </a:tc>
                <a:tc>
                  <a:txBody>
                    <a:bodyPr/>
                    <a:lstStyle/>
                    <a:p>
                      <a:pPr algn="ctr" fontAlgn="ctr"/>
                      <a:r>
                        <a:rPr lang="fr-FR" sz="1400" b="0" u="none" strike="noStrike" kern="1200" dirty="0">
                          <a:solidFill>
                            <a:srgbClr val="000000"/>
                          </a:solidFill>
                          <a:effectLst/>
                          <a:latin typeface="+mn-lt"/>
                          <a:ea typeface="+mn-ea"/>
                          <a:cs typeface="+mn-cs"/>
                        </a:rPr>
                        <a:t>67</a:t>
                      </a:r>
                    </a:p>
                  </a:txBody>
                  <a:tcPr marL="7620" marR="7620" marT="7620" marB="0" anchor="ctr"/>
                </a:tc>
                <a:tc>
                  <a:txBody>
                    <a:bodyPr/>
                    <a:lstStyle/>
                    <a:p>
                      <a:pPr algn="ctr" fontAlgn="ctr"/>
                      <a:r>
                        <a:rPr lang="fr-FR" sz="1400" b="0" u="none" strike="noStrike" kern="1200" dirty="0">
                          <a:solidFill>
                            <a:srgbClr val="000000"/>
                          </a:solidFill>
                          <a:effectLst/>
                          <a:latin typeface="+mn-lt"/>
                          <a:ea typeface="+mn-ea"/>
                          <a:cs typeface="+mn-cs"/>
                        </a:rPr>
                        <a:t>8</a:t>
                      </a:r>
                    </a:p>
                  </a:txBody>
                  <a:tcPr marL="7620" marR="7620" marT="7620" marB="0" anchor="ctr"/>
                </a:tc>
                <a:tc>
                  <a:txBody>
                    <a:bodyPr/>
                    <a:lstStyle/>
                    <a:p>
                      <a:pPr algn="ctr" fontAlgn="ctr"/>
                      <a:r>
                        <a:rPr lang="fr-FR" sz="1400" b="0" u="none" strike="noStrike" kern="1200">
                          <a:solidFill>
                            <a:srgbClr val="000000"/>
                          </a:solidFill>
                          <a:effectLst/>
                          <a:latin typeface="+mn-lt"/>
                          <a:ea typeface="+mn-ea"/>
                          <a:cs typeface="+mn-cs"/>
                        </a:rPr>
                        <a:t>21</a:t>
                      </a:r>
                    </a:p>
                  </a:txBody>
                  <a:tcPr marL="7620" marR="7620" marT="7620" marB="0" anchor="ctr"/>
                </a:tc>
                <a:tc>
                  <a:txBody>
                    <a:bodyPr/>
                    <a:lstStyle/>
                    <a:p>
                      <a:pPr algn="ctr" fontAlgn="ctr"/>
                      <a:r>
                        <a:rPr lang="fr-FR" sz="1400" b="1" u="none" strike="noStrike" kern="1200" dirty="0">
                          <a:solidFill>
                            <a:srgbClr val="000000"/>
                          </a:solidFill>
                          <a:effectLst/>
                          <a:latin typeface="+mn-lt"/>
                          <a:ea typeface="+mn-ea"/>
                          <a:cs typeface="+mn-cs"/>
                        </a:rPr>
                        <a:t>45</a:t>
                      </a:r>
                    </a:p>
                  </a:txBody>
                  <a:tcPr marL="7620" marR="7620" marT="7620" marB="0" anchor="ctr"/>
                </a:tc>
                <a:tc>
                  <a:txBody>
                    <a:bodyPr/>
                    <a:lstStyle/>
                    <a:p>
                      <a:pPr algn="ctr" fontAlgn="ctr"/>
                      <a:r>
                        <a:rPr lang="fr-FR" sz="1400" b="0" u="none" strike="noStrike" kern="1200">
                          <a:solidFill>
                            <a:srgbClr val="000000"/>
                          </a:solidFill>
                          <a:effectLst/>
                          <a:latin typeface="+mn-lt"/>
                          <a:ea typeface="+mn-ea"/>
                          <a:cs typeface="+mn-cs"/>
                        </a:rPr>
                        <a:t>95</a:t>
                      </a:r>
                    </a:p>
                  </a:txBody>
                  <a:tcPr marL="7620" marR="7620" marT="7620" marB="0" anchor="ctr"/>
                </a:tc>
                <a:tc>
                  <a:txBody>
                    <a:bodyPr/>
                    <a:lstStyle/>
                    <a:p>
                      <a:pPr algn="ctr" fontAlgn="ctr"/>
                      <a:r>
                        <a:rPr lang="fr-FR" sz="1400" b="0" u="none" strike="noStrike" kern="1200">
                          <a:solidFill>
                            <a:srgbClr val="000000"/>
                          </a:solidFill>
                          <a:effectLst/>
                          <a:latin typeface="+mn-lt"/>
                          <a:ea typeface="+mn-ea"/>
                          <a:cs typeface="+mn-cs"/>
                        </a:rPr>
                        <a:t>154</a:t>
                      </a:r>
                    </a:p>
                  </a:txBody>
                  <a:tcPr marL="7620" marR="7620" marT="7620" marB="0" anchor="ctr"/>
                </a:tc>
                <a:tc>
                  <a:txBody>
                    <a:bodyPr/>
                    <a:lstStyle/>
                    <a:p>
                      <a:pPr algn="ctr" fontAlgn="ctr"/>
                      <a:r>
                        <a:rPr lang="fr-FR" sz="1400" b="1" u="none" strike="noStrike" kern="1200" dirty="0">
                          <a:solidFill>
                            <a:srgbClr val="000000"/>
                          </a:solidFill>
                          <a:effectLst/>
                          <a:latin typeface="+mn-lt"/>
                          <a:ea typeface="+mn-ea"/>
                          <a:cs typeface="+mn-cs"/>
                        </a:rPr>
                        <a:t>58%</a:t>
                      </a:r>
                    </a:p>
                  </a:txBody>
                  <a:tcPr marL="7620" marR="7620" marT="7620" marB="0" anchor="ctr"/>
                </a:tc>
                <a:tc>
                  <a:txBody>
                    <a:bodyPr/>
                    <a:lstStyle/>
                    <a:p>
                      <a:pPr algn="ctr" fontAlgn="ctr"/>
                      <a:r>
                        <a:rPr lang="fr-FR" sz="1400" b="1" u="none" strike="noStrike" kern="1200" dirty="0">
                          <a:solidFill>
                            <a:srgbClr val="000000"/>
                          </a:solidFill>
                          <a:effectLst/>
                          <a:latin typeface="+mn-lt"/>
                          <a:ea typeface="+mn-ea"/>
                          <a:cs typeface="+mn-cs"/>
                        </a:rPr>
                        <a:t>42%</a:t>
                      </a:r>
                    </a:p>
                  </a:txBody>
                  <a:tcPr marL="7620" marR="7620" marT="7620" marB="0" anchor="ctr"/>
                </a:tc>
                <a:tc>
                  <a:txBody>
                    <a:bodyPr/>
                    <a:lstStyle/>
                    <a:p>
                      <a:pPr algn="ctr" fontAlgn="ctr"/>
                      <a:r>
                        <a:rPr lang="fr-FR" sz="1400" b="0" i="1" u="none" strike="noStrike" kern="1200" dirty="0">
                          <a:solidFill>
                            <a:schemeClr val="accent5">
                              <a:lumMod val="75000"/>
                            </a:schemeClr>
                          </a:solidFill>
                          <a:effectLst/>
                          <a:latin typeface="+mn-lt"/>
                          <a:ea typeface="+mn-ea"/>
                          <a:cs typeface="+mn-cs"/>
                        </a:rPr>
                        <a:t>578</a:t>
                      </a:r>
                    </a:p>
                  </a:txBody>
                  <a:tcPr marL="7620" marR="7620" marT="7620" marB="0" anchor="ctr"/>
                </a:tc>
                <a:extLst>
                  <a:ext uri="{0D108BD9-81ED-4DB2-BD59-A6C34878D82A}">
                    <a16:rowId xmlns:a16="http://schemas.microsoft.com/office/drawing/2014/main" val="4257065049"/>
                  </a:ext>
                </a:extLst>
              </a:tr>
              <a:tr h="488505">
                <a:tc>
                  <a:txBody>
                    <a:bodyPr/>
                    <a:lstStyle/>
                    <a:p>
                      <a:pPr algn="ctr" fontAlgn="b"/>
                      <a:r>
                        <a:rPr lang="fr-FR" sz="1400" u="none" strike="noStrike" dirty="0">
                          <a:solidFill>
                            <a:schemeClr val="tx1">
                              <a:lumMod val="75000"/>
                              <a:lumOff val="25000"/>
                            </a:schemeClr>
                          </a:solidFill>
                          <a:effectLst/>
                        </a:rPr>
                        <a:t>Secteur 2</a:t>
                      </a:r>
                      <a:endParaRPr lang="fr-FR" sz="1400" b="0" i="0" u="none" strike="noStrike" dirty="0">
                        <a:solidFill>
                          <a:schemeClr val="tx1">
                            <a:lumMod val="75000"/>
                            <a:lumOff val="25000"/>
                          </a:schemeClr>
                        </a:solidFill>
                        <a:effectLst/>
                        <a:latin typeface="Calibri" panose="020F0502020204030204" pitchFamily="34" charset="0"/>
                      </a:endParaRPr>
                    </a:p>
                  </a:txBody>
                  <a:tcPr marL="13864" marR="13864" marT="13864" marB="0" anchor="ctr"/>
                </a:tc>
                <a:tc>
                  <a:txBody>
                    <a:bodyPr/>
                    <a:lstStyle/>
                    <a:p>
                      <a:pPr algn="ctr" fontAlgn="ctr"/>
                      <a:r>
                        <a:rPr lang="fr-FR" sz="1400" b="0" u="none" strike="noStrike" kern="1200" dirty="0">
                          <a:solidFill>
                            <a:srgbClr val="000000"/>
                          </a:solidFill>
                          <a:effectLst/>
                          <a:latin typeface="+mn-lt"/>
                          <a:ea typeface="+mn-ea"/>
                          <a:cs typeface="+mn-cs"/>
                        </a:rPr>
                        <a:t>58</a:t>
                      </a:r>
                    </a:p>
                  </a:txBody>
                  <a:tcPr marL="7620" marR="7620" marT="7620" marB="0" anchor="ctr"/>
                </a:tc>
                <a:tc>
                  <a:txBody>
                    <a:bodyPr/>
                    <a:lstStyle/>
                    <a:p>
                      <a:pPr algn="ctr" fontAlgn="ctr"/>
                      <a:r>
                        <a:rPr lang="fr-FR" sz="1400" b="0" u="none" strike="noStrike" kern="1200" dirty="0">
                          <a:solidFill>
                            <a:srgbClr val="000000"/>
                          </a:solidFill>
                          <a:effectLst/>
                          <a:latin typeface="+mn-lt"/>
                          <a:ea typeface="+mn-ea"/>
                          <a:cs typeface="+mn-cs"/>
                        </a:rPr>
                        <a:t>6</a:t>
                      </a:r>
                    </a:p>
                  </a:txBody>
                  <a:tcPr marL="7620" marR="7620" marT="7620" marB="0" anchor="ctr"/>
                </a:tc>
                <a:tc>
                  <a:txBody>
                    <a:bodyPr/>
                    <a:lstStyle/>
                    <a:p>
                      <a:pPr algn="ctr" fontAlgn="ctr"/>
                      <a:r>
                        <a:rPr lang="fr-FR" sz="1400" b="0" u="none" strike="noStrike" kern="1200" dirty="0">
                          <a:solidFill>
                            <a:srgbClr val="000000"/>
                          </a:solidFill>
                          <a:effectLst/>
                          <a:latin typeface="+mn-lt"/>
                          <a:ea typeface="+mn-ea"/>
                          <a:cs typeface="+mn-cs"/>
                        </a:rPr>
                        <a:t>16</a:t>
                      </a:r>
                    </a:p>
                  </a:txBody>
                  <a:tcPr marL="7620" marR="7620" marT="7620" marB="0" anchor="ctr"/>
                </a:tc>
                <a:tc>
                  <a:txBody>
                    <a:bodyPr/>
                    <a:lstStyle/>
                    <a:p>
                      <a:pPr algn="ctr" fontAlgn="ctr"/>
                      <a:r>
                        <a:rPr lang="fr-FR" sz="1400" b="1" u="none" strike="noStrike" kern="1200" dirty="0">
                          <a:solidFill>
                            <a:srgbClr val="000000"/>
                          </a:solidFill>
                          <a:effectLst/>
                          <a:latin typeface="+mn-lt"/>
                          <a:ea typeface="+mn-ea"/>
                          <a:cs typeface="+mn-cs"/>
                        </a:rPr>
                        <a:t>41</a:t>
                      </a:r>
                    </a:p>
                  </a:txBody>
                  <a:tcPr marL="7620" marR="7620" marT="7620" marB="0" anchor="ctr"/>
                </a:tc>
                <a:tc>
                  <a:txBody>
                    <a:bodyPr/>
                    <a:lstStyle/>
                    <a:p>
                      <a:pPr algn="ctr" fontAlgn="ctr"/>
                      <a:r>
                        <a:rPr lang="fr-FR" sz="1400" b="0" u="none" strike="noStrike" kern="1200" dirty="0">
                          <a:solidFill>
                            <a:srgbClr val="000000"/>
                          </a:solidFill>
                          <a:effectLst/>
                          <a:latin typeface="+mn-lt"/>
                          <a:ea typeface="+mn-ea"/>
                          <a:cs typeface="+mn-cs"/>
                        </a:rPr>
                        <a:t>77</a:t>
                      </a:r>
                    </a:p>
                  </a:txBody>
                  <a:tcPr marL="7620" marR="7620" marT="7620" marB="0" anchor="ctr"/>
                </a:tc>
                <a:tc>
                  <a:txBody>
                    <a:bodyPr/>
                    <a:lstStyle/>
                    <a:p>
                      <a:pPr algn="ctr" fontAlgn="ctr"/>
                      <a:r>
                        <a:rPr lang="fr-FR" sz="1400" b="0" u="none" strike="noStrike" kern="1200" dirty="0">
                          <a:solidFill>
                            <a:srgbClr val="000000"/>
                          </a:solidFill>
                          <a:effectLst/>
                          <a:latin typeface="+mn-lt"/>
                          <a:ea typeface="+mn-ea"/>
                          <a:cs typeface="+mn-cs"/>
                        </a:rPr>
                        <a:t>132</a:t>
                      </a:r>
                    </a:p>
                  </a:txBody>
                  <a:tcPr marL="7620" marR="7620" marT="7620" marB="0" anchor="ctr"/>
                </a:tc>
                <a:tc>
                  <a:txBody>
                    <a:bodyPr/>
                    <a:lstStyle/>
                    <a:p>
                      <a:pPr algn="ctr" fontAlgn="ctr"/>
                      <a:r>
                        <a:rPr lang="fr-FR" sz="1400" b="1" u="none" strike="noStrike" kern="1200" dirty="0">
                          <a:solidFill>
                            <a:srgbClr val="000000"/>
                          </a:solidFill>
                          <a:effectLst/>
                          <a:latin typeface="+mn-lt"/>
                          <a:ea typeface="+mn-ea"/>
                          <a:cs typeface="+mn-cs"/>
                        </a:rPr>
                        <a:t>72%</a:t>
                      </a:r>
                    </a:p>
                  </a:txBody>
                  <a:tcPr marL="7620" marR="7620" marT="7620" marB="0" anchor="ctr"/>
                </a:tc>
                <a:tc>
                  <a:txBody>
                    <a:bodyPr/>
                    <a:lstStyle/>
                    <a:p>
                      <a:pPr algn="ctr" fontAlgn="ctr"/>
                      <a:r>
                        <a:rPr lang="fr-FR" sz="1400" b="1" u="none" strike="noStrike" kern="1200" dirty="0">
                          <a:solidFill>
                            <a:srgbClr val="000000"/>
                          </a:solidFill>
                          <a:effectLst/>
                          <a:latin typeface="+mn-lt"/>
                          <a:ea typeface="+mn-ea"/>
                          <a:cs typeface="+mn-cs"/>
                        </a:rPr>
                        <a:t>28%</a:t>
                      </a:r>
                    </a:p>
                  </a:txBody>
                  <a:tcPr marL="7620" marR="7620" marT="7620" marB="0" anchor="ctr"/>
                </a:tc>
                <a:tc>
                  <a:txBody>
                    <a:bodyPr/>
                    <a:lstStyle/>
                    <a:p>
                      <a:pPr algn="ctr" fontAlgn="ctr"/>
                      <a:r>
                        <a:rPr lang="fr-FR" sz="1400" b="0" i="1" u="none" strike="noStrike" kern="1200" dirty="0">
                          <a:solidFill>
                            <a:schemeClr val="accent5">
                              <a:lumMod val="75000"/>
                            </a:schemeClr>
                          </a:solidFill>
                          <a:effectLst/>
                          <a:latin typeface="+mn-lt"/>
                          <a:ea typeface="+mn-ea"/>
                          <a:cs typeface="+mn-cs"/>
                        </a:rPr>
                        <a:t>875</a:t>
                      </a:r>
                    </a:p>
                  </a:txBody>
                  <a:tcPr marL="7620" marR="7620" marT="7620" marB="0" anchor="ctr"/>
                </a:tc>
                <a:extLst>
                  <a:ext uri="{0D108BD9-81ED-4DB2-BD59-A6C34878D82A}">
                    <a16:rowId xmlns:a16="http://schemas.microsoft.com/office/drawing/2014/main" val="2422846860"/>
                  </a:ext>
                </a:extLst>
              </a:tr>
            </a:tbl>
          </a:graphicData>
        </a:graphic>
      </p:graphicFrame>
      <p:graphicFrame>
        <p:nvGraphicFramePr>
          <p:cNvPr id="10" name="Espace réservé du contenu 3">
            <a:extLst>
              <a:ext uri="{FF2B5EF4-FFF2-40B4-BE49-F238E27FC236}">
                <a16:creationId xmlns:a16="http://schemas.microsoft.com/office/drawing/2014/main" id="{868A35FE-8FE2-40F9-8D85-FC38E3A04EBD}"/>
              </a:ext>
            </a:extLst>
          </p:cNvPr>
          <p:cNvGraphicFramePr>
            <a:graphicFrameLocks/>
          </p:cNvGraphicFramePr>
          <p:nvPr>
            <p:extLst>
              <p:ext uri="{D42A27DB-BD31-4B8C-83A1-F6EECF244321}">
                <p14:modId xmlns:p14="http://schemas.microsoft.com/office/powerpoint/2010/main" val="2578364301"/>
              </p:ext>
            </p:extLst>
          </p:nvPr>
        </p:nvGraphicFramePr>
        <p:xfrm>
          <a:off x="518361" y="3699861"/>
          <a:ext cx="9262245" cy="1884138"/>
        </p:xfrm>
        <a:graphic>
          <a:graphicData uri="http://schemas.openxmlformats.org/drawingml/2006/table">
            <a:tbl>
              <a:tblPr firstRow="1">
                <a:tableStyleId>{5FD0F851-EC5A-4D38-B0AD-8093EC10F338}</a:tableStyleId>
              </a:tblPr>
              <a:tblGrid>
                <a:gridCol w="1451807">
                  <a:extLst>
                    <a:ext uri="{9D8B030D-6E8A-4147-A177-3AD203B41FA5}">
                      <a16:colId xmlns:a16="http://schemas.microsoft.com/office/drawing/2014/main" val="4095920800"/>
                    </a:ext>
                  </a:extLst>
                </a:gridCol>
                <a:gridCol w="832272">
                  <a:extLst>
                    <a:ext uri="{9D8B030D-6E8A-4147-A177-3AD203B41FA5}">
                      <a16:colId xmlns:a16="http://schemas.microsoft.com/office/drawing/2014/main" val="3599076000"/>
                    </a:ext>
                  </a:extLst>
                </a:gridCol>
                <a:gridCol w="832272">
                  <a:extLst>
                    <a:ext uri="{9D8B030D-6E8A-4147-A177-3AD203B41FA5}">
                      <a16:colId xmlns:a16="http://schemas.microsoft.com/office/drawing/2014/main" val="810238788"/>
                    </a:ext>
                  </a:extLst>
                </a:gridCol>
                <a:gridCol w="832272">
                  <a:extLst>
                    <a:ext uri="{9D8B030D-6E8A-4147-A177-3AD203B41FA5}">
                      <a16:colId xmlns:a16="http://schemas.microsoft.com/office/drawing/2014/main" val="3469520135"/>
                    </a:ext>
                  </a:extLst>
                </a:gridCol>
                <a:gridCol w="832272">
                  <a:extLst>
                    <a:ext uri="{9D8B030D-6E8A-4147-A177-3AD203B41FA5}">
                      <a16:colId xmlns:a16="http://schemas.microsoft.com/office/drawing/2014/main" val="4042446114"/>
                    </a:ext>
                  </a:extLst>
                </a:gridCol>
                <a:gridCol w="832272">
                  <a:extLst>
                    <a:ext uri="{9D8B030D-6E8A-4147-A177-3AD203B41FA5}">
                      <a16:colId xmlns:a16="http://schemas.microsoft.com/office/drawing/2014/main" val="1124355464"/>
                    </a:ext>
                  </a:extLst>
                </a:gridCol>
                <a:gridCol w="832272">
                  <a:extLst>
                    <a:ext uri="{9D8B030D-6E8A-4147-A177-3AD203B41FA5}">
                      <a16:colId xmlns:a16="http://schemas.microsoft.com/office/drawing/2014/main" val="3112621852"/>
                    </a:ext>
                  </a:extLst>
                </a:gridCol>
                <a:gridCol w="1163255">
                  <a:extLst>
                    <a:ext uri="{9D8B030D-6E8A-4147-A177-3AD203B41FA5}">
                      <a16:colId xmlns:a16="http://schemas.microsoft.com/office/drawing/2014/main" val="1304663705"/>
                    </a:ext>
                  </a:extLst>
                </a:gridCol>
                <a:gridCol w="1163255">
                  <a:extLst>
                    <a:ext uri="{9D8B030D-6E8A-4147-A177-3AD203B41FA5}">
                      <a16:colId xmlns:a16="http://schemas.microsoft.com/office/drawing/2014/main" val="2040737783"/>
                    </a:ext>
                  </a:extLst>
                </a:gridCol>
                <a:gridCol w="490296">
                  <a:extLst>
                    <a:ext uri="{9D8B030D-6E8A-4147-A177-3AD203B41FA5}">
                      <a16:colId xmlns:a16="http://schemas.microsoft.com/office/drawing/2014/main" val="1399631183"/>
                    </a:ext>
                  </a:extLst>
                </a:gridCol>
              </a:tblGrid>
              <a:tr h="907128">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fr-FR" sz="1800" b="1" u="none" strike="noStrike" cap="small" baseline="0" dirty="0">
                          <a:solidFill>
                            <a:schemeClr val="accent5">
                              <a:lumMod val="75000"/>
                            </a:schemeClr>
                          </a:solidFill>
                          <a:effectLst/>
                        </a:rPr>
                        <a:t>Scénario 2</a:t>
                      </a:r>
                    </a:p>
                    <a:p>
                      <a:pPr algn="ctr" fontAlgn="ctr"/>
                      <a:r>
                        <a:rPr lang="fr-FR" sz="1100" b="1" u="none" strike="noStrike" kern="1200" dirty="0">
                          <a:solidFill>
                            <a:schemeClr val="accent5">
                              <a:lumMod val="75000"/>
                            </a:schemeClr>
                          </a:solidFill>
                          <a:effectLst/>
                          <a:latin typeface="+mn-lt"/>
                          <a:ea typeface="+mn-ea"/>
                          <a:cs typeface="+mn-cs"/>
                        </a:rPr>
                        <a:t>Apparition de symptômes</a:t>
                      </a:r>
                    </a:p>
                  </a:txBody>
                  <a:tcPr marL="13864" marR="13864" marT="13864" marB="0" anchor="ctr">
                    <a:solidFill>
                      <a:schemeClr val="accent5">
                        <a:lumMod val="20000"/>
                        <a:lumOff val="80000"/>
                      </a:schemeClr>
                    </a:solidFill>
                  </a:tcPr>
                </a:tc>
                <a:tc>
                  <a:txBody>
                    <a:bodyPr/>
                    <a:lstStyle/>
                    <a:p>
                      <a:pPr algn="ctr" fontAlgn="ctr"/>
                      <a:r>
                        <a:rPr lang="fr-FR" sz="1200" b="0" u="none" strike="noStrike" dirty="0">
                          <a:solidFill>
                            <a:schemeClr val="tx1">
                              <a:lumMod val="75000"/>
                              <a:lumOff val="25000"/>
                            </a:schemeClr>
                          </a:solidFill>
                          <a:effectLst/>
                        </a:rPr>
                        <a:t>Moyenne</a:t>
                      </a:r>
                      <a:endParaRPr lang="fr-FR" sz="1200" b="0"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0" u="none" strike="noStrike" dirty="0">
                          <a:solidFill>
                            <a:schemeClr val="tx1">
                              <a:lumMod val="75000"/>
                              <a:lumOff val="25000"/>
                            </a:schemeClr>
                          </a:solidFill>
                          <a:effectLst/>
                        </a:rPr>
                        <a:t>Premier décile (10%)</a:t>
                      </a:r>
                      <a:endParaRPr lang="fr-FR" sz="1200" b="0"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0" u="none" strike="noStrike" dirty="0">
                          <a:solidFill>
                            <a:schemeClr val="tx1">
                              <a:lumMod val="75000"/>
                              <a:lumOff val="25000"/>
                            </a:schemeClr>
                          </a:solidFill>
                          <a:effectLst/>
                        </a:rPr>
                        <a:t>Premier quartile</a:t>
                      </a:r>
                    </a:p>
                    <a:p>
                      <a:pPr algn="ctr" fontAlgn="ctr"/>
                      <a:r>
                        <a:rPr lang="fr-FR" sz="1200" b="0" u="none" strike="noStrike" dirty="0">
                          <a:solidFill>
                            <a:schemeClr val="tx1">
                              <a:lumMod val="75000"/>
                              <a:lumOff val="25000"/>
                            </a:schemeClr>
                          </a:solidFill>
                          <a:effectLst/>
                        </a:rPr>
                        <a:t>(25%)</a:t>
                      </a:r>
                      <a:endParaRPr lang="fr-FR" sz="1200" b="0"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1" u="none" strike="noStrike" dirty="0">
                          <a:solidFill>
                            <a:schemeClr val="tx1">
                              <a:lumMod val="75000"/>
                              <a:lumOff val="25000"/>
                            </a:schemeClr>
                          </a:solidFill>
                          <a:effectLst/>
                        </a:rPr>
                        <a:t>Médiane</a:t>
                      </a:r>
                    </a:p>
                    <a:p>
                      <a:pPr algn="ctr" fontAlgn="ctr"/>
                      <a:r>
                        <a:rPr lang="fr-FR" sz="1200" b="1" u="none" strike="noStrike" dirty="0">
                          <a:solidFill>
                            <a:schemeClr val="tx1">
                              <a:lumMod val="75000"/>
                              <a:lumOff val="25000"/>
                            </a:schemeClr>
                          </a:solidFill>
                          <a:effectLst/>
                        </a:rPr>
                        <a:t>(50%)</a:t>
                      </a:r>
                      <a:endParaRPr lang="fr-FR" sz="1200" b="1"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0" u="none" strike="noStrike" dirty="0">
                          <a:solidFill>
                            <a:schemeClr val="tx1">
                              <a:lumMod val="75000"/>
                              <a:lumOff val="25000"/>
                            </a:schemeClr>
                          </a:solidFill>
                          <a:effectLst/>
                        </a:rPr>
                        <a:t>Troisième quartile (75%)</a:t>
                      </a:r>
                      <a:endParaRPr lang="fr-FR" sz="1200" b="0"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0" u="none" strike="noStrike" dirty="0">
                          <a:solidFill>
                            <a:schemeClr val="tx1">
                              <a:lumMod val="75000"/>
                              <a:lumOff val="25000"/>
                            </a:schemeClr>
                          </a:solidFill>
                          <a:effectLst/>
                        </a:rPr>
                        <a:t>Dernier décile (90%)</a:t>
                      </a:r>
                      <a:endParaRPr lang="fr-FR" sz="1200" b="0"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algn="ctr" fontAlgn="ctr"/>
                      <a:r>
                        <a:rPr lang="fr-FR" sz="1200" b="1" u="none" strike="noStrike" dirty="0">
                          <a:solidFill>
                            <a:schemeClr val="tx1">
                              <a:lumMod val="75000"/>
                              <a:lumOff val="25000"/>
                            </a:schemeClr>
                          </a:solidFill>
                          <a:effectLst/>
                        </a:rPr>
                        <a:t>Proportion de RDV obtenus</a:t>
                      </a:r>
                      <a:endParaRPr lang="fr-FR" sz="1200" b="1" i="0" u="none" strike="noStrike" dirty="0">
                        <a:solidFill>
                          <a:schemeClr val="tx1">
                            <a:lumMod val="75000"/>
                            <a:lumOff val="25000"/>
                          </a:schemeClr>
                        </a:solidFill>
                        <a:effectLst/>
                        <a:latin typeface="+mn-lt"/>
                      </a:endParaRPr>
                    </a:p>
                  </a:txBody>
                  <a:tcPr marL="7620" marR="7620" marT="7620" marB="0" anchor="ctr">
                    <a:solidFill>
                      <a:schemeClr val="accent5">
                        <a:lumMod val="20000"/>
                        <a:lumOff val="80000"/>
                      </a:schemeClr>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fr-FR" sz="1200" b="1" u="none" strike="noStrike" kern="1200" dirty="0">
                          <a:solidFill>
                            <a:schemeClr val="tx1">
                              <a:lumMod val="75000"/>
                              <a:lumOff val="25000"/>
                            </a:schemeClr>
                          </a:solidFill>
                          <a:effectLst/>
                        </a:rPr>
                        <a:t>Echec de rdv tous motifs</a:t>
                      </a:r>
                      <a:endParaRPr lang="fr-FR" sz="1200" b="0" i="0" u="none" strike="noStrike" kern="1200" dirty="0">
                        <a:solidFill>
                          <a:schemeClr val="tx1">
                            <a:lumMod val="75000"/>
                            <a:lumOff val="25000"/>
                          </a:schemeClr>
                        </a:solidFill>
                        <a:effectLst/>
                        <a:latin typeface="+mn-lt"/>
                        <a:ea typeface="+mn-ea"/>
                        <a:cs typeface="+mn-cs"/>
                      </a:endParaRPr>
                    </a:p>
                  </a:txBody>
                  <a:tcPr marL="7620" marR="7620" marT="7620" marB="0" anchor="ctr">
                    <a:solidFill>
                      <a:schemeClr val="accent5">
                        <a:lumMod val="20000"/>
                        <a:lumOff val="80000"/>
                      </a:schemeClr>
                    </a:solidFill>
                  </a:tcPr>
                </a:tc>
                <a:tc>
                  <a:txBody>
                    <a:bodyPr/>
                    <a:lstStyle/>
                    <a:p>
                      <a:pPr algn="ctr" fontAlgn="ctr"/>
                      <a:r>
                        <a:rPr lang="fr-FR" sz="1400" b="0" i="1" u="none" strike="noStrike" kern="1200" dirty="0">
                          <a:solidFill>
                            <a:schemeClr val="accent5">
                              <a:lumMod val="75000"/>
                            </a:schemeClr>
                          </a:solidFill>
                          <a:effectLst/>
                        </a:rPr>
                        <a:t>n</a:t>
                      </a:r>
                      <a:endParaRPr lang="fr-FR" sz="1400" b="0" i="1" u="none" strike="noStrike" kern="1200" dirty="0">
                        <a:solidFill>
                          <a:schemeClr val="accent5">
                            <a:lumMod val="75000"/>
                          </a:schemeClr>
                        </a:solidFill>
                        <a:effectLst/>
                        <a:latin typeface="+mn-lt"/>
                        <a:ea typeface="+mn-ea"/>
                        <a:cs typeface="+mn-cs"/>
                      </a:endParaRPr>
                    </a:p>
                  </a:txBody>
                  <a:tcPr marL="13864" marR="13864" marT="13864" marB="0" anchor="ctr">
                    <a:solidFill>
                      <a:schemeClr val="accent5">
                        <a:lumMod val="20000"/>
                        <a:lumOff val="80000"/>
                      </a:schemeClr>
                    </a:solidFill>
                  </a:tcPr>
                </a:tc>
                <a:extLst>
                  <a:ext uri="{0D108BD9-81ED-4DB2-BD59-A6C34878D82A}">
                    <a16:rowId xmlns:a16="http://schemas.microsoft.com/office/drawing/2014/main" val="677978759"/>
                  </a:ext>
                </a:extLst>
              </a:tr>
              <a:tr h="488505">
                <a:tc>
                  <a:txBody>
                    <a:bodyPr/>
                    <a:lstStyle/>
                    <a:p>
                      <a:pPr algn="ctr" fontAlgn="b"/>
                      <a:r>
                        <a:rPr lang="fr-FR" sz="1400" u="none" strike="noStrike" dirty="0">
                          <a:solidFill>
                            <a:schemeClr val="tx1">
                              <a:lumMod val="75000"/>
                              <a:lumOff val="25000"/>
                            </a:schemeClr>
                          </a:solidFill>
                          <a:effectLst/>
                        </a:rPr>
                        <a:t>Secteur 1</a:t>
                      </a:r>
                      <a:endParaRPr lang="fr-FR" sz="1400" b="0" i="0" u="none" strike="noStrike" dirty="0">
                        <a:solidFill>
                          <a:schemeClr val="tx1">
                            <a:lumMod val="75000"/>
                            <a:lumOff val="25000"/>
                          </a:schemeClr>
                        </a:solidFill>
                        <a:effectLst/>
                        <a:latin typeface="Calibri" panose="020F0502020204030204" pitchFamily="34" charset="0"/>
                      </a:endParaRPr>
                    </a:p>
                  </a:txBody>
                  <a:tcPr marL="13864" marR="13864" marT="13864" marB="0" anchor="ctr"/>
                </a:tc>
                <a:tc>
                  <a:txBody>
                    <a:bodyPr/>
                    <a:lstStyle/>
                    <a:p>
                      <a:pPr algn="ctr" fontAlgn="ctr"/>
                      <a:r>
                        <a:rPr lang="fr-FR" sz="1400" b="0" u="none" strike="noStrike" kern="1200" dirty="0">
                          <a:solidFill>
                            <a:srgbClr val="000000"/>
                          </a:solidFill>
                          <a:effectLst/>
                          <a:latin typeface="+mn-lt"/>
                          <a:ea typeface="+mn-ea"/>
                          <a:cs typeface="+mn-cs"/>
                        </a:rPr>
                        <a:t>39</a:t>
                      </a:r>
                    </a:p>
                  </a:txBody>
                  <a:tcPr marL="7620" marR="7620" marT="7620" marB="0" anchor="ctr"/>
                </a:tc>
                <a:tc>
                  <a:txBody>
                    <a:bodyPr/>
                    <a:lstStyle/>
                    <a:p>
                      <a:pPr algn="ctr" fontAlgn="ctr"/>
                      <a:r>
                        <a:rPr lang="fr-FR" sz="1400" b="0" u="none" strike="noStrike" kern="1200" dirty="0">
                          <a:solidFill>
                            <a:srgbClr val="000000"/>
                          </a:solidFill>
                          <a:effectLst/>
                          <a:latin typeface="+mn-lt"/>
                          <a:ea typeface="+mn-ea"/>
                          <a:cs typeface="+mn-cs"/>
                        </a:rPr>
                        <a:t>1</a:t>
                      </a:r>
                    </a:p>
                  </a:txBody>
                  <a:tcPr marL="7620" marR="7620" marT="7620" marB="0" anchor="ctr"/>
                </a:tc>
                <a:tc>
                  <a:txBody>
                    <a:bodyPr/>
                    <a:lstStyle/>
                    <a:p>
                      <a:pPr algn="ctr" fontAlgn="ctr"/>
                      <a:r>
                        <a:rPr lang="fr-FR" sz="1400" b="0" u="none" strike="noStrike" kern="1200" dirty="0">
                          <a:solidFill>
                            <a:srgbClr val="000000"/>
                          </a:solidFill>
                          <a:effectLst/>
                          <a:latin typeface="+mn-lt"/>
                          <a:ea typeface="+mn-ea"/>
                          <a:cs typeface="+mn-cs"/>
                        </a:rPr>
                        <a:t>6</a:t>
                      </a:r>
                    </a:p>
                  </a:txBody>
                  <a:tcPr marL="7620" marR="7620" marT="7620" marB="0" anchor="ctr"/>
                </a:tc>
                <a:tc>
                  <a:txBody>
                    <a:bodyPr/>
                    <a:lstStyle/>
                    <a:p>
                      <a:pPr algn="ctr" fontAlgn="ctr"/>
                      <a:r>
                        <a:rPr lang="fr-FR" sz="1400" b="1" u="none" strike="noStrike" kern="1200" dirty="0">
                          <a:solidFill>
                            <a:srgbClr val="000000"/>
                          </a:solidFill>
                          <a:effectLst/>
                          <a:latin typeface="+mn-lt"/>
                          <a:ea typeface="+mn-ea"/>
                          <a:cs typeface="+mn-cs"/>
                        </a:rPr>
                        <a:t>18</a:t>
                      </a:r>
                    </a:p>
                  </a:txBody>
                  <a:tcPr marL="7620" marR="7620" marT="7620" marB="0" anchor="ctr"/>
                </a:tc>
                <a:tc>
                  <a:txBody>
                    <a:bodyPr/>
                    <a:lstStyle/>
                    <a:p>
                      <a:pPr algn="ctr" fontAlgn="ctr"/>
                      <a:r>
                        <a:rPr lang="fr-FR" sz="1400" b="0" u="none" strike="noStrike" kern="1200" dirty="0">
                          <a:solidFill>
                            <a:srgbClr val="000000"/>
                          </a:solidFill>
                          <a:effectLst/>
                          <a:latin typeface="+mn-lt"/>
                          <a:ea typeface="+mn-ea"/>
                          <a:cs typeface="+mn-cs"/>
                        </a:rPr>
                        <a:t>45</a:t>
                      </a:r>
                    </a:p>
                  </a:txBody>
                  <a:tcPr marL="7620" marR="7620" marT="7620" marB="0" anchor="ctr"/>
                </a:tc>
                <a:tc>
                  <a:txBody>
                    <a:bodyPr/>
                    <a:lstStyle/>
                    <a:p>
                      <a:pPr algn="ctr" fontAlgn="ctr"/>
                      <a:r>
                        <a:rPr lang="fr-FR" sz="1400" b="0" u="none" strike="noStrike" kern="1200" dirty="0">
                          <a:solidFill>
                            <a:srgbClr val="000000"/>
                          </a:solidFill>
                          <a:effectLst/>
                          <a:latin typeface="+mn-lt"/>
                          <a:ea typeface="+mn-ea"/>
                          <a:cs typeface="+mn-cs"/>
                        </a:rPr>
                        <a:t>122</a:t>
                      </a:r>
                    </a:p>
                  </a:txBody>
                  <a:tcPr marL="7620" marR="7620" marT="7620" marB="0" anchor="ctr"/>
                </a:tc>
                <a:tc>
                  <a:txBody>
                    <a:bodyPr/>
                    <a:lstStyle/>
                    <a:p>
                      <a:pPr algn="ctr" fontAlgn="ctr"/>
                      <a:r>
                        <a:rPr lang="fr-FR" sz="1400" b="1" u="none" strike="noStrike" kern="1200" dirty="0">
                          <a:solidFill>
                            <a:srgbClr val="000000"/>
                          </a:solidFill>
                          <a:effectLst/>
                          <a:latin typeface="+mn-lt"/>
                          <a:ea typeface="+mn-ea"/>
                          <a:cs typeface="+mn-cs"/>
                        </a:rPr>
                        <a:t>40%</a:t>
                      </a:r>
                    </a:p>
                  </a:txBody>
                  <a:tcPr marL="7620" marR="7620" marT="7620" marB="0" anchor="ctr"/>
                </a:tc>
                <a:tc>
                  <a:txBody>
                    <a:bodyPr/>
                    <a:lstStyle/>
                    <a:p>
                      <a:pPr algn="ctr" fontAlgn="ctr"/>
                      <a:r>
                        <a:rPr lang="fr-FR" sz="1400" b="1" u="none" strike="noStrike" kern="1200" dirty="0">
                          <a:solidFill>
                            <a:srgbClr val="000000"/>
                          </a:solidFill>
                          <a:effectLst/>
                          <a:latin typeface="+mn-lt"/>
                          <a:ea typeface="+mn-ea"/>
                          <a:cs typeface="+mn-cs"/>
                        </a:rPr>
                        <a:t>60%</a:t>
                      </a:r>
                    </a:p>
                  </a:txBody>
                  <a:tcPr marL="7620" marR="7620" marT="7620" marB="0" anchor="ctr"/>
                </a:tc>
                <a:tc>
                  <a:txBody>
                    <a:bodyPr/>
                    <a:lstStyle/>
                    <a:p>
                      <a:pPr algn="ctr" fontAlgn="ctr"/>
                      <a:r>
                        <a:rPr lang="fr-FR" sz="1400" b="0" i="1" u="none" strike="noStrike" kern="1200" dirty="0">
                          <a:solidFill>
                            <a:schemeClr val="accent5">
                              <a:lumMod val="75000"/>
                            </a:schemeClr>
                          </a:solidFill>
                          <a:effectLst/>
                          <a:latin typeface="+mn-lt"/>
                          <a:ea typeface="+mn-ea"/>
                          <a:cs typeface="+mn-cs"/>
                        </a:rPr>
                        <a:t>549</a:t>
                      </a:r>
                    </a:p>
                  </a:txBody>
                  <a:tcPr marL="7620" marR="7620" marT="7620" marB="0" anchor="ctr"/>
                </a:tc>
                <a:extLst>
                  <a:ext uri="{0D108BD9-81ED-4DB2-BD59-A6C34878D82A}">
                    <a16:rowId xmlns:a16="http://schemas.microsoft.com/office/drawing/2014/main" val="4257065049"/>
                  </a:ext>
                </a:extLst>
              </a:tr>
              <a:tr h="488505">
                <a:tc>
                  <a:txBody>
                    <a:bodyPr/>
                    <a:lstStyle/>
                    <a:p>
                      <a:pPr algn="ctr" fontAlgn="b"/>
                      <a:r>
                        <a:rPr lang="fr-FR" sz="1400" u="none" strike="noStrike" dirty="0">
                          <a:solidFill>
                            <a:schemeClr val="tx1">
                              <a:lumMod val="75000"/>
                              <a:lumOff val="25000"/>
                            </a:schemeClr>
                          </a:solidFill>
                          <a:effectLst/>
                        </a:rPr>
                        <a:t>Secteur 2</a:t>
                      </a:r>
                      <a:endParaRPr lang="fr-FR" sz="1400" b="0" i="0" u="none" strike="noStrike" dirty="0">
                        <a:solidFill>
                          <a:schemeClr val="tx1">
                            <a:lumMod val="75000"/>
                            <a:lumOff val="25000"/>
                          </a:schemeClr>
                        </a:solidFill>
                        <a:effectLst/>
                        <a:latin typeface="Calibri" panose="020F0502020204030204" pitchFamily="34" charset="0"/>
                      </a:endParaRPr>
                    </a:p>
                  </a:txBody>
                  <a:tcPr marL="13864" marR="13864" marT="13864" marB="0" anchor="ctr"/>
                </a:tc>
                <a:tc>
                  <a:txBody>
                    <a:bodyPr/>
                    <a:lstStyle/>
                    <a:p>
                      <a:pPr algn="ctr" fontAlgn="ctr"/>
                      <a:r>
                        <a:rPr lang="fr-FR" sz="1400" b="0" u="none" strike="noStrike" kern="1200">
                          <a:solidFill>
                            <a:srgbClr val="000000"/>
                          </a:solidFill>
                          <a:effectLst/>
                          <a:latin typeface="+mn-lt"/>
                          <a:ea typeface="+mn-ea"/>
                          <a:cs typeface="+mn-cs"/>
                        </a:rPr>
                        <a:t>28</a:t>
                      </a:r>
                    </a:p>
                  </a:txBody>
                  <a:tcPr marL="7620" marR="7620" marT="7620" marB="0" anchor="ctr"/>
                </a:tc>
                <a:tc>
                  <a:txBody>
                    <a:bodyPr/>
                    <a:lstStyle/>
                    <a:p>
                      <a:pPr algn="ctr" fontAlgn="ctr"/>
                      <a:r>
                        <a:rPr lang="fr-FR" sz="1400" b="0" u="none" strike="noStrike" kern="1200">
                          <a:solidFill>
                            <a:srgbClr val="000000"/>
                          </a:solidFill>
                          <a:effectLst/>
                          <a:latin typeface="+mn-lt"/>
                          <a:ea typeface="+mn-ea"/>
                          <a:cs typeface="+mn-cs"/>
                        </a:rPr>
                        <a:t>1</a:t>
                      </a:r>
                    </a:p>
                  </a:txBody>
                  <a:tcPr marL="7620" marR="7620" marT="7620" marB="0" anchor="ctr"/>
                </a:tc>
                <a:tc>
                  <a:txBody>
                    <a:bodyPr/>
                    <a:lstStyle/>
                    <a:p>
                      <a:pPr algn="ctr" fontAlgn="ctr"/>
                      <a:r>
                        <a:rPr lang="fr-FR" sz="1400" b="0" u="none" strike="noStrike" kern="1200">
                          <a:solidFill>
                            <a:srgbClr val="000000"/>
                          </a:solidFill>
                          <a:effectLst/>
                          <a:latin typeface="+mn-lt"/>
                          <a:ea typeface="+mn-ea"/>
                          <a:cs typeface="+mn-cs"/>
                        </a:rPr>
                        <a:t>5</a:t>
                      </a:r>
                    </a:p>
                  </a:txBody>
                  <a:tcPr marL="7620" marR="7620" marT="7620" marB="0" anchor="ctr"/>
                </a:tc>
                <a:tc>
                  <a:txBody>
                    <a:bodyPr/>
                    <a:lstStyle/>
                    <a:p>
                      <a:pPr algn="ctr" fontAlgn="ctr"/>
                      <a:r>
                        <a:rPr lang="fr-FR" sz="1400" b="1" u="none" strike="noStrike" kern="1200" dirty="0">
                          <a:solidFill>
                            <a:srgbClr val="000000"/>
                          </a:solidFill>
                          <a:effectLst/>
                          <a:latin typeface="+mn-lt"/>
                          <a:ea typeface="+mn-ea"/>
                          <a:cs typeface="+mn-cs"/>
                        </a:rPr>
                        <a:t>13</a:t>
                      </a:r>
                    </a:p>
                  </a:txBody>
                  <a:tcPr marL="7620" marR="7620" marT="7620" marB="0" anchor="ctr"/>
                </a:tc>
                <a:tc>
                  <a:txBody>
                    <a:bodyPr/>
                    <a:lstStyle/>
                    <a:p>
                      <a:pPr algn="ctr" fontAlgn="ctr"/>
                      <a:r>
                        <a:rPr lang="fr-FR" sz="1400" b="0" u="none" strike="noStrike" kern="1200">
                          <a:solidFill>
                            <a:srgbClr val="000000"/>
                          </a:solidFill>
                          <a:effectLst/>
                          <a:latin typeface="+mn-lt"/>
                          <a:ea typeface="+mn-ea"/>
                          <a:cs typeface="+mn-cs"/>
                        </a:rPr>
                        <a:t>35</a:t>
                      </a:r>
                    </a:p>
                  </a:txBody>
                  <a:tcPr marL="7620" marR="7620" marT="7620" marB="0" anchor="ctr"/>
                </a:tc>
                <a:tc>
                  <a:txBody>
                    <a:bodyPr/>
                    <a:lstStyle/>
                    <a:p>
                      <a:pPr algn="ctr" fontAlgn="ctr"/>
                      <a:r>
                        <a:rPr lang="fr-FR" sz="1400" b="0" u="none" strike="noStrike" kern="1200">
                          <a:solidFill>
                            <a:srgbClr val="000000"/>
                          </a:solidFill>
                          <a:effectLst/>
                          <a:latin typeface="+mn-lt"/>
                          <a:ea typeface="+mn-ea"/>
                          <a:cs typeface="+mn-cs"/>
                        </a:rPr>
                        <a:t>76</a:t>
                      </a:r>
                    </a:p>
                  </a:txBody>
                  <a:tcPr marL="7620" marR="7620" marT="7620" marB="0" anchor="ctr"/>
                </a:tc>
                <a:tc>
                  <a:txBody>
                    <a:bodyPr/>
                    <a:lstStyle/>
                    <a:p>
                      <a:pPr algn="ctr" fontAlgn="ctr"/>
                      <a:r>
                        <a:rPr lang="fr-FR" sz="1400" b="1" u="none" strike="noStrike" kern="1200" dirty="0">
                          <a:solidFill>
                            <a:srgbClr val="000000"/>
                          </a:solidFill>
                          <a:effectLst/>
                          <a:latin typeface="+mn-lt"/>
                          <a:ea typeface="+mn-ea"/>
                          <a:cs typeface="+mn-cs"/>
                        </a:rPr>
                        <a:t>48%</a:t>
                      </a:r>
                    </a:p>
                  </a:txBody>
                  <a:tcPr marL="7620" marR="7620" marT="7620" marB="0" anchor="ctr"/>
                </a:tc>
                <a:tc>
                  <a:txBody>
                    <a:bodyPr/>
                    <a:lstStyle/>
                    <a:p>
                      <a:pPr algn="ctr" fontAlgn="ctr"/>
                      <a:r>
                        <a:rPr lang="fr-FR" sz="1400" b="1" u="none" strike="noStrike" kern="1200" dirty="0">
                          <a:solidFill>
                            <a:srgbClr val="000000"/>
                          </a:solidFill>
                          <a:effectLst/>
                          <a:latin typeface="+mn-lt"/>
                          <a:ea typeface="+mn-ea"/>
                          <a:cs typeface="+mn-cs"/>
                        </a:rPr>
                        <a:t>72%</a:t>
                      </a:r>
                    </a:p>
                  </a:txBody>
                  <a:tcPr marL="7620" marR="7620" marT="7620" marB="0" anchor="ctr"/>
                </a:tc>
                <a:tc>
                  <a:txBody>
                    <a:bodyPr/>
                    <a:lstStyle/>
                    <a:p>
                      <a:pPr algn="ctr" fontAlgn="ctr"/>
                      <a:r>
                        <a:rPr lang="fr-FR" sz="1400" b="0" i="1" u="none" strike="noStrike" kern="1200" dirty="0">
                          <a:solidFill>
                            <a:schemeClr val="accent5">
                              <a:lumMod val="75000"/>
                            </a:schemeClr>
                          </a:solidFill>
                          <a:effectLst/>
                          <a:latin typeface="+mn-lt"/>
                          <a:ea typeface="+mn-ea"/>
                          <a:cs typeface="+mn-cs"/>
                        </a:rPr>
                        <a:t>835</a:t>
                      </a:r>
                    </a:p>
                  </a:txBody>
                  <a:tcPr marL="7620" marR="7620" marT="7620" marB="0" anchor="ctr"/>
                </a:tc>
                <a:extLst>
                  <a:ext uri="{0D108BD9-81ED-4DB2-BD59-A6C34878D82A}">
                    <a16:rowId xmlns:a16="http://schemas.microsoft.com/office/drawing/2014/main" val="2422846860"/>
                  </a:ext>
                </a:extLst>
              </a:tr>
            </a:tbl>
          </a:graphicData>
        </a:graphic>
      </p:graphicFrame>
      <p:sp>
        <p:nvSpPr>
          <p:cNvPr id="3" name="Espace réservé du numéro de diapositive 2">
            <a:extLst>
              <a:ext uri="{FF2B5EF4-FFF2-40B4-BE49-F238E27FC236}">
                <a16:creationId xmlns:a16="http://schemas.microsoft.com/office/drawing/2014/main" id="{606BE970-36F8-4854-BD31-77CAB468C090}"/>
              </a:ext>
            </a:extLst>
          </p:cNvPr>
          <p:cNvSpPr>
            <a:spLocks noGrp="1"/>
          </p:cNvSpPr>
          <p:nvPr>
            <p:ph type="sldNum" sz="quarter" idx="12"/>
          </p:nvPr>
        </p:nvSpPr>
        <p:spPr/>
        <p:txBody>
          <a:bodyPr/>
          <a:lstStyle/>
          <a:p>
            <a:fld id="{F428713F-B67B-40CC-85DD-1D86B6204E19}" type="slidenum">
              <a:rPr lang="fr-FR" smtClean="0"/>
              <a:pPr/>
              <a:t>51</a:t>
            </a:fld>
            <a:endParaRPr lang="fr-FR" dirty="0"/>
          </a:p>
        </p:txBody>
      </p:sp>
    </p:spTree>
    <p:extLst>
      <p:ext uri="{BB962C8B-B14F-4D97-AF65-F5344CB8AC3E}">
        <p14:creationId xmlns:p14="http://schemas.microsoft.com/office/powerpoint/2010/main" val="22331836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90A3E4-794A-46DC-8F22-A99F5C2A2559}"/>
              </a:ext>
            </a:extLst>
          </p:cNvPr>
          <p:cNvSpPr>
            <a:spLocks noGrp="1"/>
          </p:cNvSpPr>
          <p:nvPr>
            <p:ph type="title"/>
          </p:nvPr>
        </p:nvSpPr>
        <p:spPr>
          <a:xfrm>
            <a:off x="677334" y="609600"/>
            <a:ext cx="8802568" cy="780661"/>
          </a:xfrm>
        </p:spPr>
        <p:txBody>
          <a:bodyPr>
            <a:normAutofit/>
          </a:bodyPr>
          <a:lstStyle/>
          <a:p>
            <a:r>
              <a:rPr lang="fr-FR" sz="2200" dirty="0"/>
              <a:t>Annexe 5 : Les délais régionaux dans le cas d’un contrôle périodique</a:t>
            </a:r>
            <a:r>
              <a:rPr lang="fr-FR" sz="2400" dirty="0"/>
              <a:t> </a:t>
            </a:r>
            <a:r>
              <a:rPr lang="fr-FR" sz="1600" dirty="0"/>
              <a:t>(enquête tél.)</a:t>
            </a:r>
            <a:endParaRPr lang="fr-FR" sz="2400" dirty="0"/>
          </a:p>
        </p:txBody>
      </p:sp>
      <p:graphicFrame>
        <p:nvGraphicFramePr>
          <p:cNvPr id="4" name="Espace réservé du contenu 3">
            <a:extLst>
              <a:ext uri="{FF2B5EF4-FFF2-40B4-BE49-F238E27FC236}">
                <a16:creationId xmlns:a16="http://schemas.microsoft.com/office/drawing/2014/main" id="{F0F1C9C8-56AE-40C6-A9C8-846B2AD5CE6B}"/>
              </a:ext>
            </a:extLst>
          </p:cNvPr>
          <p:cNvGraphicFramePr>
            <a:graphicFrameLocks noGrp="1"/>
          </p:cNvGraphicFramePr>
          <p:nvPr>
            <p:ph idx="1"/>
            <p:extLst>
              <p:ext uri="{D42A27DB-BD31-4B8C-83A1-F6EECF244321}">
                <p14:modId xmlns:p14="http://schemas.microsoft.com/office/powerpoint/2010/main" val="1496250857"/>
              </p:ext>
            </p:extLst>
          </p:nvPr>
        </p:nvGraphicFramePr>
        <p:xfrm>
          <a:off x="677334" y="1532849"/>
          <a:ext cx="9235439" cy="4581837"/>
        </p:xfrm>
        <a:graphic>
          <a:graphicData uri="http://schemas.openxmlformats.org/drawingml/2006/table">
            <a:tbl>
              <a:tblPr bandRow="1">
                <a:tableStyleId>{5FD0F851-EC5A-4D38-B0AD-8093EC10F338}</a:tableStyleId>
              </a:tblPr>
              <a:tblGrid>
                <a:gridCol w="1943946">
                  <a:extLst>
                    <a:ext uri="{9D8B030D-6E8A-4147-A177-3AD203B41FA5}">
                      <a16:colId xmlns:a16="http://schemas.microsoft.com/office/drawing/2014/main" val="709373017"/>
                    </a:ext>
                  </a:extLst>
                </a:gridCol>
                <a:gridCol w="780627">
                  <a:extLst>
                    <a:ext uri="{9D8B030D-6E8A-4147-A177-3AD203B41FA5}">
                      <a16:colId xmlns:a16="http://schemas.microsoft.com/office/drawing/2014/main" val="2372837409"/>
                    </a:ext>
                  </a:extLst>
                </a:gridCol>
                <a:gridCol w="780627">
                  <a:extLst>
                    <a:ext uri="{9D8B030D-6E8A-4147-A177-3AD203B41FA5}">
                      <a16:colId xmlns:a16="http://schemas.microsoft.com/office/drawing/2014/main" val="1422941384"/>
                    </a:ext>
                  </a:extLst>
                </a:gridCol>
                <a:gridCol w="780627">
                  <a:extLst>
                    <a:ext uri="{9D8B030D-6E8A-4147-A177-3AD203B41FA5}">
                      <a16:colId xmlns:a16="http://schemas.microsoft.com/office/drawing/2014/main" val="3680086640"/>
                    </a:ext>
                  </a:extLst>
                </a:gridCol>
                <a:gridCol w="780627">
                  <a:extLst>
                    <a:ext uri="{9D8B030D-6E8A-4147-A177-3AD203B41FA5}">
                      <a16:colId xmlns:a16="http://schemas.microsoft.com/office/drawing/2014/main" val="2704650310"/>
                    </a:ext>
                  </a:extLst>
                </a:gridCol>
                <a:gridCol w="780627">
                  <a:extLst>
                    <a:ext uri="{9D8B030D-6E8A-4147-A177-3AD203B41FA5}">
                      <a16:colId xmlns:a16="http://schemas.microsoft.com/office/drawing/2014/main" val="200691109"/>
                    </a:ext>
                  </a:extLst>
                </a:gridCol>
                <a:gridCol w="780627">
                  <a:extLst>
                    <a:ext uri="{9D8B030D-6E8A-4147-A177-3AD203B41FA5}">
                      <a16:colId xmlns:a16="http://schemas.microsoft.com/office/drawing/2014/main" val="2492018299"/>
                    </a:ext>
                  </a:extLst>
                </a:gridCol>
                <a:gridCol w="1026160">
                  <a:extLst>
                    <a:ext uri="{9D8B030D-6E8A-4147-A177-3AD203B41FA5}">
                      <a16:colId xmlns:a16="http://schemas.microsoft.com/office/drawing/2014/main" val="3242529296"/>
                    </a:ext>
                  </a:extLst>
                </a:gridCol>
                <a:gridCol w="1019520">
                  <a:extLst>
                    <a:ext uri="{9D8B030D-6E8A-4147-A177-3AD203B41FA5}">
                      <a16:colId xmlns:a16="http://schemas.microsoft.com/office/drawing/2014/main" val="2961125129"/>
                    </a:ext>
                  </a:extLst>
                </a:gridCol>
                <a:gridCol w="562051">
                  <a:extLst>
                    <a:ext uri="{9D8B030D-6E8A-4147-A177-3AD203B41FA5}">
                      <a16:colId xmlns:a16="http://schemas.microsoft.com/office/drawing/2014/main" val="454863006"/>
                    </a:ext>
                  </a:extLst>
                </a:gridCol>
              </a:tblGrid>
              <a:tr h="635041">
                <a:tc>
                  <a:txBody>
                    <a:bodyPr/>
                    <a:lstStyle/>
                    <a:p>
                      <a:pPr algn="ctr" fontAlgn="ctr"/>
                      <a:r>
                        <a:rPr lang="fr-FR" sz="2000" b="1" u="none" strike="noStrike" cap="small" baseline="0" dirty="0">
                          <a:solidFill>
                            <a:schemeClr val="accent5">
                              <a:lumMod val="75000"/>
                            </a:schemeClr>
                          </a:solidFill>
                          <a:effectLst/>
                        </a:rPr>
                        <a:t>Scénario 1</a:t>
                      </a:r>
                    </a:p>
                    <a:p>
                      <a:pPr algn="ctr" fontAlgn="ctr"/>
                      <a:r>
                        <a:rPr lang="fr-FR" sz="1200" b="1" u="none" strike="noStrike" dirty="0">
                          <a:solidFill>
                            <a:schemeClr val="accent5">
                              <a:lumMod val="75000"/>
                            </a:schemeClr>
                          </a:solidFill>
                          <a:effectLst/>
                        </a:rPr>
                        <a:t>Contrôle périodique</a:t>
                      </a:r>
                      <a:endParaRPr lang="fr-FR" sz="1200" b="1" u="none" strike="noStrike" dirty="0">
                        <a:solidFill>
                          <a:schemeClr val="accent5">
                            <a:lumMod val="75000"/>
                          </a:schemeClr>
                        </a:solidFill>
                        <a:effectLst/>
                        <a:latin typeface="+mn-lt"/>
                      </a:endParaRPr>
                    </a:p>
                  </a:txBody>
                  <a:tcPr marL="8420" marR="8420" marT="8420" marB="0" anchor="ctr"/>
                </a:tc>
                <a:tc>
                  <a:txBody>
                    <a:bodyPr/>
                    <a:lstStyle/>
                    <a:p>
                      <a:pPr algn="ctr" fontAlgn="ctr"/>
                      <a:r>
                        <a:rPr lang="fr-FR" sz="1200" b="0" u="none" strike="noStrike" dirty="0">
                          <a:solidFill>
                            <a:schemeClr val="tx1">
                              <a:lumMod val="75000"/>
                              <a:lumOff val="25000"/>
                            </a:schemeClr>
                          </a:solidFill>
                          <a:effectLst/>
                        </a:rPr>
                        <a:t>Moyenne</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0" u="none" strike="noStrike" dirty="0">
                          <a:solidFill>
                            <a:schemeClr val="tx1">
                              <a:lumMod val="75000"/>
                              <a:lumOff val="25000"/>
                            </a:schemeClr>
                          </a:solidFill>
                          <a:effectLst/>
                        </a:rPr>
                        <a:t>10%</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0" u="none" strike="noStrike" dirty="0">
                          <a:solidFill>
                            <a:schemeClr val="tx1">
                              <a:lumMod val="75000"/>
                              <a:lumOff val="25000"/>
                            </a:schemeClr>
                          </a:solidFill>
                          <a:effectLst/>
                        </a:rPr>
                        <a:t>25%</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1" u="none" strike="noStrike" dirty="0">
                          <a:solidFill>
                            <a:schemeClr val="tx1">
                              <a:lumMod val="75000"/>
                              <a:lumOff val="25000"/>
                            </a:schemeClr>
                          </a:solidFill>
                          <a:effectLst/>
                        </a:rPr>
                        <a:t>Médiane</a:t>
                      </a:r>
                    </a:p>
                    <a:p>
                      <a:pPr algn="ctr" fontAlgn="ctr"/>
                      <a:r>
                        <a:rPr lang="fr-FR" sz="1200" b="1" u="none" strike="noStrike" dirty="0">
                          <a:solidFill>
                            <a:schemeClr val="tx1">
                              <a:lumMod val="75000"/>
                              <a:lumOff val="25000"/>
                            </a:schemeClr>
                          </a:solidFill>
                          <a:effectLst/>
                        </a:rPr>
                        <a:t>(50%)</a:t>
                      </a:r>
                      <a:endParaRPr lang="fr-FR" sz="1200" b="1" u="none" strike="noStrike" dirty="0">
                        <a:solidFill>
                          <a:schemeClr val="tx1">
                            <a:lumMod val="75000"/>
                            <a:lumOff val="25000"/>
                          </a:schemeClr>
                        </a:solidFill>
                        <a:effectLst/>
                        <a:latin typeface="+mn-lt"/>
                      </a:endParaRPr>
                    </a:p>
                  </a:txBody>
                  <a:tcPr marL="8420" marR="8420" marT="8420" marB="0" anchor="ctr"/>
                </a:tc>
                <a:tc>
                  <a:txBody>
                    <a:bodyPr/>
                    <a:lstStyle/>
                    <a:p>
                      <a:pPr algn="ctr" fontAlgn="ctr"/>
                      <a:r>
                        <a:rPr lang="fr-FR" sz="1200" b="0" u="none" strike="noStrike" dirty="0">
                          <a:solidFill>
                            <a:schemeClr val="tx1">
                              <a:lumMod val="75000"/>
                              <a:lumOff val="25000"/>
                            </a:schemeClr>
                          </a:solidFill>
                          <a:effectLst/>
                        </a:rPr>
                        <a:t>75%</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0" u="none" strike="noStrike" dirty="0">
                          <a:solidFill>
                            <a:schemeClr val="tx1">
                              <a:lumMod val="75000"/>
                              <a:lumOff val="25000"/>
                            </a:schemeClr>
                          </a:solidFill>
                          <a:effectLst/>
                        </a:rPr>
                        <a:t>90%</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1" u="none" strike="noStrike" dirty="0">
                          <a:solidFill>
                            <a:schemeClr val="tx1">
                              <a:lumMod val="75000"/>
                              <a:lumOff val="25000"/>
                            </a:schemeClr>
                          </a:solidFill>
                          <a:effectLst/>
                        </a:rPr>
                        <a:t>Proportion de RDV obtenus</a:t>
                      </a:r>
                      <a:endParaRPr lang="fr-FR" sz="1200" b="1"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1" u="none" strike="noStrike" dirty="0">
                          <a:solidFill>
                            <a:schemeClr val="tx1">
                              <a:lumMod val="75000"/>
                              <a:lumOff val="25000"/>
                            </a:schemeClr>
                          </a:solidFill>
                          <a:effectLst/>
                        </a:rPr>
                        <a:t>Echec de rdv tous motifs</a:t>
                      </a:r>
                      <a:endParaRPr lang="fr-FR" sz="1200" b="1"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i="1" u="none" strike="noStrike" dirty="0">
                          <a:solidFill>
                            <a:schemeClr val="accent5">
                              <a:lumMod val="75000"/>
                            </a:schemeClr>
                          </a:solidFill>
                          <a:effectLst/>
                        </a:rPr>
                        <a:t>n</a:t>
                      </a:r>
                      <a:endParaRPr lang="fr-FR" sz="1200" b="0" i="1" u="none" strike="noStrike" dirty="0">
                        <a:solidFill>
                          <a:schemeClr val="accent5">
                            <a:lumMod val="75000"/>
                          </a:schemeClr>
                        </a:solidFill>
                        <a:effectLst/>
                        <a:latin typeface="+mj-lt"/>
                      </a:endParaRPr>
                    </a:p>
                  </a:txBody>
                  <a:tcPr marL="8420" marR="8420" marT="8420" marB="0" anchor="ctr"/>
                </a:tc>
                <a:extLst>
                  <a:ext uri="{0D108BD9-81ED-4DB2-BD59-A6C34878D82A}">
                    <a16:rowId xmlns:a16="http://schemas.microsoft.com/office/drawing/2014/main" val="2593065429"/>
                  </a:ext>
                </a:extLst>
              </a:tr>
              <a:tr h="281914">
                <a:tc>
                  <a:txBody>
                    <a:bodyPr/>
                    <a:lstStyle/>
                    <a:p>
                      <a:pPr algn="l" fontAlgn="b"/>
                      <a:r>
                        <a:rPr lang="fr-FR" sz="1200" u="none" strike="noStrike" dirty="0">
                          <a:solidFill>
                            <a:schemeClr val="tx1">
                              <a:lumMod val="75000"/>
                              <a:lumOff val="25000"/>
                            </a:schemeClr>
                          </a:solidFill>
                          <a:effectLst/>
                        </a:rPr>
                        <a:t>Île-de-France</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0" i="0" u="none" strike="noStrike" dirty="0">
                          <a:solidFill>
                            <a:srgbClr val="000000"/>
                          </a:solidFill>
                          <a:effectLst/>
                          <a:latin typeface="+mn-lt"/>
                        </a:rPr>
                        <a:t>39</a:t>
                      </a:r>
                    </a:p>
                  </a:txBody>
                  <a:tcPr marL="7620" marR="7620" marT="7620" marB="0" anchor="ctr"/>
                </a:tc>
                <a:tc>
                  <a:txBody>
                    <a:bodyPr/>
                    <a:lstStyle/>
                    <a:p>
                      <a:pPr algn="ctr" fontAlgn="b"/>
                      <a:r>
                        <a:rPr lang="fr-FR" sz="1200" b="0" i="0" u="none" strike="noStrike">
                          <a:solidFill>
                            <a:srgbClr val="000000"/>
                          </a:solidFill>
                          <a:effectLst/>
                          <a:latin typeface="+mn-lt"/>
                        </a:rPr>
                        <a:t>3</a:t>
                      </a:r>
                    </a:p>
                  </a:txBody>
                  <a:tcPr marL="7620" marR="7620" marT="7620" marB="0" anchor="ctr"/>
                </a:tc>
                <a:tc>
                  <a:txBody>
                    <a:bodyPr/>
                    <a:lstStyle/>
                    <a:p>
                      <a:pPr algn="ctr" fontAlgn="b"/>
                      <a:r>
                        <a:rPr lang="fr-FR" sz="1200" b="0" i="0" u="none" strike="noStrike">
                          <a:solidFill>
                            <a:srgbClr val="000000"/>
                          </a:solidFill>
                          <a:effectLst/>
                          <a:latin typeface="+mn-lt"/>
                        </a:rPr>
                        <a:t>10</a:t>
                      </a:r>
                    </a:p>
                  </a:txBody>
                  <a:tcPr marL="7620" marR="7620" marT="7620" marB="0" anchor="ctr"/>
                </a:tc>
                <a:tc>
                  <a:txBody>
                    <a:bodyPr/>
                    <a:lstStyle/>
                    <a:p>
                      <a:pPr algn="ctr" fontAlgn="b"/>
                      <a:r>
                        <a:rPr lang="fr-FR" sz="1200" b="1" i="0" u="none" strike="noStrike" dirty="0">
                          <a:solidFill>
                            <a:srgbClr val="000000"/>
                          </a:solidFill>
                          <a:effectLst/>
                          <a:latin typeface="+mn-lt"/>
                        </a:rPr>
                        <a:t>26</a:t>
                      </a:r>
                    </a:p>
                  </a:txBody>
                  <a:tcPr marL="7620" marR="7620" marT="7620" marB="0" anchor="ctr"/>
                </a:tc>
                <a:tc>
                  <a:txBody>
                    <a:bodyPr/>
                    <a:lstStyle/>
                    <a:p>
                      <a:pPr algn="ctr" fontAlgn="b"/>
                      <a:r>
                        <a:rPr lang="fr-FR" sz="1200" b="0" i="0" u="none" strike="noStrike">
                          <a:solidFill>
                            <a:srgbClr val="000000"/>
                          </a:solidFill>
                          <a:effectLst/>
                          <a:latin typeface="+mn-lt"/>
                        </a:rPr>
                        <a:t>54</a:t>
                      </a:r>
                    </a:p>
                  </a:txBody>
                  <a:tcPr marL="7620" marR="7620" marT="7620" marB="0" anchor="ctr"/>
                </a:tc>
                <a:tc>
                  <a:txBody>
                    <a:bodyPr/>
                    <a:lstStyle/>
                    <a:p>
                      <a:pPr algn="ctr" fontAlgn="b"/>
                      <a:r>
                        <a:rPr lang="fr-FR" sz="1200" b="0" i="0" u="none" strike="noStrike">
                          <a:solidFill>
                            <a:srgbClr val="000000"/>
                          </a:solidFill>
                          <a:effectLst/>
                          <a:latin typeface="+mn-lt"/>
                        </a:rPr>
                        <a:t>88</a:t>
                      </a:r>
                    </a:p>
                  </a:txBody>
                  <a:tcPr marL="7620" marR="7620" marT="7620" marB="0" anchor="ctr"/>
                </a:tc>
                <a:tc>
                  <a:txBody>
                    <a:bodyPr/>
                    <a:lstStyle/>
                    <a:p>
                      <a:pPr algn="ctr" fontAlgn="b"/>
                      <a:r>
                        <a:rPr lang="fr-FR" sz="1200" b="1" i="0" u="none" strike="noStrike" dirty="0">
                          <a:solidFill>
                            <a:srgbClr val="000000"/>
                          </a:solidFill>
                          <a:effectLst/>
                          <a:latin typeface="+mn-lt"/>
                        </a:rPr>
                        <a:t>80%</a:t>
                      </a:r>
                    </a:p>
                  </a:txBody>
                  <a:tcPr marL="7620" marR="7620" marT="7620" marB="0" anchor="ctr"/>
                </a:tc>
                <a:tc>
                  <a:txBody>
                    <a:bodyPr/>
                    <a:lstStyle/>
                    <a:p>
                      <a:pPr algn="ctr" fontAlgn="b"/>
                      <a:r>
                        <a:rPr lang="fr-FR" sz="1200" b="1" i="0" u="none" strike="noStrike">
                          <a:solidFill>
                            <a:srgbClr val="000000"/>
                          </a:solidFill>
                          <a:effectLst/>
                          <a:latin typeface="+mn-lt"/>
                        </a:rPr>
                        <a:t>20%</a:t>
                      </a:r>
                    </a:p>
                  </a:txBody>
                  <a:tcPr marL="7620" marR="7620" marT="7620" marB="0" anchor="ctr"/>
                </a:tc>
                <a:tc>
                  <a:txBody>
                    <a:bodyPr/>
                    <a:lstStyle/>
                    <a:p>
                      <a:pPr algn="ctr" fontAlgn="b"/>
                      <a:r>
                        <a:rPr lang="fr-FR" sz="1200" b="0" i="1" u="none" strike="noStrike" dirty="0">
                          <a:solidFill>
                            <a:schemeClr val="accent5">
                              <a:lumMod val="75000"/>
                            </a:schemeClr>
                          </a:solidFill>
                          <a:effectLst/>
                          <a:latin typeface="+mn-lt"/>
                        </a:rPr>
                        <a:t>331</a:t>
                      </a:r>
                    </a:p>
                  </a:txBody>
                  <a:tcPr marL="7620" marR="7620" marT="7620" marB="0" anchor="ctr"/>
                </a:tc>
                <a:extLst>
                  <a:ext uri="{0D108BD9-81ED-4DB2-BD59-A6C34878D82A}">
                    <a16:rowId xmlns:a16="http://schemas.microsoft.com/office/drawing/2014/main" val="485765661"/>
                  </a:ext>
                </a:extLst>
              </a:tr>
              <a:tr h="281914">
                <a:tc>
                  <a:txBody>
                    <a:bodyPr/>
                    <a:lstStyle/>
                    <a:p>
                      <a:pPr algn="l" fontAlgn="b"/>
                      <a:r>
                        <a:rPr lang="fr-FR" sz="1200" u="none" strike="noStrike" dirty="0">
                          <a:solidFill>
                            <a:schemeClr val="tx1">
                              <a:lumMod val="75000"/>
                              <a:lumOff val="25000"/>
                            </a:schemeClr>
                          </a:solidFill>
                          <a:effectLst/>
                        </a:rPr>
                        <a:t>Centre-Val de Loire</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0" i="0" u="none" strike="noStrike" dirty="0">
                          <a:solidFill>
                            <a:srgbClr val="000000"/>
                          </a:solidFill>
                          <a:effectLst/>
                          <a:latin typeface="+mn-lt"/>
                        </a:rPr>
                        <a:t>68</a:t>
                      </a:r>
                    </a:p>
                  </a:txBody>
                  <a:tcPr marL="7620" marR="7620" marT="7620" marB="0" anchor="ctr"/>
                </a:tc>
                <a:tc>
                  <a:txBody>
                    <a:bodyPr/>
                    <a:lstStyle/>
                    <a:p>
                      <a:pPr algn="ctr" fontAlgn="b"/>
                      <a:r>
                        <a:rPr lang="fr-FR" sz="1200" b="0" i="0" u="none" strike="noStrike" dirty="0">
                          <a:solidFill>
                            <a:srgbClr val="000000"/>
                          </a:solidFill>
                          <a:effectLst/>
                          <a:latin typeface="+mn-lt"/>
                        </a:rPr>
                        <a:t>3</a:t>
                      </a:r>
                    </a:p>
                  </a:txBody>
                  <a:tcPr marL="7620" marR="7620" marT="7620" marB="0" anchor="ctr"/>
                </a:tc>
                <a:tc>
                  <a:txBody>
                    <a:bodyPr/>
                    <a:lstStyle/>
                    <a:p>
                      <a:pPr algn="ctr" fontAlgn="b"/>
                      <a:r>
                        <a:rPr lang="fr-FR" sz="1200" b="0" i="0" u="none" strike="noStrike">
                          <a:solidFill>
                            <a:srgbClr val="000000"/>
                          </a:solidFill>
                          <a:effectLst/>
                          <a:latin typeface="+mn-lt"/>
                        </a:rPr>
                        <a:t>11</a:t>
                      </a:r>
                    </a:p>
                  </a:txBody>
                  <a:tcPr marL="7620" marR="7620" marT="7620" marB="0" anchor="ctr"/>
                </a:tc>
                <a:tc>
                  <a:txBody>
                    <a:bodyPr/>
                    <a:lstStyle/>
                    <a:p>
                      <a:pPr algn="ctr" fontAlgn="b"/>
                      <a:r>
                        <a:rPr lang="fr-FR" sz="1200" b="1" i="0" u="none" strike="noStrike" dirty="0">
                          <a:solidFill>
                            <a:srgbClr val="000000"/>
                          </a:solidFill>
                          <a:effectLst/>
                          <a:latin typeface="+mn-lt"/>
                        </a:rPr>
                        <a:t>49</a:t>
                      </a:r>
                    </a:p>
                  </a:txBody>
                  <a:tcPr marL="7620" marR="7620" marT="7620" marB="0" anchor="ctr"/>
                </a:tc>
                <a:tc>
                  <a:txBody>
                    <a:bodyPr/>
                    <a:lstStyle/>
                    <a:p>
                      <a:pPr algn="ctr" fontAlgn="b"/>
                      <a:r>
                        <a:rPr lang="fr-FR" sz="1200" b="0" i="0" u="none" strike="noStrike">
                          <a:solidFill>
                            <a:srgbClr val="000000"/>
                          </a:solidFill>
                          <a:effectLst/>
                          <a:latin typeface="+mn-lt"/>
                        </a:rPr>
                        <a:t>70</a:t>
                      </a:r>
                    </a:p>
                  </a:txBody>
                  <a:tcPr marL="7620" marR="7620" marT="7620" marB="0" anchor="ctr"/>
                </a:tc>
                <a:tc>
                  <a:txBody>
                    <a:bodyPr/>
                    <a:lstStyle/>
                    <a:p>
                      <a:pPr algn="ctr" fontAlgn="b"/>
                      <a:r>
                        <a:rPr lang="fr-FR" sz="1200" b="0" i="0" u="none" strike="noStrike">
                          <a:solidFill>
                            <a:srgbClr val="000000"/>
                          </a:solidFill>
                          <a:effectLst/>
                          <a:latin typeface="+mn-lt"/>
                        </a:rPr>
                        <a:t>211</a:t>
                      </a:r>
                    </a:p>
                  </a:txBody>
                  <a:tcPr marL="7620" marR="7620" marT="7620" marB="0" anchor="ctr"/>
                </a:tc>
                <a:tc>
                  <a:txBody>
                    <a:bodyPr/>
                    <a:lstStyle/>
                    <a:p>
                      <a:pPr algn="ctr" fontAlgn="b"/>
                      <a:r>
                        <a:rPr lang="fr-FR" sz="1200" b="1" i="0" u="none" strike="noStrike" dirty="0">
                          <a:solidFill>
                            <a:srgbClr val="000000"/>
                          </a:solidFill>
                          <a:effectLst/>
                          <a:latin typeface="+mn-lt"/>
                        </a:rPr>
                        <a:t>54%</a:t>
                      </a:r>
                    </a:p>
                  </a:txBody>
                  <a:tcPr marL="7620" marR="7620" marT="7620" marB="0" anchor="ctr"/>
                </a:tc>
                <a:tc>
                  <a:txBody>
                    <a:bodyPr/>
                    <a:lstStyle/>
                    <a:p>
                      <a:pPr algn="ctr" fontAlgn="b"/>
                      <a:r>
                        <a:rPr lang="fr-FR" sz="1200" b="1" i="0" u="none" strike="noStrike">
                          <a:solidFill>
                            <a:srgbClr val="000000"/>
                          </a:solidFill>
                          <a:effectLst/>
                          <a:latin typeface="+mn-lt"/>
                        </a:rPr>
                        <a:t>46%</a:t>
                      </a:r>
                    </a:p>
                  </a:txBody>
                  <a:tcPr marL="7620" marR="7620" marT="7620" marB="0" anchor="ctr"/>
                </a:tc>
                <a:tc>
                  <a:txBody>
                    <a:bodyPr/>
                    <a:lstStyle/>
                    <a:p>
                      <a:pPr algn="ctr" fontAlgn="b"/>
                      <a:r>
                        <a:rPr lang="fr-FR" sz="1200" b="0" i="1" u="none" strike="noStrike" dirty="0">
                          <a:solidFill>
                            <a:schemeClr val="accent5">
                              <a:lumMod val="75000"/>
                            </a:schemeClr>
                          </a:solidFill>
                          <a:effectLst/>
                          <a:latin typeface="+mn-lt"/>
                        </a:rPr>
                        <a:t>39</a:t>
                      </a:r>
                    </a:p>
                  </a:txBody>
                  <a:tcPr marL="7620" marR="7620" marT="7620" marB="0" anchor="ctr"/>
                </a:tc>
                <a:extLst>
                  <a:ext uri="{0D108BD9-81ED-4DB2-BD59-A6C34878D82A}">
                    <a16:rowId xmlns:a16="http://schemas.microsoft.com/office/drawing/2014/main" val="3418453755"/>
                  </a:ext>
                </a:extLst>
              </a:tr>
              <a:tr h="281914">
                <a:tc>
                  <a:txBody>
                    <a:bodyPr/>
                    <a:lstStyle/>
                    <a:p>
                      <a:pPr algn="l" fontAlgn="b"/>
                      <a:r>
                        <a:rPr lang="fr-FR" sz="1200" u="none" strike="noStrike" dirty="0">
                          <a:solidFill>
                            <a:schemeClr val="tx1">
                              <a:lumMod val="75000"/>
                              <a:lumOff val="25000"/>
                            </a:schemeClr>
                          </a:solidFill>
                          <a:effectLst/>
                        </a:rPr>
                        <a:t>Bourgogne-Franche-Comté</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0" i="0" u="none" strike="noStrike">
                          <a:solidFill>
                            <a:srgbClr val="000000"/>
                          </a:solidFill>
                          <a:effectLst/>
                          <a:latin typeface="+mn-lt"/>
                        </a:rPr>
                        <a:t>94</a:t>
                      </a:r>
                    </a:p>
                  </a:txBody>
                  <a:tcPr marL="7620" marR="7620" marT="7620" marB="0" anchor="ctr"/>
                </a:tc>
                <a:tc>
                  <a:txBody>
                    <a:bodyPr/>
                    <a:lstStyle/>
                    <a:p>
                      <a:pPr algn="ctr" fontAlgn="b"/>
                      <a:r>
                        <a:rPr lang="fr-FR" sz="1200" b="0" i="0" u="none" strike="noStrike" dirty="0">
                          <a:solidFill>
                            <a:srgbClr val="000000"/>
                          </a:solidFill>
                          <a:effectLst/>
                          <a:latin typeface="+mn-lt"/>
                        </a:rPr>
                        <a:t>12</a:t>
                      </a:r>
                    </a:p>
                  </a:txBody>
                  <a:tcPr marL="7620" marR="7620" marT="7620" marB="0" anchor="ctr"/>
                </a:tc>
                <a:tc>
                  <a:txBody>
                    <a:bodyPr/>
                    <a:lstStyle/>
                    <a:p>
                      <a:pPr algn="ctr" fontAlgn="b"/>
                      <a:r>
                        <a:rPr lang="fr-FR" sz="1200" b="0" i="0" u="none" strike="noStrike" dirty="0">
                          <a:solidFill>
                            <a:srgbClr val="000000"/>
                          </a:solidFill>
                          <a:effectLst/>
                          <a:latin typeface="+mn-lt"/>
                        </a:rPr>
                        <a:t>44</a:t>
                      </a:r>
                    </a:p>
                  </a:txBody>
                  <a:tcPr marL="7620" marR="7620" marT="7620" marB="0" anchor="ctr"/>
                </a:tc>
                <a:tc>
                  <a:txBody>
                    <a:bodyPr/>
                    <a:lstStyle/>
                    <a:p>
                      <a:pPr algn="ctr" fontAlgn="b"/>
                      <a:r>
                        <a:rPr lang="fr-FR" sz="1200" b="1" i="0" u="none" strike="noStrike" dirty="0">
                          <a:solidFill>
                            <a:srgbClr val="000000"/>
                          </a:solidFill>
                          <a:effectLst/>
                          <a:latin typeface="+mn-lt"/>
                        </a:rPr>
                        <a:t>89</a:t>
                      </a:r>
                    </a:p>
                  </a:txBody>
                  <a:tcPr marL="7620" marR="7620" marT="7620" marB="0" anchor="ctr"/>
                </a:tc>
                <a:tc>
                  <a:txBody>
                    <a:bodyPr/>
                    <a:lstStyle/>
                    <a:p>
                      <a:pPr algn="ctr" fontAlgn="b"/>
                      <a:r>
                        <a:rPr lang="fr-FR" sz="1200" b="0" i="0" u="none" strike="noStrike">
                          <a:solidFill>
                            <a:srgbClr val="000000"/>
                          </a:solidFill>
                          <a:effectLst/>
                          <a:latin typeface="+mn-lt"/>
                        </a:rPr>
                        <a:t>139</a:t>
                      </a:r>
                    </a:p>
                  </a:txBody>
                  <a:tcPr marL="7620" marR="7620" marT="7620" marB="0" anchor="ctr"/>
                </a:tc>
                <a:tc>
                  <a:txBody>
                    <a:bodyPr/>
                    <a:lstStyle/>
                    <a:p>
                      <a:pPr algn="ctr" fontAlgn="b"/>
                      <a:r>
                        <a:rPr lang="fr-FR" sz="1200" b="0" i="0" u="none" strike="noStrike">
                          <a:solidFill>
                            <a:srgbClr val="000000"/>
                          </a:solidFill>
                          <a:effectLst/>
                          <a:latin typeface="+mn-lt"/>
                        </a:rPr>
                        <a:t>175</a:t>
                      </a:r>
                    </a:p>
                  </a:txBody>
                  <a:tcPr marL="7620" marR="7620" marT="7620" marB="0" anchor="ctr"/>
                </a:tc>
                <a:tc>
                  <a:txBody>
                    <a:bodyPr/>
                    <a:lstStyle/>
                    <a:p>
                      <a:pPr algn="ctr" fontAlgn="b"/>
                      <a:r>
                        <a:rPr lang="fr-FR" sz="1200" b="1" i="0" u="none" strike="noStrike" dirty="0">
                          <a:solidFill>
                            <a:srgbClr val="000000"/>
                          </a:solidFill>
                          <a:effectLst/>
                          <a:latin typeface="+mn-lt"/>
                        </a:rPr>
                        <a:t>67%</a:t>
                      </a:r>
                    </a:p>
                  </a:txBody>
                  <a:tcPr marL="7620" marR="7620" marT="7620" marB="0" anchor="ctr"/>
                </a:tc>
                <a:tc>
                  <a:txBody>
                    <a:bodyPr/>
                    <a:lstStyle/>
                    <a:p>
                      <a:pPr algn="ctr" fontAlgn="b"/>
                      <a:r>
                        <a:rPr lang="fr-FR" sz="1200" b="1" i="0" u="none" strike="noStrike">
                          <a:solidFill>
                            <a:srgbClr val="000000"/>
                          </a:solidFill>
                          <a:effectLst/>
                          <a:latin typeface="+mn-lt"/>
                        </a:rPr>
                        <a:t>33%</a:t>
                      </a:r>
                    </a:p>
                  </a:txBody>
                  <a:tcPr marL="7620" marR="7620" marT="7620" marB="0" anchor="ctr"/>
                </a:tc>
                <a:tc>
                  <a:txBody>
                    <a:bodyPr/>
                    <a:lstStyle/>
                    <a:p>
                      <a:pPr algn="ctr" fontAlgn="b"/>
                      <a:r>
                        <a:rPr lang="fr-FR" sz="1200" b="0" i="1" u="none" strike="noStrike" dirty="0">
                          <a:solidFill>
                            <a:schemeClr val="accent5">
                              <a:lumMod val="75000"/>
                            </a:schemeClr>
                          </a:solidFill>
                          <a:effectLst/>
                          <a:latin typeface="+mn-lt"/>
                        </a:rPr>
                        <a:t>46</a:t>
                      </a:r>
                    </a:p>
                  </a:txBody>
                  <a:tcPr marL="7620" marR="7620" marT="7620" marB="0" anchor="ctr"/>
                </a:tc>
                <a:extLst>
                  <a:ext uri="{0D108BD9-81ED-4DB2-BD59-A6C34878D82A}">
                    <a16:rowId xmlns:a16="http://schemas.microsoft.com/office/drawing/2014/main" val="2190860935"/>
                  </a:ext>
                </a:extLst>
              </a:tr>
              <a:tr h="281914">
                <a:tc>
                  <a:txBody>
                    <a:bodyPr/>
                    <a:lstStyle/>
                    <a:p>
                      <a:pPr algn="l" fontAlgn="b"/>
                      <a:r>
                        <a:rPr lang="fr-FR" sz="1200" u="none" strike="noStrike" dirty="0">
                          <a:solidFill>
                            <a:schemeClr val="tx1">
                              <a:lumMod val="75000"/>
                              <a:lumOff val="25000"/>
                            </a:schemeClr>
                          </a:solidFill>
                          <a:effectLst/>
                        </a:rPr>
                        <a:t>Normandie</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0" i="0" u="none" strike="noStrike" dirty="0">
                          <a:solidFill>
                            <a:srgbClr val="000000"/>
                          </a:solidFill>
                          <a:effectLst/>
                          <a:latin typeface="+mn-lt"/>
                        </a:rPr>
                        <a:t>103</a:t>
                      </a:r>
                    </a:p>
                  </a:txBody>
                  <a:tcPr marL="7620" marR="7620" marT="7620" marB="0" anchor="ctr"/>
                </a:tc>
                <a:tc>
                  <a:txBody>
                    <a:bodyPr/>
                    <a:lstStyle/>
                    <a:p>
                      <a:pPr algn="ctr" fontAlgn="b"/>
                      <a:r>
                        <a:rPr lang="fr-FR" sz="1200" b="0" i="0" u="none" strike="noStrike">
                          <a:solidFill>
                            <a:srgbClr val="000000"/>
                          </a:solidFill>
                          <a:effectLst/>
                          <a:latin typeface="+mn-lt"/>
                        </a:rPr>
                        <a:t>19</a:t>
                      </a:r>
                    </a:p>
                  </a:txBody>
                  <a:tcPr marL="7620" marR="7620" marT="7620" marB="0" anchor="ctr"/>
                </a:tc>
                <a:tc>
                  <a:txBody>
                    <a:bodyPr/>
                    <a:lstStyle/>
                    <a:p>
                      <a:pPr algn="ctr" fontAlgn="b"/>
                      <a:r>
                        <a:rPr lang="fr-FR" sz="1200" b="0" i="0" u="none" strike="noStrike" dirty="0">
                          <a:solidFill>
                            <a:srgbClr val="000000"/>
                          </a:solidFill>
                          <a:effectLst/>
                          <a:latin typeface="+mn-lt"/>
                        </a:rPr>
                        <a:t>49</a:t>
                      </a:r>
                    </a:p>
                  </a:txBody>
                  <a:tcPr marL="7620" marR="7620" marT="7620" marB="0" anchor="ctr"/>
                </a:tc>
                <a:tc>
                  <a:txBody>
                    <a:bodyPr/>
                    <a:lstStyle/>
                    <a:p>
                      <a:pPr algn="ctr" fontAlgn="b"/>
                      <a:r>
                        <a:rPr lang="fr-FR" sz="1200" b="1" i="0" u="none" strike="noStrike" dirty="0">
                          <a:solidFill>
                            <a:srgbClr val="000000"/>
                          </a:solidFill>
                          <a:effectLst/>
                          <a:latin typeface="+mn-lt"/>
                        </a:rPr>
                        <a:t>90</a:t>
                      </a:r>
                    </a:p>
                  </a:txBody>
                  <a:tcPr marL="7620" marR="7620" marT="7620" marB="0" anchor="ctr"/>
                </a:tc>
                <a:tc>
                  <a:txBody>
                    <a:bodyPr/>
                    <a:lstStyle/>
                    <a:p>
                      <a:pPr algn="ctr" fontAlgn="b"/>
                      <a:r>
                        <a:rPr lang="fr-FR" sz="1200" b="0" i="0" u="none" strike="noStrike">
                          <a:solidFill>
                            <a:srgbClr val="000000"/>
                          </a:solidFill>
                          <a:effectLst/>
                          <a:latin typeface="+mn-lt"/>
                        </a:rPr>
                        <a:t>145</a:t>
                      </a:r>
                    </a:p>
                  </a:txBody>
                  <a:tcPr marL="7620" marR="7620" marT="7620" marB="0" anchor="ctr"/>
                </a:tc>
                <a:tc>
                  <a:txBody>
                    <a:bodyPr/>
                    <a:lstStyle/>
                    <a:p>
                      <a:pPr algn="ctr" fontAlgn="b"/>
                      <a:r>
                        <a:rPr lang="fr-FR" sz="1200" b="0" i="0" u="none" strike="noStrike">
                          <a:solidFill>
                            <a:srgbClr val="000000"/>
                          </a:solidFill>
                          <a:effectLst/>
                          <a:latin typeface="+mn-lt"/>
                        </a:rPr>
                        <a:t>204</a:t>
                      </a:r>
                    </a:p>
                  </a:txBody>
                  <a:tcPr marL="7620" marR="7620" marT="7620" marB="0" anchor="ctr"/>
                </a:tc>
                <a:tc>
                  <a:txBody>
                    <a:bodyPr/>
                    <a:lstStyle/>
                    <a:p>
                      <a:pPr algn="ctr" fontAlgn="b"/>
                      <a:r>
                        <a:rPr lang="fr-FR" sz="1200" b="1" i="0" u="none" strike="noStrike" dirty="0">
                          <a:solidFill>
                            <a:srgbClr val="000000"/>
                          </a:solidFill>
                          <a:effectLst/>
                          <a:latin typeface="+mn-lt"/>
                        </a:rPr>
                        <a:t>40%</a:t>
                      </a:r>
                    </a:p>
                  </a:txBody>
                  <a:tcPr marL="7620" marR="7620" marT="7620" marB="0" anchor="ctr"/>
                </a:tc>
                <a:tc>
                  <a:txBody>
                    <a:bodyPr/>
                    <a:lstStyle/>
                    <a:p>
                      <a:pPr algn="ctr" fontAlgn="b"/>
                      <a:r>
                        <a:rPr lang="fr-FR" sz="1200" b="1" i="0" u="none" strike="noStrike">
                          <a:solidFill>
                            <a:srgbClr val="000000"/>
                          </a:solidFill>
                          <a:effectLst/>
                          <a:latin typeface="+mn-lt"/>
                        </a:rPr>
                        <a:t>60%</a:t>
                      </a:r>
                    </a:p>
                  </a:txBody>
                  <a:tcPr marL="7620" marR="7620" marT="7620" marB="0" anchor="ctr"/>
                </a:tc>
                <a:tc>
                  <a:txBody>
                    <a:bodyPr/>
                    <a:lstStyle/>
                    <a:p>
                      <a:pPr algn="ctr" fontAlgn="b"/>
                      <a:r>
                        <a:rPr lang="fr-FR" sz="1200" b="0" i="1" u="none" strike="noStrike" dirty="0">
                          <a:solidFill>
                            <a:schemeClr val="accent5">
                              <a:lumMod val="75000"/>
                            </a:schemeClr>
                          </a:solidFill>
                          <a:effectLst/>
                          <a:latin typeface="+mn-lt"/>
                        </a:rPr>
                        <a:t>48</a:t>
                      </a:r>
                    </a:p>
                  </a:txBody>
                  <a:tcPr marL="7620" marR="7620" marT="7620" marB="0" anchor="ctr"/>
                </a:tc>
                <a:extLst>
                  <a:ext uri="{0D108BD9-81ED-4DB2-BD59-A6C34878D82A}">
                    <a16:rowId xmlns:a16="http://schemas.microsoft.com/office/drawing/2014/main" val="2920378210"/>
                  </a:ext>
                </a:extLst>
              </a:tr>
              <a:tr h="281914">
                <a:tc>
                  <a:txBody>
                    <a:bodyPr/>
                    <a:lstStyle/>
                    <a:p>
                      <a:pPr algn="l" fontAlgn="b"/>
                      <a:r>
                        <a:rPr lang="fr-FR" sz="1200" u="none" strike="noStrike" dirty="0">
                          <a:solidFill>
                            <a:schemeClr val="tx1">
                              <a:lumMod val="75000"/>
                              <a:lumOff val="25000"/>
                            </a:schemeClr>
                          </a:solidFill>
                          <a:effectLst/>
                        </a:rPr>
                        <a:t>Hauts-de-France</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0" i="0" u="none" strike="noStrike" dirty="0">
                          <a:solidFill>
                            <a:srgbClr val="000000"/>
                          </a:solidFill>
                          <a:effectLst/>
                          <a:latin typeface="+mn-lt"/>
                        </a:rPr>
                        <a:t>66</a:t>
                      </a:r>
                    </a:p>
                  </a:txBody>
                  <a:tcPr marL="7620" marR="7620" marT="7620" marB="0" anchor="ctr"/>
                </a:tc>
                <a:tc>
                  <a:txBody>
                    <a:bodyPr/>
                    <a:lstStyle/>
                    <a:p>
                      <a:pPr algn="ctr" fontAlgn="b"/>
                      <a:r>
                        <a:rPr lang="fr-FR" sz="1200" b="0" i="0" u="none" strike="noStrike" dirty="0">
                          <a:solidFill>
                            <a:srgbClr val="000000"/>
                          </a:solidFill>
                          <a:effectLst/>
                          <a:latin typeface="+mn-lt"/>
                        </a:rPr>
                        <a:t>9</a:t>
                      </a:r>
                    </a:p>
                  </a:txBody>
                  <a:tcPr marL="7620" marR="7620" marT="7620" marB="0" anchor="ctr"/>
                </a:tc>
                <a:tc>
                  <a:txBody>
                    <a:bodyPr/>
                    <a:lstStyle/>
                    <a:p>
                      <a:pPr algn="ctr" fontAlgn="b"/>
                      <a:r>
                        <a:rPr lang="fr-FR" sz="1200" b="0" i="0" u="none" strike="noStrike">
                          <a:solidFill>
                            <a:srgbClr val="000000"/>
                          </a:solidFill>
                          <a:effectLst/>
                          <a:latin typeface="+mn-lt"/>
                        </a:rPr>
                        <a:t>21</a:t>
                      </a:r>
                    </a:p>
                  </a:txBody>
                  <a:tcPr marL="7620" marR="7620" marT="7620" marB="0" anchor="ctr"/>
                </a:tc>
                <a:tc>
                  <a:txBody>
                    <a:bodyPr/>
                    <a:lstStyle/>
                    <a:p>
                      <a:pPr algn="ctr" fontAlgn="b"/>
                      <a:r>
                        <a:rPr lang="fr-FR" sz="1200" b="1" i="0" u="none" strike="noStrike" dirty="0">
                          <a:solidFill>
                            <a:srgbClr val="000000"/>
                          </a:solidFill>
                          <a:effectLst/>
                          <a:latin typeface="+mn-lt"/>
                        </a:rPr>
                        <a:t>50</a:t>
                      </a:r>
                    </a:p>
                  </a:txBody>
                  <a:tcPr marL="7620" marR="7620" marT="7620" marB="0" anchor="ctr"/>
                </a:tc>
                <a:tc>
                  <a:txBody>
                    <a:bodyPr/>
                    <a:lstStyle/>
                    <a:p>
                      <a:pPr algn="ctr" fontAlgn="b"/>
                      <a:r>
                        <a:rPr lang="fr-FR" sz="1200" b="0" i="0" u="none" strike="noStrike" dirty="0">
                          <a:solidFill>
                            <a:srgbClr val="000000"/>
                          </a:solidFill>
                          <a:effectLst/>
                          <a:latin typeface="+mn-lt"/>
                        </a:rPr>
                        <a:t>102</a:t>
                      </a:r>
                    </a:p>
                  </a:txBody>
                  <a:tcPr marL="7620" marR="7620" marT="7620" marB="0" anchor="ctr"/>
                </a:tc>
                <a:tc>
                  <a:txBody>
                    <a:bodyPr/>
                    <a:lstStyle/>
                    <a:p>
                      <a:pPr algn="ctr" fontAlgn="b"/>
                      <a:r>
                        <a:rPr lang="fr-FR" sz="1200" b="0" i="0" u="none" strike="noStrike">
                          <a:solidFill>
                            <a:srgbClr val="000000"/>
                          </a:solidFill>
                          <a:effectLst/>
                          <a:latin typeface="+mn-lt"/>
                        </a:rPr>
                        <a:t>140</a:t>
                      </a:r>
                    </a:p>
                  </a:txBody>
                  <a:tcPr marL="7620" marR="7620" marT="7620" marB="0" anchor="ctr"/>
                </a:tc>
                <a:tc>
                  <a:txBody>
                    <a:bodyPr/>
                    <a:lstStyle/>
                    <a:p>
                      <a:pPr algn="ctr" fontAlgn="b"/>
                      <a:r>
                        <a:rPr lang="fr-FR" sz="1200" b="1" i="0" u="none" strike="noStrike" dirty="0">
                          <a:solidFill>
                            <a:srgbClr val="000000"/>
                          </a:solidFill>
                          <a:effectLst/>
                          <a:latin typeface="+mn-lt"/>
                        </a:rPr>
                        <a:t>46%</a:t>
                      </a:r>
                    </a:p>
                  </a:txBody>
                  <a:tcPr marL="7620" marR="7620" marT="7620" marB="0" anchor="ctr"/>
                </a:tc>
                <a:tc>
                  <a:txBody>
                    <a:bodyPr/>
                    <a:lstStyle/>
                    <a:p>
                      <a:pPr algn="ctr" fontAlgn="b"/>
                      <a:r>
                        <a:rPr lang="fr-FR" sz="1200" b="1" i="0" u="none" strike="noStrike" dirty="0">
                          <a:solidFill>
                            <a:srgbClr val="000000"/>
                          </a:solidFill>
                          <a:effectLst/>
                          <a:latin typeface="+mn-lt"/>
                        </a:rPr>
                        <a:t>54%</a:t>
                      </a:r>
                    </a:p>
                  </a:txBody>
                  <a:tcPr marL="7620" marR="7620" marT="7620" marB="0" anchor="ctr"/>
                </a:tc>
                <a:tc>
                  <a:txBody>
                    <a:bodyPr/>
                    <a:lstStyle/>
                    <a:p>
                      <a:pPr algn="ctr" fontAlgn="b"/>
                      <a:r>
                        <a:rPr lang="fr-FR" sz="1200" b="0" i="1" u="none" strike="noStrike" dirty="0">
                          <a:solidFill>
                            <a:schemeClr val="accent5">
                              <a:lumMod val="75000"/>
                            </a:schemeClr>
                          </a:solidFill>
                          <a:effectLst/>
                          <a:latin typeface="+mn-lt"/>
                        </a:rPr>
                        <a:t>125</a:t>
                      </a:r>
                    </a:p>
                  </a:txBody>
                  <a:tcPr marL="7620" marR="7620" marT="7620" marB="0" anchor="ctr"/>
                </a:tc>
                <a:extLst>
                  <a:ext uri="{0D108BD9-81ED-4DB2-BD59-A6C34878D82A}">
                    <a16:rowId xmlns:a16="http://schemas.microsoft.com/office/drawing/2014/main" val="3884566315"/>
                  </a:ext>
                </a:extLst>
              </a:tr>
              <a:tr h="281914">
                <a:tc>
                  <a:txBody>
                    <a:bodyPr/>
                    <a:lstStyle/>
                    <a:p>
                      <a:pPr algn="l" fontAlgn="b"/>
                      <a:r>
                        <a:rPr lang="fr-FR" sz="1200" u="none" strike="noStrike" dirty="0">
                          <a:solidFill>
                            <a:schemeClr val="tx1">
                              <a:lumMod val="75000"/>
                              <a:lumOff val="25000"/>
                            </a:schemeClr>
                          </a:solidFill>
                          <a:effectLst/>
                        </a:rPr>
                        <a:t>Grand Est</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0" i="0" u="none" strike="noStrike">
                          <a:solidFill>
                            <a:srgbClr val="000000"/>
                          </a:solidFill>
                          <a:effectLst/>
                          <a:latin typeface="+mn-lt"/>
                        </a:rPr>
                        <a:t>72</a:t>
                      </a:r>
                    </a:p>
                  </a:txBody>
                  <a:tcPr marL="7620" marR="7620" marT="7620" marB="0" anchor="ctr"/>
                </a:tc>
                <a:tc>
                  <a:txBody>
                    <a:bodyPr/>
                    <a:lstStyle/>
                    <a:p>
                      <a:pPr algn="ctr" fontAlgn="b"/>
                      <a:r>
                        <a:rPr lang="fr-FR" sz="1200" b="0" i="0" u="none" strike="noStrike" dirty="0">
                          <a:solidFill>
                            <a:srgbClr val="000000"/>
                          </a:solidFill>
                          <a:effectLst/>
                          <a:latin typeface="+mn-lt"/>
                        </a:rPr>
                        <a:t>8</a:t>
                      </a:r>
                    </a:p>
                  </a:txBody>
                  <a:tcPr marL="7620" marR="7620" marT="7620" marB="0" anchor="ctr"/>
                </a:tc>
                <a:tc>
                  <a:txBody>
                    <a:bodyPr/>
                    <a:lstStyle/>
                    <a:p>
                      <a:pPr algn="ctr" fontAlgn="b"/>
                      <a:r>
                        <a:rPr lang="fr-FR" sz="1200" b="0" i="0" u="none" strike="noStrike">
                          <a:solidFill>
                            <a:srgbClr val="000000"/>
                          </a:solidFill>
                          <a:effectLst/>
                          <a:latin typeface="+mn-lt"/>
                        </a:rPr>
                        <a:t>24</a:t>
                      </a:r>
                    </a:p>
                  </a:txBody>
                  <a:tcPr marL="7620" marR="7620" marT="7620" marB="0" anchor="ctr"/>
                </a:tc>
                <a:tc>
                  <a:txBody>
                    <a:bodyPr/>
                    <a:lstStyle/>
                    <a:p>
                      <a:pPr algn="ctr" fontAlgn="b"/>
                      <a:r>
                        <a:rPr lang="fr-FR" sz="1200" b="1" i="0" u="none" strike="noStrike">
                          <a:solidFill>
                            <a:srgbClr val="000000"/>
                          </a:solidFill>
                          <a:effectLst/>
                          <a:latin typeface="+mn-lt"/>
                        </a:rPr>
                        <a:t>57</a:t>
                      </a:r>
                    </a:p>
                  </a:txBody>
                  <a:tcPr marL="7620" marR="7620" marT="7620" marB="0" anchor="ctr"/>
                </a:tc>
                <a:tc>
                  <a:txBody>
                    <a:bodyPr/>
                    <a:lstStyle/>
                    <a:p>
                      <a:pPr algn="ctr" fontAlgn="b"/>
                      <a:r>
                        <a:rPr lang="fr-FR" sz="1200" b="0" i="0" u="none" strike="noStrike" dirty="0">
                          <a:solidFill>
                            <a:srgbClr val="000000"/>
                          </a:solidFill>
                          <a:effectLst/>
                          <a:latin typeface="+mn-lt"/>
                        </a:rPr>
                        <a:t>91</a:t>
                      </a:r>
                    </a:p>
                  </a:txBody>
                  <a:tcPr marL="7620" marR="7620" marT="7620" marB="0" anchor="ctr"/>
                </a:tc>
                <a:tc>
                  <a:txBody>
                    <a:bodyPr/>
                    <a:lstStyle/>
                    <a:p>
                      <a:pPr algn="ctr" fontAlgn="b"/>
                      <a:r>
                        <a:rPr lang="fr-FR" sz="1200" b="0" i="0" u="none" strike="noStrike">
                          <a:solidFill>
                            <a:srgbClr val="000000"/>
                          </a:solidFill>
                          <a:effectLst/>
                          <a:latin typeface="+mn-lt"/>
                        </a:rPr>
                        <a:t>136</a:t>
                      </a:r>
                    </a:p>
                  </a:txBody>
                  <a:tcPr marL="7620" marR="7620" marT="7620" marB="0" anchor="ctr"/>
                </a:tc>
                <a:tc>
                  <a:txBody>
                    <a:bodyPr/>
                    <a:lstStyle/>
                    <a:p>
                      <a:pPr algn="ctr" fontAlgn="b"/>
                      <a:r>
                        <a:rPr lang="fr-FR" sz="1200" b="1" i="0" u="none" strike="noStrike" dirty="0">
                          <a:solidFill>
                            <a:srgbClr val="000000"/>
                          </a:solidFill>
                          <a:effectLst/>
                          <a:latin typeface="+mn-lt"/>
                        </a:rPr>
                        <a:t>47%</a:t>
                      </a:r>
                    </a:p>
                  </a:txBody>
                  <a:tcPr marL="7620" marR="7620" marT="7620" marB="0" anchor="ctr"/>
                </a:tc>
                <a:tc>
                  <a:txBody>
                    <a:bodyPr/>
                    <a:lstStyle/>
                    <a:p>
                      <a:pPr algn="ctr" fontAlgn="b"/>
                      <a:r>
                        <a:rPr lang="fr-FR" sz="1200" b="1" i="0" u="none" strike="noStrike" dirty="0">
                          <a:solidFill>
                            <a:srgbClr val="000000"/>
                          </a:solidFill>
                          <a:effectLst/>
                          <a:latin typeface="+mn-lt"/>
                        </a:rPr>
                        <a:t>53%</a:t>
                      </a:r>
                    </a:p>
                  </a:txBody>
                  <a:tcPr marL="7620" marR="7620" marT="7620" marB="0" anchor="ctr"/>
                </a:tc>
                <a:tc>
                  <a:txBody>
                    <a:bodyPr/>
                    <a:lstStyle/>
                    <a:p>
                      <a:pPr algn="ctr" fontAlgn="b"/>
                      <a:r>
                        <a:rPr lang="fr-FR" sz="1200" b="0" i="1" u="none" strike="noStrike" dirty="0">
                          <a:solidFill>
                            <a:schemeClr val="accent5">
                              <a:lumMod val="75000"/>
                            </a:schemeClr>
                          </a:solidFill>
                          <a:effectLst/>
                          <a:latin typeface="+mn-lt"/>
                        </a:rPr>
                        <a:t>87</a:t>
                      </a:r>
                    </a:p>
                  </a:txBody>
                  <a:tcPr marL="7620" marR="7620" marT="7620" marB="0" anchor="ctr"/>
                </a:tc>
                <a:extLst>
                  <a:ext uri="{0D108BD9-81ED-4DB2-BD59-A6C34878D82A}">
                    <a16:rowId xmlns:a16="http://schemas.microsoft.com/office/drawing/2014/main" val="2559818420"/>
                  </a:ext>
                </a:extLst>
              </a:tr>
              <a:tr h="281914">
                <a:tc>
                  <a:txBody>
                    <a:bodyPr/>
                    <a:lstStyle/>
                    <a:p>
                      <a:pPr algn="l" fontAlgn="b"/>
                      <a:r>
                        <a:rPr lang="fr-FR" sz="1200" u="none" strike="noStrike" dirty="0">
                          <a:solidFill>
                            <a:schemeClr val="tx1">
                              <a:lumMod val="75000"/>
                              <a:lumOff val="25000"/>
                            </a:schemeClr>
                          </a:solidFill>
                          <a:effectLst/>
                        </a:rPr>
                        <a:t>Pays de la Loire</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0" i="0" u="none" strike="noStrike">
                          <a:solidFill>
                            <a:srgbClr val="000000"/>
                          </a:solidFill>
                          <a:effectLst/>
                          <a:latin typeface="+mn-lt"/>
                        </a:rPr>
                        <a:t>71</a:t>
                      </a:r>
                    </a:p>
                  </a:txBody>
                  <a:tcPr marL="7620" marR="7620" marT="7620" marB="0" anchor="ctr"/>
                </a:tc>
                <a:tc>
                  <a:txBody>
                    <a:bodyPr/>
                    <a:lstStyle/>
                    <a:p>
                      <a:pPr algn="ctr" fontAlgn="b"/>
                      <a:r>
                        <a:rPr lang="fr-FR" sz="1200" b="0" i="0" u="none" strike="noStrike" dirty="0">
                          <a:solidFill>
                            <a:srgbClr val="000000"/>
                          </a:solidFill>
                          <a:effectLst/>
                          <a:latin typeface="+mn-lt"/>
                        </a:rPr>
                        <a:t>19</a:t>
                      </a:r>
                    </a:p>
                  </a:txBody>
                  <a:tcPr marL="7620" marR="7620" marT="7620" marB="0" anchor="ctr"/>
                </a:tc>
                <a:tc>
                  <a:txBody>
                    <a:bodyPr/>
                    <a:lstStyle/>
                    <a:p>
                      <a:pPr algn="ctr" fontAlgn="b"/>
                      <a:r>
                        <a:rPr lang="fr-FR" sz="1200" b="0" i="0" u="none" strike="noStrike" dirty="0">
                          <a:solidFill>
                            <a:srgbClr val="000000"/>
                          </a:solidFill>
                          <a:effectLst/>
                          <a:latin typeface="+mn-lt"/>
                        </a:rPr>
                        <a:t>32</a:t>
                      </a:r>
                    </a:p>
                  </a:txBody>
                  <a:tcPr marL="7620" marR="7620" marT="7620" marB="0" anchor="ctr"/>
                </a:tc>
                <a:tc>
                  <a:txBody>
                    <a:bodyPr/>
                    <a:lstStyle/>
                    <a:p>
                      <a:pPr algn="ctr" fontAlgn="b"/>
                      <a:r>
                        <a:rPr lang="fr-FR" sz="1200" b="1" i="0" u="none" strike="noStrike">
                          <a:solidFill>
                            <a:srgbClr val="000000"/>
                          </a:solidFill>
                          <a:effectLst/>
                          <a:latin typeface="+mn-lt"/>
                        </a:rPr>
                        <a:t>58</a:t>
                      </a:r>
                    </a:p>
                  </a:txBody>
                  <a:tcPr marL="7620" marR="7620" marT="7620" marB="0" anchor="ctr"/>
                </a:tc>
                <a:tc>
                  <a:txBody>
                    <a:bodyPr/>
                    <a:lstStyle/>
                    <a:p>
                      <a:pPr algn="ctr" fontAlgn="b"/>
                      <a:r>
                        <a:rPr lang="fr-FR" sz="1200" b="0" i="0" u="none" strike="noStrike" dirty="0">
                          <a:solidFill>
                            <a:srgbClr val="000000"/>
                          </a:solidFill>
                          <a:effectLst/>
                          <a:latin typeface="+mn-lt"/>
                        </a:rPr>
                        <a:t>103</a:t>
                      </a:r>
                    </a:p>
                  </a:txBody>
                  <a:tcPr marL="7620" marR="7620" marT="7620" marB="0" anchor="ctr"/>
                </a:tc>
                <a:tc>
                  <a:txBody>
                    <a:bodyPr/>
                    <a:lstStyle/>
                    <a:p>
                      <a:pPr algn="ctr" fontAlgn="b"/>
                      <a:r>
                        <a:rPr lang="fr-FR" sz="1200" b="0" i="0" u="none" strike="noStrike" dirty="0">
                          <a:solidFill>
                            <a:srgbClr val="000000"/>
                          </a:solidFill>
                          <a:effectLst/>
                          <a:latin typeface="+mn-lt"/>
                        </a:rPr>
                        <a:t>142</a:t>
                      </a:r>
                    </a:p>
                  </a:txBody>
                  <a:tcPr marL="7620" marR="7620" marT="7620" marB="0" anchor="ctr"/>
                </a:tc>
                <a:tc>
                  <a:txBody>
                    <a:bodyPr/>
                    <a:lstStyle/>
                    <a:p>
                      <a:pPr algn="ctr" fontAlgn="b"/>
                      <a:r>
                        <a:rPr lang="fr-FR" sz="1200" b="1" i="0" u="none" strike="noStrike" dirty="0">
                          <a:solidFill>
                            <a:srgbClr val="000000"/>
                          </a:solidFill>
                          <a:effectLst/>
                          <a:latin typeface="+mn-lt"/>
                        </a:rPr>
                        <a:t>59%</a:t>
                      </a:r>
                    </a:p>
                  </a:txBody>
                  <a:tcPr marL="7620" marR="7620" marT="7620" marB="0" anchor="ctr"/>
                </a:tc>
                <a:tc>
                  <a:txBody>
                    <a:bodyPr/>
                    <a:lstStyle/>
                    <a:p>
                      <a:pPr algn="ctr" fontAlgn="b"/>
                      <a:r>
                        <a:rPr lang="fr-FR" sz="1200" b="1" i="0" u="none" strike="noStrike" dirty="0">
                          <a:solidFill>
                            <a:srgbClr val="000000"/>
                          </a:solidFill>
                          <a:effectLst/>
                          <a:latin typeface="+mn-lt"/>
                        </a:rPr>
                        <a:t>41%</a:t>
                      </a:r>
                    </a:p>
                  </a:txBody>
                  <a:tcPr marL="7620" marR="7620" marT="7620" marB="0" anchor="ctr"/>
                </a:tc>
                <a:tc>
                  <a:txBody>
                    <a:bodyPr/>
                    <a:lstStyle/>
                    <a:p>
                      <a:pPr algn="ctr" fontAlgn="b"/>
                      <a:r>
                        <a:rPr lang="fr-FR" sz="1200" b="0" i="1" u="none" strike="noStrike" dirty="0">
                          <a:solidFill>
                            <a:schemeClr val="accent5">
                              <a:lumMod val="75000"/>
                            </a:schemeClr>
                          </a:solidFill>
                          <a:effectLst/>
                          <a:latin typeface="+mn-lt"/>
                        </a:rPr>
                        <a:t>90</a:t>
                      </a:r>
                    </a:p>
                  </a:txBody>
                  <a:tcPr marL="7620" marR="7620" marT="7620" marB="0" anchor="ctr"/>
                </a:tc>
                <a:extLst>
                  <a:ext uri="{0D108BD9-81ED-4DB2-BD59-A6C34878D82A}">
                    <a16:rowId xmlns:a16="http://schemas.microsoft.com/office/drawing/2014/main" val="1044303546"/>
                  </a:ext>
                </a:extLst>
              </a:tr>
              <a:tr h="281914">
                <a:tc>
                  <a:txBody>
                    <a:bodyPr/>
                    <a:lstStyle/>
                    <a:p>
                      <a:pPr algn="l" fontAlgn="b"/>
                      <a:r>
                        <a:rPr lang="fr-FR" sz="1200" u="none" strike="noStrike" dirty="0">
                          <a:solidFill>
                            <a:schemeClr val="tx1">
                              <a:lumMod val="75000"/>
                              <a:lumOff val="25000"/>
                            </a:schemeClr>
                          </a:solidFill>
                          <a:effectLst/>
                        </a:rPr>
                        <a:t>Bretagne</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0" i="0" u="none" strike="noStrike">
                          <a:solidFill>
                            <a:srgbClr val="000000"/>
                          </a:solidFill>
                          <a:effectLst/>
                          <a:latin typeface="+mn-lt"/>
                        </a:rPr>
                        <a:t>84</a:t>
                      </a:r>
                    </a:p>
                  </a:txBody>
                  <a:tcPr marL="7620" marR="7620" marT="7620" marB="0" anchor="ctr"/>
                </a:tc>
                <a:tc>
                  <a:txBody>
                    <a:bodyPr/>
                    <a:lstStyle/>
                    <a:p>
                      <a:pPr algn="ctr" fontAlgn="b"/>
                      <a:r>
                        <a:rPr lang="fr-FR" sz="1200" b="0" i="0" u="none" strike="noStrike">
                          <a:solidFill>
                            <a:srgbClr val="000000"/>
                          </a:solidFill>
                          <a:effectLst/>
                          <a:latin typeface="+mn-lt"/>
                        </a:rPr>
                        <a:t>9</a:t>
                      </a:r>
                    </a:p>
                  </a:txBody>
                  <a:tcPr marL="7620" marR="7620" marT="7620" marB="0" anchor="ctr"/>
                </a:tc>
                <a:tc>
                  <a:txBody>
                    <a:bodyPr/>
                    <a:lstStyle/>
                    <a:p>
                      <a:pPr algn="ctr" fontAlgn="b"/>
                      <a:r>
                        <a:rPr lang="fr-FR" sz="1200" b="0" i="0" u="none" strike="noStrike" dirty="0">
                          <a:solidFill>
                            <a:srgbClr val="000000"/>
                          </a:solidFill>
                          <a:effectLst/>
                          <a:latin typeface="+mn-lt"/>
                        </a:rPr>
                        <a:t>27</a:t>
                      </a:r>
                    </a:p>
                  </a:txBody>
                  <a:tcPr marL="7620" marR="7620" marT="7620" marB="0" anchor="ctr"/>
                </a:tc>
                <a:tc>
                  <a:txBody>
                    <a:bodyPr/>
                    <a:lstStyle/>
                    <a:p>
                      <a:pPr algn="ctr" fontAlgn="b"/>
                      <a:r>
                        <a:rPr lang="fr-FR" sz="1200" b="1" i="0" u="none" strike="noStrike">
                          <a:solidFill>
                            <a:srgbClr val="000000"/>
                          </a:solidFill>
                          <a:effectLst/>
                          <a:latin typeface="+mn-lt"/>
                        </a:rPr>
                        <a:t>47</a:t>
                      </a:r>
                    </a:p>
                  </a:txBody>
                  <a:tcPr marL="7620" marR="7620" marT="7620" marB="0" anchor="ctr"/>
                </a:tc>
                <a:tc>
                  <a:txBody>
                    <a:bodyPr/>
                    <a:lstStyle/>
                    <a:p>
                      <a:pPr algn="ctr" fontAlgn="b"/>
                      <a:r>
                        <a:rPr lang="fr-FR" sz="1200" b="0" i="0" u="none" strike="noStrike" dirty="0">
                          <a:solidFill>
                            <a:srgbClr val="000000"/>
                          </a:solidFill>
                          <a:effectLst/>
                          <a:latin typeface="+mn-lt"/>
                        </a:rPr>
                        <a:t>134</a:t>
                      </a:r>
                    </a:p>
                  </a:txBody>
                  <a:tcPr marL="7620" marR="7620" marT="7620" marB="0" anchor="ctr"/>
                </a:tc>
                <a:tc>
                  <a:txBody>
                    <a:bodyPr/>
                    <a:lstStyle/>
                    <a:p>
                      <a:pPr algn="ctr" fontAlgn="b"/>
                      <a:r>
                        <a:rPr lang="fr-FR" sz="1200" b="0" i="0" u="none" strike="noStrike" dirty="0">
                          <a:solidFill>
                            <a:srgbClr val="000000"/>
                          </a:solidFill>
                          <a:effectLst/>
                          <a:latin typeface="+mn-lt"/>
                        </a:rPr>
                        <a:t>203</a:t>
                      </a:r>
                    </a:p>
                  </a:txBody>
                  <a:tcPr marL="7620" marR="7620" marT="7620" marB="0" anchor="ctr"/>
                </a:tc>
                <a:tc>
                  <a:txBody>
                    <a:bodyPr/>
                    <a:lstStyle/>
                    <a:p>
                      <a:pPr algn="ctr" fontAlgn="b"/>
                      <a:r>
                        <a:rPr lang="fr-FR" sz="1200" b="1" i="0" u="none" strike="noStrike" dirty="0">
                          <a:solidFill>
                            <a:srgbClr val="000000"/>
                          </a:solidFill>
                          <a:effectLst/>
                          <a:latin typeface="+mn-lt"/>
                        </a:rPr>
                        <a:t>37%</a:t>
                      </a:r>
                    </a:p>
                  </a:txBody>
                  <a:tcPr marL="7620" marR="7620" marT="7620" marB="0" anchor="ctr"/>
                </a:tc>
                <a:tc>
                  <a:txBody>
                    <a:bodyPr/>
                    <a:lstStyle/>
                    <a:p>
                      <a:pPr algn="ctr" fontAlgn="b"/>
                      <a:r>
                        <a:rPr lang="fr-FR" sz="1200" b="1" i="0" u="none" strike="noStrike" dirty="0">
                          <a:solidFill>
                            <a:srgbClr val="000000"/>
                          </a:solidFill>
                          <a:effectLst/>
                          <a:latin typeface="+mn-lt"/>
                        </a:rPr>
                        <a:t>63%</a:t>
                      </a:r>
                    </a:p>
                  </a:txBody>
                  <a:tcPr marL="7620" marR="7620" marT="7620" marB="0" anchor="ctr"/>
                </a:tc>
                <a:tc>
                  <a:txBody>
                    <a:bodyPr/>
                    <a:lstStyle/>
                    <a:p>
                      <a:pPr algn="ctr" fontAlgn="b"/>
                      <a:r>
                        <a:rPr lang="fr-FR" sz="1200" b="0" i="1" u="none" strike="noStrike" dirty="0">
                          <a:solidFill>
                            <a:schemeClr val="accent5">
                              <a:lumMod val="75000"/>
                            </a:schemeClr>
                          </a:solidFill>
                          <a:effectLst/>
                          <a:latin typeface="+mn-lt"/>
                        </a:rPr>
                        <a:t>63</a:t>
                      </a:r>
                    </a:p>
                  </a:txBody>
                  <a:tcPr marL="7620" marR="7620" marT="7620" marB="0" anchor="ctr"/>
                </a:tc>
                <a:extLst>
                  <a:ext uri="{0D108BD9-81ED-4DB2-BD59-A6C34878D82A}">
                    <a16:rowId xmlns:a16="http://schemas.microsoft.com/office/drawing/2014/main" val="228711298"/>
                  </a:ext>
                </a:extLst>
              </a:tr>
              <a:tr h="281914">
                <a:tc>
                  <a:txBody>
                    <a:bodyPr/>
                    <a:lstStyle/>
                    <a:p>
                      <a:pPr algn="l" fontAlgn="b"/>
                      <a:r>
                        <a:rPr lang="fr-FR" sz="1200" u="none" strike="noStrike" dirty="0">
                          <a:solidFill>
                            <a:schemeClr val="tx1">
                              <a:lumMod val="75000"/>
                              <a:lumOff val="25000"/>
                            </a:schemeClr>
                          </a:solidFill>
                          <a:effectLst/>
                        </a:rPr>
                        <a:t>Nouvelle-Aquitaine</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0" i="0" u="none" strike="noStrike">
                          <a:solidFill>
                            <a:srgbClr val="000000"/>
                          </a:solidFill>
                          <a:effectLst/>
                          <a:latin typeface="+mn-lt"/>
                        </a:rPr>
                        <a:t>52</a:t>
                      </a:r>
                    </a:p>
                  </a:txBody>
                  <a:tcPr marL="7620" marR="7620" marT="7620" marB="0" anchor="ctr"/>
                </a:tc>
                <a:tc>
                  <a:txBody>
                    <a:bodyPr/>
                    <a:lstStyle/>
                    <a:p>
                      <a:pPr algn="ctr" fontAlgn="b"/>
                      <a:r>
                        <a:rPr lang="fr-FR" sz="1200" b="0" i="0" u="none" strike="noStrike">
                          <a:solidFill>
                            <a:srgbClr val="000000"/>
                          </a:solidFill>
                          <a:effectLst/>
                          <a:latin typeface="+mn-lt"/>
                        </a:rPr>
                        <a:t>4</a:t>
                      </a:r>
                    </a:p>
                  </a:txBody>
                  <a:tcPr marL="7620" marR="7620" marT="7620" marB="0" anchor="ctr"/>
                </a:tc>
                <a:tc>
                  <a:txBody>
                    <a:bodyPr/>
                    <a:lstStyle/>
                    <a:p>
                      <a:pPr algn="ctr" fontAlgn="b"/>
                      <a:r>
                        <a:rPr lang="fr-FR" sz="1200" b="0" i="0" u="none" strike="noStrike" dirty="0">
                          <a:solidFill>
                            <a:srgbClr val="000000"/>
                          </a:solidFill>
                          <a:effectLst/>
                          <a:latin typeface="+mn-lt"/>
                        </a:rPr>
                        <a:t>14</a:t>
                      </a:r>
                    </a:p>
                  </a:txBody>
                  <a:tcPr marL="7620" marR="7620" marT="7620" marB="0" anchor="ctr"/>
                </a:tc>
                <a:tc>
                  <a:txBody>
                    <a:bodyPr/>
                    <a:lstStyle/>
                    <a:p>
                      <a:pPr algn="ctr" fontAlgn="b"/>
                      <a:r>
                        <a:rPr lang="fr-FR" sz="1200" b="1" i="0" u="none" strike="noStrike" dirty="0">
                          <a:solidFill>
                            <a:srgbClr val="000000"/>
                          </a:solidFill>
                          <a:effectLst/>
                          <a:latin typeface="+mn-lt"/>
                        </a:rPr>
                        <a:t>34</a:t>
                      </a:r>
                    </a:p>
                  </a:txBody>
                  <a:tcPr marL="7620" marR="7620" marT="7620" marB="0" anchor="ctr"/>
                </a:tc>
                <a:tc>
                  <a:txBody>
                    <a:bodyPr/>
                    <a:lstStyle/>
                    <a:p>
                      <a:pPr algn="ctr" fontAlgn="b"/>
                      <a:r>
                        <a:rPr lang="fr-FR" sz="1200" b="0" i="0" u="none" strike="noStrike" dirty="0">
                          <a:solidFill>
                            <a:srgbClr val="000000"/>
                          </a:solidFill>
                          <a:effectLst/>
                          <a:latin typeface="+mn-lt"/>
                        </a:rPr>
                        <a:t>76</a:t>
                      </a:r>
                    </a:p>
                  </a:txBody>
                  <a:tcPr marL="7620" marR="7620" marT="7620" marB="0" anchor="ctr"/>
                </a:tc>
                <a:tc>
                  <a:txBody>
                    <a:bodyPr/>
                    <a:lstStyle/>
                    <a:p>
                      <a:pPr algn="ctr" fontAlgn="b"/>
                      <a:r>
                        <a:rPr lang="fr-FR" sz="1200" b="0" i="0" u="none" strike="noStrike">
                          <a:solidFill>
                            <a:srgbClr val="000000"/>
                          </a:solidFill>
                          <a:effectLst/>
                          <a:latin typeface="+mn-lt"/>
                        </a:rPr>
                        <a:t>120</a:t>
                      </a:r>
                    </a:p>
                  </a:txBody>
                  <a:tcPr marL="7620" marR="7620" marT="7620" marB="0" anchor="ctr"/>
                </a:tc>
                <a:tc>
                  <a:txBody>
                    <a:bodyPr/>
                    <a:lstStyle/>
                    <a:p>
                      <a:pPr algn="ctr" fontAlgn="b"/>
                      <a:r>
                        <a:rPr lang="fr-FR" sz="1200" b="1" i="0" u="none" strike="noStrike" dirty="0">
                          <a:solidFill>
                            <a:srgbClr val="000000"/>
                          </a:solidFill>
                          <a:effectLst/>
                          <a:latin typeface="+mn-lt"/>
                        </a:rPr>
                        <a:t>75%</a:t>
                      </a:r>
                    </a:p>
                  </a:txBody>
                  <a:tcPr marL="7620" marR="7620" marT="7620" marB="0" anchor="ctr"/>
                </a:tc>
                <a:tc>
                  <a:txBody>
                    <a:bodyPr/>
                    <a:lstStyle/>
                    <a:p>
                      <a:pPr algn="ctr" fontAlgn="b"/>
                      <a:r>
                        <a:rPr lang="fr-FR" sz="1200" b="1" i="0" u="none" strike="noStrike" dirty="0">
                          <a:solidFill>
                            <a:srgbClr val="000000"/>
                          </a:solidFill>
                          <a:effectLst/>
                          <a:latin typeface="+mn-lt"/>
                        </a:rPr>
                        <a:t>25%</a:t>
                      </a:r>
                    </a:p>
                  </a:txBody>
                  <a:tcPr marL="7620" marR="7620" marT="7620" marB="0" anchor="ctr"/>
                </a:tc>
                <a:tc>
                  <a:txBody>
                    <a:bodyPr/>
                    <a:lstStyle/>
                    <a:p>
                      <a:pPr algn="ctr" fontAlgn="b"/>
                      <a:r>
                        <a:rPr lang="fr-FR" sz="1200" b="0" i="1" u="none" strike="noStrike" dirty="0">
                          <a:solidFill>
                            <a:schemeClr val="accent5">
                              <a:lumMod val="75000"/>
                            </a:schemeClr>
                          </a:solidFill>
                          <a:effectLst/>
                          <a:latin typeface="+mn-lt"/>
                        </a:rPr>
                        <a:t>143</a:t>
                      </a:r>
                    </a:p>
                  </a:txBody>
                  <a:tcPr marL="7620" marR="7620" marT="7620" marB="0" anchor="ctr"/>
                </a:tc>
                <a:extLst>
                  <a:ext uri="{0D108BD9-81ED-4DB2-BD59-A6C34878D82A}">
                    <a16:rowId xmlns:a16="http://schemas.microsoft.com/office/drawing/2014/main" val="1126709866"/>
                  </a:ext>
                </a:extLst>
              </a:tr>
              <a:tr h="281914">
                <a:tc>
                  <a:txBody>
                    <a:bodyPr/>
                    <a:lstStyle/>
                    <a:p>
                      <a:pPr algn="l" fontAlgn="b"/>
                      <a:r>
                        <a:rPr lang="fr-FR" sz="1200" u="none" strike="noStrike" dirty="0">
                          <a:solidFill>
                            <a:schemeClr val="tx1">
                              <a:lumMod val="75000"/>
                              <a:lumOff val="25000"/>
                            </a:schemeClr>
                          </a:solidFill>
                          <a:effectLst/>
                        </a:rPr>
                        <a:t>Occitanie</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0" i="0" u="none" strike="noStrike">
                          <a:solidFill>
                            <a:srgbClr val="000000"/>
                          </a:solidFill>
                          <a:effectLst/>
                          <a:latin typeface="+mn-lt"/>
                        </a:rPr>
                        <a:t>98</a:t>
                      </a:r>
                    </a:p>
                  </a:txBody>
                  <a:tcPr marL="7620" marR="7620" marT="7620" marB="0" anchor="ctr"/>
                </a:tc>
                <a:tc>
                  <a:txBody>
                    <a:bodyPr/>
                    <a:lstStyle/>
                    <a:p>
                      <a:pPr algn="ctr" fontAlgn="b"/>
                      <a:r>
                        <a:rPr lang="fr-FR" sz="1200" b="0" i="0" u="none" strike="noStrike">
                          <a:solidFill>
                            <a:srgbClr val="000000"/>
                          </a:solidFill>
                          <a:effectLst/>
                          <a:latin typeface="+mn-lt"/>
                        </a:rPr>
                        <a:t>14</a:t>
                      </a:r>
                    </a:p>
                  </a:txBody>
                  <a:tcPr marL="7620" marR="7620" marT="7620" marB="0" anchor="ctr"/>
                </a:tc>
                <a:tc>
                  <a:txBody>
                    <a:bodyPr/>
                    <a:lstStyle/>
                    <a:p>
                      <a:pPr algn="ctr" fontAlgn="b"/>
                      <a:r>
                        <a:rPr lang="fr-FR" sz="1200" b="0" i="0" u="none" strike="noStrike">
                          <a:solidFill>
                            <a:srgbClr val="000000"/>
                          </a:solidFill>
                          <a:effectLst/>
                          <a:latin typeface="+mn-lt"/>
                        </a:rPr>
                        <a:t>31</a:t>
                      </a:r>
                    </a:p>
                  </a:txBody>
                  <a:tcPr marL="7620" marR="7620" marT="7620" marB="0" anchor="ctr"/>
                </a:tc>
                <a:tc>
                  <a:txBody>
                    <a:bodyPr/>
                    <a:lstStyle/>
                    <a:p>
                      <a:pPr algn="ctr" fontAlgn="b"/>
                      <a:r>
                        <a:rPr lang="fr-FR" sz="1200" b="1" i="0" u="none" strike="noStrike" dirty="0">
                          <a:solidFill>
                            <a:srgbClr val="000000"/>
                          </a:solidFill>
                          <a:effectLst/>
                          <a:latin typeface="+mn-lt"/>
                        </a:rPr>
                        <a:t>83</a:t>
                      </a:r>
                    </a:p>
                  </a:txBody>
                  <a:tcPr marL="7620" marR="7620" marT="7620" marB="0" anchor="ctr"/>
                </a:tc>
                <a:tc>
                  <a:txBody>
                    <a:bodyPr/>
                    <a:lstStyle/>
                    <a:p>
                      <a:pPr algn="ctr" fontAlgn="b"/>
                      <a:r>
                        <a:rPr lang="fr-FR" sz="1200" b="0" i="0" u="none" strike="noStrike" dirty="0">
                          <a:solidFill>
                            <a:srgbClr val="000000"/>
                          </a:solidFill>
                          <a:effectLst/>
                          <a:latin typeface="+mn-lt"/>
                        </a:rPr>
                        <a:t>151</a:t>
                      </a:r>
                    </a:p>
                  </a:txBody>
                  <a:tcPr marL="7620" marR="7620" marT="7620" marB="0" anchor="ctr"/>
                </a:tc>
                <a:tc>
                  <a:txBody>
                    <a:bodyPr/>
                    <a:lstStyle/>
                    <a:p>
                      <a:pPr algn="ctr" fontAlgn="b"/>
                      <a:r>
                        <a:rPr lang="fr-FR" sz="1200" b="0" i="0" u="none" strike="noStrike">
                          <a:solidFill>
                            <a:srgbClr val="000000"/>
                          </a:solidFill>
                          <a:effectLst/>
                          <a:latin typeface="+mn-lt"/>
                        </a:rPr>
                        <a:t>229</a:t>
                      </a:r>
                    </a:p>
                  </a:txBody>
                  <a:tcPr marL="7620" marR="7620" marT="7620" marB="0" anchor="ctr"/>
                </a:tc>
                <a:tc>
                  <a:txBody>
                    <a:bodyPr/>
                    <a:lstStyle/>
                    <a:p>
                      <a:pPr algn="ctr" fontAlgn="b"/>
                      <a:r>
                        <a:rPr lang="fr-FR" sz="1200" b="1" i="0" u="none" strike="noStrike" dirty="0">
                          <a:solidFill>
                            <a:srgbClr val="000000"/>
                          </a:solidFill>
                          <a:effectLst/>
                          <a:latin typeface="+mn-lt"/>
                        </a:rPr>
                        <a:t>69%</a:t>
                      </a:r>
                    </a:p>
                  </a:txBody>
                  <a:tcPr marL="7620" marR="7620" marT="7620" marB="0" anchor="ctr"/>
                </a:tc>
                <a:tc>
                  <a:txBody>
                    <a:bodyPr/>
                    <a:lstStyle/>
                    <a:p>
                      <a:pPr algn="ctr" fontAlgn="b"/>
                      <a:r>
                        <a:rPr lang="fr-FR" sz="1200" b="1" i="0" u="none" strike="noStrike" dirty="0">
                          <a:solidFill>
                            <a:srgbClr val="000000"/>
                          </a:solidFill>
                          <a:effectLst/>
                          <a:latin typeface="+mn-lt"/>
                        </a:rPr>
                        <a:t>31%</a:t>
                      </a:r>
                    </a:p>
                  </a:txBody>
                  <a:tcPr marL="7620" marR="7620" marT="7620" marB="0" anchor="ctr"/>
                </a:tc>
                <a:tc>
                  <a:txBody>
                    <a:bodyPr/>
                    <a:lstStyle/>
                    <a:p>
                      <a:pPr algn="ctr" fontAlgn="b"/>
                      <a:r>
                        <a:rPr lang="fr-FR" sz="1200" b="0" i="1" u="none" strike="noStrike" dirty="0">
                          <a:solidFill>
                            <a:schemeClr val="accent5">
                              <a:lumMod val="75000"/>
                            </a:schemeClr>
                          </a:solidFill>
                          <a:effectLst/>
                          <a:latin typeface="+mn-lt"/>
                        </a:rPr>
                        <a:t>135</a:t>
                      </a:r>
                    </a:p>
                  </a:txBody>
                  <a:tcPr marL="7620" marR="7620" marT="7620" marB="0" anchor="ctr"/>
                </a:tc>
                <a:extLst>
                  <a:ext uri="{0D108BD9-81ED-4DB2-BD59-A6C34878D82A}">
                    <a16:rowId xmlns:a16="http://schemas.microsoft.com/office/drawing/2014/main" val="392222797"/>
                  </a:ext>
                </a:extLst>
              </a:tr>
              <a:tr h="281914">
                <a:tc>
                  <a:txBody>
                    <a:bodyPr/>
                    <a:lstStyle/>
                    <a:p>
                      <a:pPr algn="l" fontAlgn="b"/>
                      <a:r>
                        <a:rPr lang="fr-FR" sz="1200" u="none" strike="noStrike" dirty="0">
                          <a:solidFill>
                            <a:schemeClr val="tx1">
                              <a:lumMod val="75000"/>
                              <a:lumOff val="25000"/>
                            </a:schemeClr>
                          </a:solidFill>
                          <a:effectLst/>
                        </a:rPr>
                        <a:t>Auvergne-Rhône-Alpes</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0" i="0" u="none" strike="noStrike">
                          <a:solidFill>
                            <a:srgbClr val="000000"/>
                          </a:solidFill>
                          <a:effectLst/>
                          <a:latin typeface="+mn-lt"/>
                        </a:rPr>
                        <a:t>65</a:t>
                      </a:r>
                    </a:p>
                  </a:txBody>
                  <a:tcPr marL="7620" marR="7620" marT="7620" marB="0" anchor="ctr"/>
                </a:tc>
                <a:tc>
                  <a:txBody>
                    <a:bodyPr/>
                    <a:lstStyle/>
                    <a:p>
                      <a:pPr algn="ctr" fontAlgn="b"/>
                      <a:r>
                        <a:rPr lang="fr-FR" sz="1200" b="0" i="0" u="none" strike="noStrike">
                          <a:solidFill>
                            <a:srgbClr val="000000"/>
                          </a:solidFill>
                          <a:effectLst/>
                          <a:latin typeface="+mn-lt"/>
                        </a:rPr>
                        <a:t>10</a:t>
                      </a:r>
                    </a:p>
                  </a:txBody>
                  <a:tcPr marL="7620" marR="7620" marT="7620" marB="0" anchor="ctr"/>
                </a:tc>
                <a:tc>
                  <a:txBody>
                    <a:bodyPr/>
                    <a:lstStyle/>
                    <a:p>
                      <a:pPr algn="ctr" fontAlgn="b"/>
                      <a:r>
                        <a:rPr lang="fr-FR" sz="1200" b="0" i="0" u="none" strike="noStrike">
                          <a:solidFill>
                            <a:srgbClr val="000000"/>
                          </a:solidFill>
                          <a:effectLst/>
                          <a:latin typeface="+mn-lt"/>
                        </a:rPr>
                        <a:t>24</a:t>
                      </a:r>
                    </a:p>
                  </a:txBody>
                  <a:tcPr marL="7620" marR="7620" marT="7620" marB="0" anchor="ctr"/>
                </a:tc>
                <a:tc>
                  <a:txBody>
                    <a:bodyPr/>
                    <a:lstStyle/>
                    <a:p>
                      <a:pPr algn="ctr" fontAlgn="b"/>
                      <a:r>
                        <a:rPr lang="fr-FR" sz="1200" b="1" i="0" u="none" strike="noStrike" dirty="0">
                          <a:solidFill>
                            <a:srgbClr val="000000"/>
                          </a:solidFill>
                          <a:effectLst/>
                          <a:latin typeface="+mn-lt"/>
                        </a:rPr>
                        <a:t>45</a:t>
                      </a:r>
                    </a:p>
                  </a:txBody>
                  <a:tcPr marL="7620" marR="7620" marT="7620" marB="0" anchor="ctr"/>
                </a:tc>
                <a:tc>
                  <a:txBody>
                    <a:bodyPr/>
                    <a:lstStyle/>
                    <a:p>
                      <a:pPr algn="ctr" fontAlgn="b"/>
                      <a:r>
                        <a:rPr lang="fr-FR" sz="1200" b="0" i="0" u="none" strike="noStrike" dirty="0">
                          <a:solidFill>
                            <a:srgbClr val="000000"/>
                          </a:solidFill>
                          <a:effectLst/>
                          <a:latin typeface="+mn-lt"/>
                        </a:rPr>
                        <a:t>86</a:t>
                      </a:r>
                    </a:p>
                  </a:txBody>
                  <a:tcPr marL="7620" marR="7620" marT="7620" marB="0" anchor="ctr"/>
                </a:tc>
                <a:tc>
                  <a:txBody>
                    <a:bodyPr/>
                    <a:lstStyle/>
                    <a:p>
                      <a:pPr algn="ctr" fontAlgn="b"/>
                      <a:r>
                        <a:rPr lang="fr-FR" sz="1200" b="0" i="0" u="none" strike="noStrike">
                          <a:solidFill>
                            <a:srgbClr val="000000"/>
                          </a:solidFill>
                          <a:effectLst/>
                          <a:latin typeface="+mn-lt"/>
                        </a:rPr>
                        <a:t>153</a:t>
                      </a:r>
                    </a:p>
                  </a:txBody>
                  <a:tcPr marL="7620" marR="7620" marT="7620" marB="0" anchor="ctr"/>
                </a:tc>
                <a:tc>
                  <a:txBody>
                    <a:bodyPr/>
                    <a:lstStyle/>
                    <a:p>
                      <a:pPr algn="ctr" fontAlgn="b"/>
                      <a:r>
                        <a:rPr lang="fr-FR" sz="1200" b="1" i="0" u="none" strike="noStrike" dirty="0">
                          <a:solidFill>
                            <a:srgbClr val="000000"/>
                          </a:solidFill>
                          <a:effectLst/>
                          <a:latin typeface="+mn-lt"/>
                        </a:rPr>
                        <a:t>64%</a:t>
                      </a:r>
                    </a:p>
                  </a:txBody>
                  <a:tcPr marL="7620" marR="7620" marT="7620" marB="0" anchor="ctr"/>
                </a:tc>
                <a:tc>
                  <a:txBody>
                    <a:bodyPr/>
                    <a:lstStyle/>
                    <a:p>
                      <a:pPr algn="ctr" fontAlgn="b"/>
                      <a:r>
                        <a:rPr lang="fr-FR" sz="1200" b="1" i="0" u="none" strike="noStrike" dirty="0">
                          <a:solidFill>
                            <a:srgbClr val="000000"/>
                          </a:solidFill>
                          <a:effectLst/>
                          <a:latin typeface="+mn-lt"/>
                        </a:rPr>
                        <a:t>36%</a:t>
                      </a:r>
                    </a:p>
                  </a:txBody>
                  <a:tcPr marL="7620" marR="7620" marT="7620" marB="0" anchor="ctr"/>
                </a:tc>
                <a:tc>
                  <a:txBody>
                    <a:bodyPr/>
                    <a:lstStyle/>
                    <a:p>
                      <a:pPr algn="ctr" fontAlgn="b"/>
                      <a:r>
                        <a:rPr lang="fr-FR" sz="1200" b="0" i="1" u="none" strike="noStrike" dirty="0">
                          <a:solidFill>
                            <a:schemeClr val="accent5">
                              <a:lumMod val="75000"/>
                            </a:schemeClr>
                          </a:solidFill>
                          <a:effectLst/>
                          <a:latin typeface="+mn-lt"/>
                        </a:rPr>
                        <a:t>149</a:t>
                      </a:r>
                    </a:p>
                  </a:txBody>
                  <a:tcPr marL="7620" marR="7620" marT="7620" marB="0" anchor="ctr"/>
                </a:tc>
                <a:extLst>
                  <a:ext uri="{0D108BD9-81ED-4DB2-BD59-A6C34878D82A}">
                    <a16:rowId xmlns:a16="http://schemas.microsoft.com/office/drawing/2014/main" val="2761649457"/>
                  </a:ext>
                </a:extLst>
              </a:tr>
              <a:tr h="281914">
                <a:tc>
                  <a:txBody>
                    <a:bodyPr/>
                    <a:lstStyle/>
                    <a:p>
                      <a:pPr algn="l" fontAlgn="b"/>
                      <a:r>
                        <a:rPr lang="fr-FR" sz="1200" u="none" strike="noStrike" dirty="0">
                          <a:solidFill>
                            <a:schemeClr val="tx1">
                              <a:lumMod val="75000"/>
                              <a:lumOff val="25000"/>
                            </a:schemeClr>
                          </a:solidFill>
                          <a:effectLst/>
                        </a:rPr>
                        <a:t>Provence-Alpes-Côte d'Azur</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0" i="0" u="none" strike="noStrike">
                          <a:solidFill>
                            <a:srgbClr val="000000"/>
                          </a:solidFill>
                          <a:effectLst/>
                          <a:latin typeface="+mn-lt"/>
                        </a:rPr>
                        <a:t>54</a:t>
                      </a:r>
                    </a:p>
                  </a:txBody>
                  <a:tcPr marL="7620" marR="7620" marT="7620" marB="0" anchor="ctr"/>
                </a:tc>
                <a:tc>
                  <a:txBody>
                    <a:bodyPr/>
                    <a:lstStyle/>
                    <a:p>
                      <a:pPr algn="ctr" fontAlgn="b"/>
                      <a:r>
                        <a:rPr lang="fr-FR" sz="1200" b="0" i="0" u="none" strike="noStrike">
                          <a:solidFill>
                            <a:srgbClr val="000000"/>
                          </a:solidFill>
                          <a:effectLst/>
                          <a:latin typeface="+mn-lt"/>
                        </a:rPr>
                        <a:t>9</a:t>
                      </a:r>
                    </a:p>
                  </a:txBody>
                  <a:tcPr marL="7620" marR="7620" marT="7620" marB="0" anchor="ctr"/>
                </a:tc>
                <a:tc>
                  <a:txBody>
                    <a:bodyPr/>
                    <a:lstStyle/>
                    <a:p>
                      <a:pPr algn="ctr" fontAlgn="b"/>
                      <a:r>
                        <a:rPr lang="fr-FR" sz="1200" b="0" i="0" u="none" strike="noStrike">
                          <a:solidFill>
                            <a:srgbClr val="000000"/>
                          </a:solidFill>
                          <a:effectLst/>
                          <a:latin typeface="+mn-lt"/>
                        </a:rPr>
                        <a:t>20</a:t>
                      </a:r>
                    </a:p>
                  </a:txBody>
                  <a:tcPr marL="7620" marR="7620" marT="7620" marB="0" anchor="ctr"/>
                </a:tc>
                <a:tc>
                  <a:txBody>
                    <a:bodyPr/>
                    <a:lstStyle/>
                    <a:p>
                      <a:pPr algn="ctr" fontAlgn="b"/>
                      <a:r>
                        <a:rPr lang="fr-FR" sz="1200" b="1" i="0" u="none" strike="noStrike">
                          <a:solidFill>
                            <a:srgbClr val="000000"/>
                          </a:solidFill>
                          <a:effectLst/>
                          <a:latin typeface="+mn-lt"/>
                        </a:rPr>
                        <a:t>41</a:t>
                      </a:r>
                    </a:p>
                  </a:txBody>
                  <a:tcPr marL="7620" marR="7620" marT="7620" marB="0" anchor="ctr"/>
                </a:tc>
                <a:tc>
                  <a:txBody>
                    <a:bodyPr/>
                    <a:lstStyle/>
                    <a:p>
                      <a:pPr algn="ctr" fontAlgn="b"/>
                      <a:r>
                        <a:rPr lang="fr-FR" sz="1200" b="0" i="0" u="none" strike="noStrike" dirty="0">
                          <a:solidFill>
                            <a:srgbClr val="000000"/>
                          </a:solidFill>
                          <a:effectLst/>
                          <a:latin typeface="+mn-lt"/>
                        </a:rPr>
                        <a:t>70</a:t>
                      </a:r>
                    </a:p>
                  </a:txBody>
                  <a:tcPr marL="7620" marR="7620" marT="7620" marB="0" anchor="ctr"/>
                </a:tc>
                <a:tc>
                  <a:txBody>
                    <a:bodyPr/>
                    <a:lstStyle/>
                    <a:p>
                      <a:pPr algn="ctr" fontAlgn="b"/>
                      <a:r>
                        <a:rPr lang="fr-FR" sz="1200" b="0" i="0" u="none" strike="noStrike">
                          <a:solidFill>
                            <a:srgbClr val="000000"/>
                          </a:solidFill>
                          <a:effectLst/>
                          <a:latin typeface="+mn-lt"/>
                        </a:rPr>
                        <a:t>126</a:t>
                      </a:r>
                    </a:p>
                  </a:txBody>
                  <a:tcPr marL="7620" marR="7620" marT="7620" marB="0" anchor="ctr"/>
                </a:tc>
                <a:tc>
                  <a:txBody>
                    <a:bodyPr/>
                    <a:lstStyle/>
                    <a:p>
                      <a:pPr algn="ctr" fontAlgn="b"/>
                      <a:r>
                        <a:rPr lang="fr-FR" sz="1200" b="1" i="0" u="none" strike="noStrike" dirty="0">
                          <a:solidFill>
                            <a:srgbClr val="000000"/>
                          </a:solidFill>
                          <a:effectLst/>
                          <a:latin typeface="+mn-lt"/>
                        </a:rPr>
                        <a:t>81%</a:t>
                      </a:r>
                    </a:p>
                  </a:txBody>
                  <a:tcPr marL="7620" marR="7620" marT="7620" marB="0" anchor="ctr"/>
                </a:tc>
                <a:tc>
                  <a:txBody>
                    <a:bodyPr/>
                    <a:lstStyle/>
                    <a:p>
                      <a:pPr algn="ctr" fontAlgn="b"/>
                      <a:r>
                        <a:rPr lang="fr-FR" sz="1200" b="1" i="0" u="none" strike="noStrike" dirty="0">
                          <a:solidFill>
                            <a:srgbClr val="000000"/>
                          </a:solidFill>
                          <a:effectLst/>
                          <a:latin typeface="+mn-lt"/>
                        </a:rPr>
                        <a:t>19%</a:t>
                      </a:r>
                    </a:p>
                  </a:txBody>
                  <a:tcPr marL="7620" marR="7620" marT="7620" marB="0" anchor="ctr"/>
                </a:tc>
                <a:tc>
                  <a:txBody>
                    <a:bodyPr/>
                    <a:lstStyle/>
                    <a:p>
                      <a:pPr algn="ctr" fontAlgn="b"/>
                      <a:r>
                        <a:rPr lang="fr-FR" sz="1200" b="0" i="1" u="none" strike="noStrike" dirty="0">
                          <a:solidFill>
                            <a:schemeClr val="accent5">
                              <a:lumMod val="75000"/>
                            </a:schemeClr>
                          </a:solidFill>
                          <a:effectLst/>
                          <a:latin typeface="+mn-lt"/>
                        </a:rPr>
                        <a:t>178</a:t>
                      </a:r>
                    </a:p>
                  </a:txBody>
                  <a:tcPr marL="7620" marR="7620" marT="7620" marB="0" anchor="ctr"/>
                </a:tc>
                <a:extLst>
                  <a:ext uri="{0D108BD9-81ED-4DB2-BD59-A6C34878D82A}">
                    <a16:rowId xmlns:a16="http://schemas.microsoft.com/office/drawing/2014/main" val="1392989384"/>
                  </a:ext>
                </a:extLst>
              </a:tr>
              <a:tr h="281914">
                <a:tc>
                  <a:txBody>
                    <a:bodyPr/>
                    <a:lstStyle/>
                    <a:p>
                      <a:pPr algn="l" fontAlgn="b"/>
                      <a:r>
                        <a:rPr lang="fr-FR" sz="1200" u="none" strike="noStrike" dirty="0">
                          <a:solidFill>
                            <a:schemeClr val="tx1">
                              <a:lumMod val="75000"/>
                              <a:lumOff val="25000"/>
                            </a:schemeClr>
                          </a:solidFill>
                          <a:effectLst/>
                        </a:rPr>
                        <a:t>Corse</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0" i="0" u="none" strike="noStrike">
                          <a:solidFill>
                            <a:srgbClr val="000000"/>
                          </a:solidFill>
                          <a:effectLst/>
                          <a:latin typeface="+mn-lt"/>
                        </a:rPr>
                        <a:t>46</a:t>
                      </a:r>
                    </a:p>
                  </a:txBody>
                  <a:tcPr marL="7620" marR="7620" marT="7620" marB="0" anchor="ctr"/>
                </a:tc>
                <a:tc>
                  <a:txBody>
                    <a:bodyPr/>
                    <a:lstStyle/>
                    <a:p>
                      <a:pPr algn="ctr" fontAlgn="b"/>
                      <a:r>
                        <a:rPr lang="fr-FR" sz="1200" b="0" i="0" u="none" strike="noStrike">
                          <a:solidFill>
                            <a:srgbClr val="000000"/>
                          </a:solidFill>
                          <a:effectLst/>
                          <a:latin typeface="+mn-lt"/>
                        </a:rPr>
                        <a:t>7</a:t>
                      </a:r>
                    </a:p>
                  </a:txBody>
                  <a:tcPr marL="7620" marR="7620" marT="7620" marB="0" anchor="ctr"/>
                </a:tc>
                <a:tc>
                  <a:txBody>
                    <a:bodyPr/>
                    <a:lstStyle/>
                    <a:p>
                      <a:pPr algn="ctr" fontAlgn="b"/>
                      <a:r>
                        <a:rPr lang="fr-FR" sz="1200" b="0" i="0" u="none" strike="noStrike">
                          <a:solidFill>
                            <a:srgbClr val="000000"/>
                          </a:solidFill>
                          <a:effectLst/>
                          <a:latin typeface="+mn-lt"/>
                        </a:rPr>
                        <a:t>22</a:t>
                      </a:r>
                    </a:p>
                  </a:txBody>
                  <a:tcPr marL="7620" marR="7620" marT="7620" marB="0" anchor="ctr"/>
                </a:tc>
                <a:tc>
                  <a:txBody>
                    <a:bodyPr/>
                    <a:lstStyle/>
                    <a:p>
                      <a:pPr algn="ctr" fontAlgn="b"/>
                      <a:r>
                        <a:rPr lang="fr-FR" sz="1200" b="1" i="0" u="none" strike="noStrike" dirty="0">
                          <a:solidFill>
                            <a:srgbClr val="000000"/>
                          </a:solidFill>
                          <a:effectLst/>
                          <a:latin typeface="+mn-lt"/>
                        </a:rPr>
                        <a:t>32</a:t>
                      </a:r>
                    </a:p>
                  </a:txBody>
                  <a:tcPr marL="7620" marR="7620" marT="7620" marB="0" anchor="ctr"/>
                </a:tc>
                <a:tc>
                  <a:txBody>
                    <a:bodyPr/>
                    <a:lstStyle/>
                    <a:p>
                      <a:pPr algn="ctr" fontAlgn="b"/>
                      <a:r>
                        <a:rPr lang="fr-FR" sz="1200" b="0" i="0" u="none" strike="noStrike" dirty="0">
                          <a:solidFill>
                            <a:srgbClr val="000000"/>
                          </a:solidFill>
                          <a:effectLst/>
                          <a:latin typeface="+mn-lt"/>
                        </a:rPr>
                        <a:t>71</a:t>
                      </a:r>
                    </a:p>
                  </a:txBody>
                  <a:tcPr marL="7620" marR="7620" marT="7620" marB="0" anchor="ctr"/>
                </a:tc>
                <a:tc>
                  <a:txBody>
                    <a:bodyPr/>
                    <a:lstStyle/>
                    <a:p>
                      <a:pPr algn="ctr" fontAlgn="b"/>
                      <a:r>
                        <a:rPr lang="fr-FR" sz="1200" b="0" i="0" u="none" strike="noStrike">
                          <a:solidFill>
                            <a:srgbClr val="000000"/>
                          </a:solidFill>
                          <a:effectLst/>
                          <a:latin typeface="+mn-lt"/>
                        </a:rPr>
                        <a:t>79</a:t>
                      </a:r>
                    </a:p>
                  </a:txBody>
                  <a:tcPr marL="7620" marR="7620" marT="7620" marB="0" anchor="ctr"/>
                </a:tc>
                <a:tc>
                  <a:txBody>
                    <a:bodyPr/>
                    <a:lstStyle/>
                    <a:p>
                      <a:pPr algn="ctr" fontAlgn="b"/>
                      <a:r>
                        <a:rPr lang="fr-FR" sz="1200" b="1" i="0" u="none" strike="noStrike" dirty="0">
                          <a:solidFill>
                            <a:srgbClr val="000000"/>
                          </a:solidFill>
                          <a:effectLst/>
                          <a:latin typeface="+mn-lt"/>
                        </a:rPr>
                        <a:t>89%</a:t>
                      </a:r>
                    </a:p>
                  </a:txBody>
                  <a:tcPr marL="7620" marR="7620" marT="7620" marB="0" anchor="ctr"/>
                </a:tc>
                <a:tc>
                  <a:txBody>
                    <a:bodyPr/>
                    <a:lstStyle/>
                    <a:p>
                      <a:pPr algn="ctr" fontAlgn="b"/>
                      <a:r>
                        <a:rPr lang="fr-FR" sz="1200" b="1" i="0" u="none" strike="noStrike" dirty="0">
                          <a:solidFill>
                            <a:srgbClr val="000000"/>
                          </a:solidFill>
                          <a:effectLst/>
                          <a:latin typeface="+mn-lt"/>
                        </a:rPr>
                        <a:t>11%</a:t>
                      </a:r>
                    </a:p>
                  </a:txBody>
                  <a:tcPr marL="7620" marR="7620" marT="7620" marB="0" anchor="ctr"/>
                </a:tc>
                <a:tc>
                  <a:txBody>
                    <a:bodyPr/>
                    <a:lstStyle/>
                    <a:p>
                      <a:pPr algn="ctr" fontAlgn="b"/>
                      <a:r>
                        <a:rPr lang="fr-FR" sz="1200" b="0" i="1" u="none" strike="noStrike" dirty="0">
                          <a:solidFill>
                            <a:schemeClr val="accent5">
                              <a:lumMod val="75000"/>
                            </a:schemeClr>
                          </a:solidFill>
                          <a:effectLst/>
                          <a:latin typeface="+mn-lt"/>
                        </a:rPr>
                        <a:t>19</a:t>
                      </a:r>
                    </a:p>
                  </a:txBody>
                  <a:tcPr marL="7620" marR="7620" marT="7620" marB="0" anchor="ctr"/>
                </a:tc>
                <a:extLst>
                  <a:ext uri="{0D108BD9-81ED-4DB2-BD59-A6C34878D82A}">
                    <a16:rowId xmlns:a16="http://schemas.microsoft.com/office/drawing/2014/main" val="1123261108"/>
                  </a:ext>
                </a:extLst>
              </a:tr>
              <a:tr h="281914">
                <a:tc>
                  <a:txBody>
                    <a:bodyPr/>
                    <a:lstStyle/>
                    <a:p>
                      <a:pPr algn="l" fontAlgn="b"/>
                      <a:r>
                        <a:rPr lang="fr-FR" sz="1200" b="0" i="1" u="none" strike="noStrike" dirty="0">
                          <a:solidFill>
                            <a:schemeClr val="accent5">
                              <a:lumMod val="75000"/>
                            </a:schemeClr>
                          </a:solidFill>
                          <a:effectLst/>
                        </a:rPr>
                        <a:t>Ensemble</a:t>
                      </a:r>
                      <a:endParaRPr lang="fr-FR" sz="1200" b="0" i="1" u="none" strike="noStrike" dirty="0">
                        <a:solidFill>
                          <a:schemeClr val="accent5">
                            <a:lumMod val="75000"/>
                          </a:schemeClr>
                        </a:solidFill>
                        <a:effectLst/>
                        <a:latin typeface="+mj-lt"/>
                      </a:endParaRPr>
                    </a:p>
                  </a:txBody>
                  <a:tcPr marL="8420" marR="8420" marT="8420" marB="0" anchor="ctr"/>
                </a:tc>
                <a:tc>
                  <a:txBody>
                    <a:bodyPr/>
                    <a:lstStyle/>
                    <a:p>
                      <a:pPr algn="ctr" fontAlgn="b"/>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b"/>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b"/>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b"/>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b"/>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b"/>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b"/>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b"/>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b"/>
                      <a:r>
                        <a:rPr lang="fr-FR" sz="1200" i="1" u="none" strike="noStrike" dirty="0">
                          <a:solidFill>
                            <a:schemeClr val="accent5">
                              <a:lumMod val="75000"/>
                            </a:schemeClr>
                          </a:solidFill>
                          <a:effectLst/>
                        </a:rPr>
                        <a:t>1 453</a:t>
                      </a:r>
                      <a:endParaRPr lang="fr-FR" sz="1200" b="0" i="1" u="none" strike="noStrike" dirty="0">
                        <a:solidFill>
                          <a:schemeClr val="accent5">
                            <a:lumMod val="75000"/>
                          </a:schemeClr>
                        </a:solidFill>
                        <a:effectLst/>
                        <a:latin typeface="+mj-lt"/>
                      </a:endParaRPr>
                    </a:p>
                  </a:txBody>
                  <a:tcPr marL="8420" marR="8420" marT="8420" marB="0" anchor="ctr"/>
                </a:tc>
                <a:extLst>
                  <a:ext uri="{0D108BD9-81ED-4DB2-BD59-A6C34878D82A}">
                    <a16:rowId xmlns:a16="http://schemas.microsoft.com/office/drawing/2014/main" val="511329795"/>
                  </a:ext>
                </a:extLst>
              </a:tr>
            </a:tbl>
          </a:graphicData>
        </a:graphic>
      </p:graphicFrame>
      <p:sp>
        <p:nvSpPr>
          <p:cNvPr id="3" name="Espace réservé du numéro de diapositive 2">
            <a:extLst>
              <a:ext uri="{FF2B5EF4-FFF2-40B4-BE49-F238E27FC236}">
                <a16:creationId xmlns:a16="http://schemas.microsoft.com/office/drawing/2014/main" id="{62575594-3ECF-468B-9339-78EDEA6E830D}"/>
              </a:ext>
            </a:extLst>
          </p:cNvPr>
          <p:cNvSpPr>
            <a:spLocks noGrp="1"/>
          </p:cNvSpPr>
          <p:nvPr>
            <p:ph type="sldNum" sz="quarter" idx="12"/>
          </p:nvPr>
        </p:nvSpPr>
        <p:spPr/>
        <p:txBody>
          <a:bodyPr/>
          <a:lstStyle/>
          <a:p>
            <a:fld id="{F428713F-B67B-40CC-85DD-1D86B6204E19}" type="slidenum">
              <a:rPr lang="fr-FR" smtClean="0"/>
              <a:pPr/>
              <a:t>52</a:t>
            </a:fld>
            <a:endParaRPr lang="fr-FR" dirty="0"/>
          </a:p>
        </p:txBody>
      </p:sp>
    </p:spTree>
    <p:extLst>
      <p:ext uri="{BB962C8B-B14F-4D97-AF65-F5344CB8AC3E}">
        <p14:creationId xmlns:p14="http://schemas.microsoft.com/office/powerpoint/2010/main" val="2397290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90A3E4-794A-46DC-8F22-A99F5C2A2559}"/>
              </a:ext>
            </a:extLst>
          </p:cNvPr>
          <p:cNvSpPr>
            <a:spLocks noGrp="1"/>
          </p:cNvSpPr>
          <p:nvPr>
            <p:ph type="title"/>
          </p:nvPr>
        </p:nvSpPr>
        <p:spPr>
          <a:xfrm>
            <a:off x="506676" y="662681"/>
            <a:ext cx="9213115" cy="817984"/>
          </a:xfrm>
        </p:spPr>
        <p:txBody>
          <a:bodyPr>
            <a:normAutofit fontScale="90000"/>
          </a:bodyPr>
          <a:lstStyle/>
          <a:p>
            <a:r>
              <a:rPr lang="fr-FR" sz="2400" dirty="0"/>
              <a:t>Annexe 6 : Les délais régionaux dans le cas d’apparition de symptômes </a:t>
            </a:r>
            <a:r>
              <a:rPr lang="fr-FR" sz="1800" dirty="0"/>
              <a:t>(enquête tél.)</a:t>
            </a:r>
            <a:endParaRPr lang="fr-FR" sz="2400" dirty="0"/>
          </a:p>
        </p:txBody>
      </p:sp>
      <p:sp>
        <p:nvSpPr>
          <p:cNvPr id="3" name="Espace réservé du numéro de diapositive 2">
            <a:extLst>
              <a:ext uri="{FF2B5EF4-FFF2-40B4-BE49-F238E27FC236}">
                <a16:creationId xmlns:a16="http://schemas.microsoft.com/office/drawing/2014/main" id="{41567802-2222-4F2C-9C09-EC8B758F0346}"/>
              </a:ext>
            </a:extLst>
          </p:cNvPr>
          <p:cNvSpPr>
            <a:spLocks noGrp="1"/>
          </p:cNvSpPr>
          <p:nvPr>
            <p:ph type="sldNum" sz="quarter" idx="12"/>
          </p:nvPr>
        </p:nvSpPr>
        <p:spPr/>
        <p:txBody>
          <a:bodyPr/>
          <a:lstStyle/>
          <a:p>
            <a:fld id="{F428713F-B67B-40CC-85DD-1D86B6204E19}" type="slidenum">
              <a:rPr lang="fr-FR" smtClean="0"/>
              <a:pPr/>
              <a:t>53</a:t>
            </a:fld>
            <a:endParaRPr lang="fr-FR" dirty="0"/>
          </a:p>
        </p:txBody>
      </p:sp>
      <p:graphicFrame>
        <p:nvGraphicFramePr>
          <p:cNvPr id="7" name="Espace réservé du contenu 3">
            <a:extLst>
              <a:ext uri="{FF2B5EF4-FFF2-40B4-BE49-F238E27FC236}">
                <a16:creationId xmlns:a16="http://schemas.microsoft.com/office/drawing/2014/main" id="{8E8FB87F-6F83-4A5A-A1AC-A265914361A9}"/>
              </a:ext>
            </a:extLst>
          </p:cNvPr>
          <p:cNvGraphicFramePr>
            <a:graphicFrameLocks noGrp="1"/>
          </p:cNvGraphicFramePr>
          <p:nvPr>
            <p:ph idx="1"/>
            <p:extLst>
              <p:ext uri="{D42A27DB-BD31-4B8C-83A1-F6EECF244321}">
                <p14:modId xmlns:p14="http://schemas.microsoft.com/office/powerpoint/2010/main" val="1116232502"/>
              </p:ext>
            </p:extLst>
          </p:nvPr>
        </p:nvGraphicFramePr>
        <p:xfrm>
          <a:off x="584507" y="1498290"/>
          <a:ext cx="9235439" cy="4581837"/>
        </p:xfrm>
        <a:graphic>
          <a:graphicData uri="http://schemas.openxmlformats.org/drawingml/2006/table">
            <a:tbl>
              <a:tblPr bandRow="1">
                <a:tableStyleId>{5FD0F851-EC5A-4D38-B0AD-8093EC10F338}</a:tableStyleId>
              </a:tblPr>
              <a:tblGrid>
                <a:gridCol w="1943946">
                  <a:extLst>
                    <a:ext uri="{9D8B030D-6E8A-4147-A177-3AD203B41FA5}">
                      <a16:colId xmlns:a16="http://schemas.microsoft.com/office/drawing/2014/main" val="709373017"/>
                    </a:ext>
                  </a:extLst>
                </a:gridCol>
                <a:gridCol w="780627">
                  <a:extLst>
                    <a:ext uri="{9D8B030D-6E8A-4147-A177-3AD203B41FA5}">
                      <a16:colId xmlns:a16="http://schemas.microsoft.com/office/drawing/2014/main" val="2372837409"/>
                    </a:ext>
                  </a:extLst>
                </a:gridCol>
                <a:gridCol w="780627">
                  <a:extLst>
                    <a:ext uri="{9D8B030D-6E8A-4147-A177-3AD203B41FA5}">
                      <a16:colId xmlns:a16="http://schemas.microsoft.com/office/drawing/2014/main" val="1422941384"/>
                    </a:ext>
                  </a:extLst>
                </a:gridCol>
                <a:gridCol w="780627">
                  <a:extLst>
                    <a:ext uri="{9D8B030D-6E8A-4147-A177-3AD203B41FA5}">
                      <a16:colId xmlns:a16="http://schemas.microsoft.com/office/drawing/2014/main" val="3680086640"/>
                    </a:ext>
                  </a:extLst>
                </a:gridCol>
                <a:gridCol w="780627">
                  <a:extLst>
                    <a:ext uri="{9D8B030D-6E8A-4147-A177-3AD203B41FA5}">
                      <a16:colId xmlns:a16="http://schemas.microsoft.com/office/drawing/2014/main" val="2704650310"/>
                    </a:ext>
                  </a:extLst>
                </a:gridCol>
                <a:gridCol w="780627">
                  <a:extLst>
                    <a:ext uri="{9D8B030D-6E8A-4147-A177-3AD203B41FA5}">
                      <a16:colId xmlns:a16="http://schemas.microsoft.com/office/drawing/2014/main" val="200691109"/>
                    </a:ext>
                  </a:extLst>
                </a:gridCol>
                <a:gridCol w="780627">
                  <a:extLst>
                    <a:ext uri="{9D8B030D-6E8A-4147-A177-3AD203B41FA5}">
                      <a16:colId xmlns:a16="http://schemas.microsoft.com/office/drawing/2014/main" val="2492018299"/>
                    </a:ext>
                  </a:extLst>
                </a:gridCol>
                <a:gridCol w="1026160">
                  <a:extLst>
                    <a:ext uri="{9D8B030D-6E8A-4147-A177-3AD203B41FA5}">
                      <a16:colId xmlns:a16="http://schemas.microsoft.com/office/drawing/2014/main" val="3242529296"/>
                    </a:ext>
                  </a:extLst>
                </a:gridCol>
                <a:gridCol w="1019520">
                  <a:extLst>
                    <a:ext uri="{9D8B030D-6E8A-4147-A177-3AD203B41FA5}">
                      <a16:colId xmlns:a16="http://schemas.microsoft.com/office/drawing/2014/main" val="2961125129"/>
                    </a:ext>
                  </a:extLst>
                </a:gridCol>
                <a:gridCol w="562051">
                  <a:extLst>
                    <a:ext uri="{9D8B030D-6E8A-4147-A177-3AD203B41FA5}">
                      <a16:colId xmlns:a16="http://schemas.microsoft.com/office/drawing/2014/main" val="454863006"/>
                    </a:ext>
                  </a:extLst>
                </a:gridCol>
              </a:tblGrid>
              <a:tr h="635041">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fr-FR" sz="2000" b="1" u="none" strike="noStrike" cap="small" baseline="0" dirty="0">
                          <a:solidFill>
                            <a:schemeClr val="accent5">
                              <a:lumMod val="75000"/>
                            </a:schemeClr>
                          </a:solidFill>
                          <a:effectLst/>
                        </a:rPr>
                        <a:t>Scénario 2</a:t>
                      </a:r>
                    </a:p>
                    <a:p>
                      <a:pPr algn="ctr" fontAlgn="ctr"/>
                      <a:r>
                        <a:rPr lang="fr-FR" sz="1200" b="1" u="none" strike="noStrike" kern="1200" dirty="0">
                          <a:solidFill>
                            <a:schemeClr val="accent5">
                              <a:lumMod val="75000"/>
                            </a:schemeClr>
                          </a:solidFill>
                          <a:effectLst/>
                          <a:latin typeface="+mn-lt"/>
                          <a:ea typeface="+mn-ea"/>
                          <a:cs typeface="+mn-cs"/>
                        </a:rPr>
                        <a:t>Apparition de symptômes</a:t>
                      </a:r>
                    </a:p>
                  </a:txBody>
                  <a:tcPr marL="8420" marR="8420" marT="8420" marB="0" anchor="ctr"/>
                </a:tc>
                <a:tc>
                  <a:txBody>
                    <a:bodyPr/>
                    <a:lstStyle/>
                    <a:p>
                      <a:pPr algn="ctr" fontAlgn="ctr"/>
                      <a:r>
                        <a:rPr lang="fr-FR" sz="1200" b="0" u="none" strike="noStrike" dirty="0">
                          <a:solidFill>
                            <a:schemeClr val="tx1">
                              <a:lumMod val="75000"/>
                              <a:lumOff val="25000"/>
                            </a:schemeClr>
                          </a:solidFill>
                          <a:effectLst/>
                        </a:rPr>
                        <a:t>Moyenne</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0" u="none" strike="noStrike" dirty="0">
                          <a:solidFill>
                            <a:schemeClr val="tx1">
                              <a:lumMod val="75000"/>
                              <a:lumOff val="25000"/>
                            </a:schemeClr>
                          </a:solidFill>
                          <a:effectLst/>
                        </a:rPr>
                        <a:t>10%</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0" u="none" strike="noStrike" dirty="0">
                          <a:solidFill>
                            <a:schemeClr val="tx1">
                              <a:lumMod val="75000"/>
                              <a:lumOff val="25000"/>
                            </a:schemeClr>
                          </a:solidFill>
                          <a:effectLst/>
                        </a:rPr>
                        <a:t>25%</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1" u="none" strike="noStrike" dirty="0">
                          <a:solidFill>
                            <a:schemeClr val="tx1">
                              <a:lumMod val="75000"/>
                              <a:lumOff val="25000"/>
                            </a:schemeClr>
                          </a:solidFill>
                          <a:effectLst/>
                        </a:rPr>
                        <a:t>Médiane</a:t>
                      </a:r>
                    </a:p>
                    <a:p>
                      <a:pPr algn="ctr" fontAlgn="ctr"/>
                      <a:r>
                        <a:rPr lang="fr-FR" sz="1200" b="1" u="none" strike="noStrike" dirty="0">
                          <a:solidFill>
                            <a:schemeClr val="tx1">
                              <a:lumMod val="75000"/>
                              <a:lumOff val="25000"/>
                            </a:schemeClr>
                          </a:solidFill>
                          <a:effectLst/>
                        </a:rPr>
                        <a:t>(50%)</a:t>
                      </a:r>
                      <a:endParaRPr lang="fr-FR" sz="1200" b="1" u="none" strike="noStrike" dirty="0">
                        <a:solidFill>
                          <a:schemeClr val="tx1">
                            <a:lumMod val="75000"/>
                            <a:lumOff val="25000"/>
                          </a:schemeClr>
                        </a:solidFill>
                        <a:effectLst/>
                        <a:latin typeface="+mn-lt"/>
                      </a:endParaRPr>
                    </a:p>
                  </a:txBody>
                  <a:tcPr marL="8420" marR="8420" marT="8420" marB="0" anchor="ctr"/>
                </a:tc>
                <a:tc>
                  <a:txBody>
                    <a:bodyPr/>
                    <a:lstStyle/>
                    <a:p>
                      <a:pPr algn="ctr" fontAlgn="ctr"/>
                      <a:r>
                        <a:rPr lang="fr-FR" sz="1200" b="0" u="none" strike="noStrike" dirty="0">
                          <a:solidFill>
                            <a:schemeClr val="tx1">
                              <a:lumMod val="75000"/>
                              <a:lumOff val="25000"/>
                            </a:schemeClr>
                          </a:solidFill>
                          <a:effectLst/>
                        </a:rPr>
                        <a:t>75%</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0" u="none" strike="noStrike" dirty="0">
                          <a:solidFill>
                            <a:schemeClr val="tx1">
                              <a:lumMod val="75000"/>
                              <a:lumOff val="25000"/>
                            </a:schemeClr>
                          </a:solidFill>
                          <a:effectLst/>
                        </a:rPr>
                        <a:t>90%</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1" u="none" strike="noStrike" dirty="0">
                          <a:solidFill>
                            <a:schemeClr val="tx1">
                              <a:lumMod val="75000"/>
                              <a:lumOff val="25000"/>
                            </a:schemeClr>
                          </a:solidFill>
                          <a:effectLst/>
                        </a:rPr>
                        <a:t>Proportion de RDV obtenus</a:t>
                      </a:r>
                      <a:endParaRPr lang="fr-FR" sz="1200" b="1"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1" u="none" strike="noStrike" dirty="0">
                          <a:solidFill>
                            <a:schemeClr val="tx1">
                              <a:lumMod val="75000"/>
                              <a:lumOff val="25000"/>
                            </a:schemeClr>
                          </a:solidFill>
                          <a:effectLst/>
                        </a:rPr>
                        <a:t>Echec de rdv tous motifs</a:t>
                      </a:r>
                      <a:endParaRPr lang="fr-FR" sz="1200" b="1"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1" i="1" u="none" strike="noStrike" dirty="0">
                          <a:solidFill>
                            <a:schemeClr val="accent5">
                              <a:lumMod val="75000"/>
                            </a:schemeClr>
                          </a:solidFill>
                          <a:effectLst/>
                        </a:rPr>
                        <a:t>n</a:t>
                      </a:r>
                      <a:endParaRPr lang="fr-FR" sz="1200" b="1" i="1" u="none" strike="noStrike" dirty="0">
                        <a:solidFill>
                          <a:schemeClr val="accent5">
                            <a:lumMod val="75000"/>
                          </a:schemeClr>
                        </a:solidFill>
                        <a:effectLst/>
                        <a:latin typeface="+mj-lt"/>
                      </a:endParaRPr>
                    </a:p>
                  </a:txBody>
                  <a:tcPr marL="8420" marR="8420" marT="8420" marB="0" anchor="ctr"/>
                </a:tc>
                <a:extLst>
                  <a:ext uri="{0D108BD9-81ED-4DB2-BD59-A6C34878D82A}">
                    <a16:rowId xmlns:a16="http://schemas.microsoft.com/office/drawing/2014/main" val="2593065429"/>
                  </a:ext>
                </a:extLst>
              </a:tr>
              <a:tr h="281914">
                <a:tc>
                  <a:txBody>
                    <a:bodyPr/>
                    <a:lstStyle/>
                    <a:p>
                      <a:pPr algn="l" fontAlgn="b"/>
                      <a:r>
                        <a:rPr lang="fr-FR" sz="1200" u="none" strike="noStrike" dirty="0">
                          <a:solidFill>
                            <a:schemeClr val="tx1">
                              <a:lumMod val="75000"/>
                              <a:lumOff val="25000"/>
                            </a:schemeClr>
                          </a:solidFill>
                          <a:effectLst/>
                        </a:rPr>
                        <a:t>Île-de-France</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0" i="0" u="none" strike="noStrike" dirty="0">
                          <a:solidFill>
                            <a:srgbClr val="000000"/>
                          </a:solidFill>
                          <a:effectLst/>
                          <a:latin typeface="+mn-lt"/>
                        </a:rPr>
                        <a:t>26</a:t>
                      </a:r>
                    </a:p>
                  </a:txBody>
                  <a:tcPr marL="7620" marR="7620" marT="7620" marB="0" anchor="ctr"/>
                </a:tc>
                <a:tc>
                  <a:txBody>
                    <a:bodyPr/>
                    <a:lstStyle/>
                    <a:p>
                      <a:pPr algn="ctr" fontAlgn="b"/>
                      <a:r>
                        <a:rPr lang="fr-FR" sz="1200" b="0" i="0" u="none" strike="noStrike">
                          <a:solidFill>
                            <a:srgbClr val="000000"/>
                          </a:solidFill>
                          <a:effectLst/>
                          <a:latin typeface="+mn-lt"/>
                        </a:rPr>
                        <a:t>1</a:t>
                      </a:r>
                    </a:p>
                  </a:txBody>
                  <a:tcPr marL="7620" marR="7620" marT="7620" marB="0" anchor="ctr"/>
                </a:tc>
                <a:tc>
                  <a:txBody>
                    <a:bodyPr/>
                    <a:lstStyle/>
                    <a:p>
                      <a:pPr algn="ctr" fontAlgn="b"/>
                      <a:r>
                        <a:rPr lang="fr-FR" sz="1200" b="0" i="0" u="none" strike="noStrike">
                          <a:solidFill>
                            <a:srgbClr val="000000"/>
                          </a:solidFill>
                          <a:effectLst/>
                          <a:latin typeface="+mn-lt"/>
                        </a:rPr>
                        <a:t>5</a:t>
                      </a:r>
                    </a:p>
                  </a:txBody>
                  <a:tcPr marL="7620" marR="7620" marT="7620" marB="0" anchor="ctr"/>
                </a:tc>
                <a:tc>
                  <a:txBody>
                    <a:bodyPr/>
                    <a:lstStyle/>
                    <a:p>
                      <a:pPr algn="ctr" fontAlgn="b"/>
                      <a:r>
                        <a:rPr lang="fr-FR" sz="1200" b="1" i="0" u="none" strike="noStrike" dirty="0">
                          <a:solidFill>
                            <a:srgbClr val="000000"/>
                          </a:solidFill>
                          <a:effectLst/>
                          <a:latin typeface="+mn-lt"/>
                        </a:rPr>
                        <a:t>12</a:t>
                      </a:r>
                    </a:p>
                  </a:txBody>
                  <a:tcPr marL="7620" marR="7620" marT="7620" marB="0" anchor="ctr"/>
                </a:tc>
                <a:tc>
                  <a:txBody>
                    <a:bodyPr/>
                    <a:lstStyle/>
                    <a:p>
                      <a:pPr algn="ctr" fontAlgn="b"/>
                      <a:r>
                        <a:rPr lang="fr-FR" sz="1200" b="0" i="0" u="none" strike="noStrike">
                          <a:solidFill>
                            <a:srgbClr val="000000"/>
                          </a:solidFill>
                          <a:effectLst/>
                          <a:latin typeface="+mn-lt"/>
                        </a:rPr>
                        <a:t>33</a:t>
                      </a:r>
                    </a:p>
                  </a:txBody>
                  <a:tcPr marL="7620" marR="7620" marT="7620" marB="0" anchor="ctr"/>
                </a:tc>
                <a:tc>
                  <a:txBody>
                    <a:bodyPr/>
                    <a:lstStyle/>
                    <a:p>
                      <a:pPr algn="ctr" fontAlgn="b"/>
                      <a:r>
                        <a:rPr lang="fr-FR" sz="1200" b="0" i="0" u="none" strike="noStrike">
                          <a:solidFill>
                            <a:srgbClr val="000000"/>
                          </a:solidFill>
                          <a:effectLst/>
                          <a:latin typeface="+mn-lt"/>
                        </a:rPr>
                        <a:t>69</a:t>
                      </a:r>
                    </a:p>
                  </a:txBody>
                  <a:tcPr marL="7620" marR="7620" marT="7620" marB="0" anchor="ctr"/>
                </a:tc>
                <a:tc>
                  <a:txBody>
                    <a:bodyPr/>
                    <a:lstStyle/>
                    <a:p>
                      <a:pPr algn="ctr" fontAlgn="b"/>
                      <a:r>
                        <a:rPr lang="fr-FR" sz="1200" b="1" i="0" u="none" strike="noStrike" dirty="0">
                          <a:solidFill>
                            <a:srgbClr val="000000"/>
                          </a:solidFill>
                          <a:effectLst/>
                          <a:latin typeface="+mn-lt"/>
                        </a:rPr>
                        <a:t>59%</a:t>
                      </a:r>
                    </a:p>
                  </a:txBody>
                  <a:tcPr marL="7620" marR="7620" marT="7620" marB="0" anchor="ctr"/>
                </a:tc>
                <a:tc>
                  <a:txBody>
                    <a:bodyPr/>
                    <a:lstStyle/>
                    <a:p>
                      <a:pPr algn="ctr" fontAlgn="b"/>
                      <a:r>
                        <a:rPr lang="fr-FR" sz="1200" b="1" i="0" u="none" strike="noStrike">
                          <a:solidFill>
                            <a:srgbClr val="000000"/>
                          </a:solidFill>
                          <a:effectLst/>
                          <a:latin typeface="+mn-lt"/>
                        </a:rPr>
                        <a:t>41%</a:t>
                      </a:r>
                    </a:p>
                  </a:txBody>
                  <a:tcPr marL="7620" marR="7620" marT="7620" marB="0" anchor="ctr"/>
                </a:tc>
                <a:tc>
                  <a:txBody>
                    <a:bodyPr/>
                    <a:lstStyle/>
                    <a:p>
                      <a:pPr algn="ctr" fontAlgn="b"/>
                      <a:r>
                        <a:rPr lang="fr-FR" sz="1200" b="0" i="1" u="none" strike="noStrike" dirty="0">
                          <a:solidFill>
                            <a:schemeClr val="accent5">
                              <a:lumMod val="75000"/>
                            </a:schemeClr>
                          </a:solidFill>
                          <a:effectLst/>
                          <a:latin typeface="+mn-lt"/>
                        </a:rPr>
                        <a:t>367</a:t>
                      </a:r>
                    </a:p>
                  </a:txBody>
                  <a:tcPr marL="7620" marR="7620" marT="7620" marB="0" anchor="ctr"/>
                </a:tc>
                <a:extLst>
                  <a:ext uri="{0D108BD9-81ED-4DB2-BD59-A6C34878D82A}">
                    <a16:rowId xmlns:a16="http://schemas.microsoft.com/office/drawing/2014/main" val="485765661"/>
                  </a:ext>
                </a:extLst>
              </a:tr>
              <a:tr h="281914">
                <a:tc>
                  <a:txBody>
                    <a:bodyPr/>
                    <a:lstStyle/>
                    <a:p>
                      <a:pPr algn="l" fontAlgn="b"/>
                      <a:r>
                        <a:rPr lang="fr-FR" sz="1200" u="none" strike="noStrike" dirty="0">
                          <a:solidFill>
                            <a:schemeClr val="tx1">
                              <a:lumMod val="75000"/>
                              <a:lumOff val="25000"/>
                            </a:schemeClr>
                          </a:solidFill>
                          <a:effectLst/>
                        </a:rPr>
                        <a:t>Centre-Val de Loire</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0" i="0" u="none" strike="noStrike">
                          <a:solidFill>
                            <a:srgbClr val="000000"/>
                          </a:solidFill>
                          <a:effectLst/>
                          <a:latin typeface="+mn-lt"/>
                        </a:rPr>
                        <a:t>53</a:t>
                      </a:r>
                    </a:p>
                  </a:txBody>
                  <a:tcPr marL="7620" marR="7620" marT="7620" marB="0" anchor="ctr"/>
                </a:tc>
                <a:tc>
                  <a:txBody>
                    <a:bodyPr/>
                    <a:lstStyle/>
                    <a:p>
                      <a:pPr algn="ctr" fontAlgn="b"/>
                      <a:r>
                        <a:rPr lang="fr-FR" sz="1200" b="0" i="0" u="none" strike="noStrike" dirty="0">
                          <a:solidFill>
                            <a:srgbClr val="000000"/>
                          </a:solidFill>
                          <a:effectLst/>
                          <a:latin typeface="+mn-lt"/>
                        </a:rPr>
                        <a:t>7</a:t>
                      </a:r>
                    </a:p>
                  </a:txBody>
                  <a:tcPr marL="7620" marR="7620" marT="7620" marB="0" anchor="ctr"/>
                </a:tc>
                <a:tc>
                  <a:txBody>
                    <a:bodyPr/>
                    <a:lstStyle/>
                    <a:p>
                      <a:pPr algn="ctr" fontAlgn="b"/>
                      <a:r>
                        <a:rPr lang="fr-FR" sz="1200" b="0" i="0" u="none" strike="noStrike" dirty="0">
                          <a:solidFill>
                            <a:srgbClr val="000000"/>
                          </a:solidFill>
                          <a:effectLst/>
                          <a:latin typeface="+mn-lt"/>
                        </a:rPr>
                        <a:t>13</a:t>
                      </a:r>
                    </a:p>
                  </a:txBody>
                  <a:tcPr marL="7620" marR="7620" marT="7620" marB="0" anchor="ctr"/>
                </a:tc>
                <a:tc>
                  <a:txBody>
                    <a:bodyPr/>
                    <a:lstStyle/>
                    <a:p>
                      <a:pPr algn="ctr" fontAlgn="b"/>
                      <a:r>
                        <a:rPr lang="fr-FR" sz="1200" b="1" i="0" u="none" strike="noStrike" dirty="0">
                          <a:solidFill>
                            <a:srgbClr val="000000"/>
                          </a:solidFill>
                          <a:effectLst/>
                          <a:latin typeface="+mn-lt"/>
                        </a:rPr>
                        <a:t>25</a:t>
                      </a:r>
                    </a:p>
                  </a:txBody>
                  <a:tcPr marL="7620" marR="7620" marT="7620" marB="0" anchor="ctr"/>
                </a:tc>
                <a:tc>
                  <a:txBody>
                    <a:bodyPr/>
                    <a:lstStyle/>
                    <a:p>
                      <a:pPr algn="ctr" fontAlgn="b"/>
                      <a:r>
                        <a:rPr lang="fr-FR" sz="1200" b="0" i="0" u="none" strike="noStrike">
                          <a:solidFill>
                            <a:srgbClr val="000000"/>
                          </a:solidFill>
                          <a:effectLst/>
                          <a:latin typeface="+mn-lt"/>
                        </a:rPr>
                        <a:t>105</a:t>
                      </a:r>
                    </a:p>
                  </a:txBody>
                  <a:tcPr marL="7620" marR="7620" marT="7620" marB="0" anchor="ctr"/>
                </a:tc>
                <a:tc>
                  <a:txBody>
                    <a:bodyPr/>
                    <a:lstStyle/>
                    <a:p>
                      <a:pPr algn="ctr" fontAlgn="b"/>
                      <a:r>
                        <a:rPr lang="fr-FR" sz="1200" b="0" i="0" u="none" strike="noStrike">
                          <a:solidFill>
                            <a:srgbClr val="000000"/>
                          </a:solidFill>
                          <a:effectLst/>
                          <a:latin typeface="+mn-lt"/>
                        </a:rPr>
                        <a:t>127</a:t>
                      </a:r>
                    </a:p>
                  </a:txBody>
                  <a:tcPr marL="7620" marR="7620" marT="7620" marB="0" anchor="ctr"/>
                </a:tc>
                <a:tc>
                  <a:txBody>
                    <a:bodyPr/>
                    <a:lstStyle/>
                    <a:p>
                      <a:pPr algn="ctr" fontAlgn="b"/>
                      <a:r>
                        <a:rPr lang="fr-FR" sz="1200" b="1" i="0" u="none" strike="noStrike" dirty="0">
                          <a:solidFill>
                            <a:srgbClr val="000000"/>
                          </a:solidFill>
                          <a:effectLst/>
                          <a:latin typeface="+mn-lt"/>
                        </a:rPr>
                        <a:t>26%</a:t>
                      </a:r>
                    </a:p>
                  </a:txBody>
                  <a:tcPr marL="7620" marR="7620" marT="7620" marB="0" anchor="ctr"/>
                </a:tc>
                <a:tc>
                  <a:txBody>
                    <a:bodyPr/>
                    <a:lstStyle/>
                    <a:p>
                      <a:pPr algn="ctr" fontAlgn="b"/>
                      <a:r>
                        <a:rPr lang="fr-FR" sz="1200" b="1" i="0" u="none" strike="noStrike">
                          <a:solidFill>
                            <a:srgbClr val="000000"/>
                          </a:solidFill>
                          <a:effectLst/>
                          <a:latin typeface="+mn-lt"/>
                        </a:rPr>
                        <a:t>74%</a:t>
                      </a:r>
                    </a:p>
                  </a:txBody>
                  <a:tcPr marL="7620" marR="7620" marT="7620" marB="0" anchor="ctr"/>
                </a:tc>
                <a:tc>
                  <a:txBody>
                    <a:bodyPr/>
                    <a:lstStyle/>
                    <a:p>
                      <a:pPr algn="ctr" fontAlgn="b"/>
                      <a:r>
                        <a:rPr lang="fr-FR" sz="1200" b="0" i="1" u="none" strike="noStrike" dirty="0">
                          <a:solidFill>
                            <a:schemeClr val="accent5">
                              <a:lumMod val="75000"/>
                            </a:schemeClr>
                          </a:solidFill>
                          <a:effectLst/>
                          <a:latin typeface="+mn-lt"/>
                        </a:rPr>
                        <a:t>34</a:t>
                      </a:r>
                    </a:p>
                  </a:txBody>
                  <a:tcPr marL="7620" marR="7620" marT="7620" marB="0" anchor="ctr"/>
                </a:tc>
                <a:extLst>
                  <a:ext uri="{0D108BD9-81ED-4DB2-BD59-A6C34878D82A}">
                    <a16:rowId xmlns:a16="http://schemas.microsoft.com/office/drawing/2014/main" val="3418453755"/>
                  </a:ext>
                </a:extLst>
              </a:tr>
              <a:tr h="281914">
                <a:tc>
                  <a:txBody>
                    <a:bodyPr/>
                    <a:lstStyle/>
                    <a:p>
                      <a:pPr algn="l" fontAlgn="b"/>
                      <a:r>
                        <a:rPr lang="fr-FR" sz="1200" u="none" strike="noStrike" dirty="0">
                          <a:solidFill>
                            <a:schemeClr val="tx1">
                              <a:lumMod val="75000"/>
                              <a:lumOff val="25000"/>
                            </a:schemeClr>
                          </a:solidFill>
                          <a:effectLst/>
                        </a:rPr>
                        <a:t>Bourgogne-Franche-Comté</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0" i="0" u="none" strike="noStrike">
                          <a:solidFill>
                            <a:srgbClr val="000000"/>
                          </a:solidFill>
                          <a:effectLst/>
                          <a:latin typeface="+mn-lt"/>
                        </a:rPr>
                        <a:t>16</a:t>
                      </a:r>
                    </a:p>
                  </a:txBody>
                  <a:tcPr marL="7620" marR="7620" marT="7620" marB="0" anchor="ctr"/>
                </a:tc>
                <a:tc>
                  <a:txBody>
                    <a:bodyPr/>
                    <a:lstStyle/>
                    <a:p>
                      <a:pPr algn="ctr" fontAlgn="b"/>
                      <a:r>
                        <a:rPr lang="fr-FR" sz="1200" b="0" i="0" u="none" strike="noStrike">
                          <a:solidFill>
                            <a:srgbClr val="000000"/>
                          </a:solidFill>
                          <a:effectLst/>
                          <a:latin typeface="+mn-lt"/>
                        </a:rPr>
                        <a:t>1</a:t>
                      </a:r>
                    </a:p>
                  </a:txBody>
                  <a:tcPr marL="7620" marR="7620" marT="7620" marB="0" anchor="ctr"/>
                </a:tc>
                <a:tc>
                  <a:txBody>
                    <a:bodyPr/>
                    <a:lstStyle/>
                    <a:p>
                      <a:pPr algn="ctr" fontAlgn="b"/>
                      <a:r>
                        <a:rPr lang="fr-FR" sz="1200" b="0" i="0" u="none" strike="noStrike" dirty="0">
                          <a:solidFill>
                            <a:srgbClr val="000000"/>
                          </a:solidFill>
                          <a:effectLst/>
                          <a:latin typeface="+mn-lt"/>
                        </a:rPr>
                        <a:t>4</a:t>
                      </a:r>
                    </a:p>
                  </a:txBody>
                  <a:tcPr marL="7620" marR="7620" marT="7620" marB="0" anchor="ctr"/>
                </a:tc>
                <a:tc>
                  <a:txBody>
                    <a:bodyPr/>
                    <a:lstStyle/>
                    <a:p>
                      <a:pPr algn="ctr" fontAlgn="b"/>
                      <a:r>
                        <a:rPr lang="fr-FR" sz="1200" b="1" i="0" u="none" strike="noStrike" dirty="0">
                          <a:solidFill>
                            <a:srgbClr val="000000"/>
                          </a:solidFill>
                          <a:effectLst/>
                          <a:latin typeface="+mn-lt"/>
                        </a:rPr>
                        <a:t>8</a:t>
                      </a:r>
                    </a:p>
                  </a:txBody>
                  <a:tcPr marL="7620" marR="7620" marT="7620" marB="0" anchor="ctr"/>
                </a:tc>
                <a:tc>
                  <a:txBody>
                    <a:bodyPr/>
                    <a:lstStyle/>
                    <a:p>
                      <a:pPr algn="ctr" fontAlgn="b"/>
                      <a:r>
                        <a:rPr lang="fr-FR" sz="1200" b="0" i="0" u="none" strike="noStrike">
                          <a:solidFill>
                            <a:srgbClr val="000000"/>
                          </a:solidFill>
                          <a:effectLst/>
                          <a:latin typeface="+mn-lt"/>
                        </a:rPr>
                        <a:t>20</a:t>
                      </a:r>
                    </a:p>
                  </a:txBody>
                  <a:tcPr marL="7620" marR="7620" marT="7620" marB="0" anchor="ctr"/>
                </a:tc>
                <a:tc>
                  <a:txBody>
                    <a:bodyPr/>
                    <a:lstStyle/>
                    <a:p>
                      <a:pPr algn="ctr" fontAlgn="b"/>
                      <a:r>
                        <a:rPr lang="fr-FR" sz="1200" b="0" i="0" u="none" strike="noStrike">
                          <a:solidFill>
                            <a:srgbClr val="000000"/>
                          </a:solidFill>
                          <a:effectLst/>
                          <a:latin typeface="+mn-lt"/>
                        </a:rPr>
                        <a:t>28</a:t>
                      </a:r>
                    </a:p>
                  </a:txBody>
                  <a:tcPr marL="7620" marR="7620" marT="7620" marB="0" anchor="ctr"/>
                </a:tc>
                <a:tc>
                  <a:txBody>
                    <a:bodyPr/>
                    <a:lstStyle/>
                    <a:p>
                      <a:pPr algn="ctr" fontAlgn="b"/>
                      <a:r>
                        <a:rPr lang="fr-FR" sz="1200" b="1" i="0" u="none" strike="noStrike" dirty="0">
                          <a:solidFill>
                            <a:srgbClr val="000000"/>
                          </a:solidFill>
                          <a:effectLst/>
                          <a:latin typeface="+mn-lt"/>
                        </a:rPr>
                        <a:t>58%</a:t>
                      </a:r>
                    </a:p>
                  </a:txBody>
                  <a:tcPr marL="7620" marR="7620" marT="7620" marB="0" anchor="ctr"/>
                </a:tc>
                <a:tc>
                  <a:txBody>
                    <a:bodyPr/>
                    <a:lstStyle/>
                    <a:p>
                      <a:pPr algn="ctr" fontAlgn="b"/>
                      <a:r>
                        <a:rPr lang="fr-FR" sz="1200" b="1" i="0" u="none" strike="noStrike">
                          <a:solidFill>
                            <a:srgbClr val="000000"/>
                          </a:solidFill>
                          <a:effectLst/>
                          <a:latin typeface="+mn-lt"/>
                        </a:rPr>
                        <a:t>43%</a:t>
                      </a:r>
                    </a:p>
                  </a:txBody>
                  <a:tcPr marL="7620" marR="7620" marT="7620" marB="0" anchor="ctr"/>
                </a:tc>
                <a:tc>
                  <a:txBody>
                    <a:bodyPr/>
                    <a:lstStyle/>
                    <a:p>
                      <a:pPr algn="ctr" fontAlgn="b"/>
                      <a:r>
                        <a:rPr lang="fr-FR" sz="1200" b="0" i="1" u="none" strike="noStrike" dirty="0">
                          <a:solidFill>
                            <a:schemeClr val="accent5">
                              <a:lumMod val="75000"/>
                            </a:schemeClr>
                          </a:solidFill>
                          <a:effectLst/>
                          <a:latin typeface="+mn-lt"/>
                        </a:rPr>
                        <a:t>40</a:t>
                      </a:r>
                    </a:p>
                  </a:txBody>
                  <a:tcPr marL="7620" marR="7620" marT="7620" marB="0" anchor="ctr"/>
                </a:tc>
                <a:extLst>
                  <a:ext uri="{0D108BD9-81ED-4DB2-BD59-A6C34878D82A}">
                    <a16:rowId xmlns:a16="http://schemas.microsoft.com/office/drawing/2014/main" val="2190860935"/>
                  </a:ext>
                </a:extLst>
              </a:tr>
              <a:tr h="281914">
                <a:tc>
                  <a:txBody>
                    <a:bodyPr/>
                    <a:lstStyle/>
                    <a:p>
                      <a:pPr algn="l" fontAlgn="b"/>
                      <a:r>
                        <a:rPr lang="fr-FR" sz="1200" u="none" strike="noStrike" dirty="0">
                          <a:solidFill>
                            <a:schemeClr val="tx1">
                              <a:lumMod val="75000"/>
                              <a:lumOff val="25000"/>
                            </a:schemeClr>
                          </a:solidFill>
                          <a:effectLst/>
                        </a:rPr>
                        <a:t>Normandie</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0" i="0" u="none" strike="noStrike">
                          <a:solidFill>
                            <a:srgbClr val="000000"/>
                          </a:solidFill>
                          <a:effectLst/>
                          <a:latin typeface="+mn-lt"/>
                        </a:rPr>
                        <a:t>30</a:t>
                      </a:r>
                    </a:p>
                  </a:txBody>
                  <a:tcPr marL="7620" marR="7620" marT="7620" marB="0" anchor="ctr"/>
                </a:tc>
                <a:tc>
                  <a:txBody>
                    <a:bodyPr/>
                    <a:lstStyle/>
                    <a:p>
                      <a:pPr algn="ctr" fontAlgn="b"/>
                      <a:r>
                        <a:rPr lang="fr-FR" sz="1200" b="0" i="0" u="none" strike="noStrike">
                          <a:solidFill>
                            <a:srgbClr val="000000"/>
                          </a:solidFill>
                          <a:effectLst/>
                          <a:latin typeface="+mn-lt"/>
                        </a:rPr>
                        <a:t>8</a:t>
                      </a:r>
                    </a:p>
                  </a:txBody>
                  <a:tcPr marL="7620" marR="7620" marT="7620" marB="0" anchor="ctr"/>
                </a:tc>
                <a:tc>
                  <a:txBody>
                    <a:bodyPr/>
                    <a:lstStyle/>
                    <a:p>
                      <a:pPr algn="ctr" fontAlgn="b"/>
                      <a:r>
                        <a:rPr lang="fr-FR" sz="1200" b="0" i="0" u="none" strike="noStrike">
                          <a:solidFill>
                            <a:srgbClr val="000000"/>
                          </a:solidFill>
                          <a:effectLst/>
                          <a:latin typeface="+mn-lt"/>
                        </a:rPr>
                        <a:t>12</a:t>
                      </a:r>
                    </a:p>
                  </a:txBody>
                  <a:tcPr marL="7620" marR="7620" marT="7620" marB="0" anchor="ctr"/>
                </a:tc>
                <a:tc>
                  <a:txBody>
                    <a:bodyPr/>
                    <a:lstStyle/>
                    <a:p>
                      <a:pPr algn="ctr" fontAlgn="b"/>
                      <a:r>
                        <a:rPr lang="fr-FR" sz="1200" b="1" i="0" u="none" strike="noStrike" dirty="0">
                          <a:solidFill>
                            <a:srgbClr val="000000"/>
                          </a:solidFill>
                          <a:effectLst/>
                          <a:latin typeface="+mn-lt"/>
                        </a:rPr>
                        <a:t>18</a:t>
                      </a:r>
                    </a:p>
                  </a:txBody>
                  <a:tcPr marL="7620" marR="7620" marT="7620" marB="0" anchor="ctr"/>
                </a:tc>
                <a:tc>
                  <a:txBody>
                    <a:bodyPr/>
                    <a:lstStyle/>
                    <a:p>
                      <a:pPr algn="ctr" fontAlgn="b"/>
                      <a:r>
                        <a:rPr lang="fr-FR" sz="1200" b="0" i="0" u="none" strike="noStrike">
                          <a:solidFill>
                            <a:srgbClr val="000000"/>
                          </a:solidFill>
                          <a:effectLst/>
                          <a:latin typeface="+mn-lt"/>
                        </a:rPr>
                        <a:t>34</a:t>
                      </a:r>
                    </a:p>
                  </a:txBody>
                  <a:tcPr marL="7620" marR="7620" marT="7620" marB="0" anchor="ctr"/>
                </a:tc>
                <a:tc>
                  <a:txBody>
                    <a:bodyPr/>
                    <a:lstStyle/>
                    <a:p>
                      <a:pPr algn="ctr" fontAlgn="b"/>
                      <a:r>
                        <a:rPr lang="fr-FR" sz="1200" b="0" i="0" u="none" strike="noStrike">
                          <a:solidFill>
                            <a:srgbClr val="000000"/>
                          </a:solidFill>
                          <a:effectLst/>
                          <a:latin typeface="+mn-lt"/>
                        </a:rPr>
                        <a:t>58</a:t>
                      </a:r>
                    </a:p>
                  </a:txBody>
                  <a:tcPr marL="7620" marR="7620" marT="7620" marB="0" anchor="ctr"/>
                </a:tc>
                <a:tc>
                  <a:txBody>
                    <a:bodyPr/>
                    <a:lstStyle/>
                    <a:p>
                      <a:pPr algn="ctr" fontAlgn="b"/>
                      <a:r>
                        <a:rPr lang="fr-FR" sz="1200" b="1" i="0" u="none" strike="noStrike" dirty="0">
                          <a:solidFill>
                            <a:srgbClr val="000000"/>
                          </a:solidFill>
                          <a:effectLst/>
                          <a:latin typeface="+mn-lt"/>
                        </a:rPr>
                        <a:t>26%</a:t>
                      </a:r>
                    </a:p>
                  </a:txBody>
                  <a:tcPr marL="7620" marR="7620" marT="7620" marB="0" anchor="ctr"/>
                </a:tc>
                <a:tc>
                  <a:txBody>
                    <a:bodyPr/>
                    <a:lstStyle/>
                    <a:p>
                      <a:pPr algn="ctr" fontAlgn="b"/>
                      <a:r>
                        <a:rPr lang="fr-FR" sz="1200" b="1" i="0" u="none" strike="noStrike">
                          <a:solidFill>
                            <a:srgbClr val="000000"/>
                          </a:solidFill>
                          <a:effectLst/>
                          <a:latin typeface="+mn-lt"/>
                        </a:rPr>
                        <a:t>74%</a:t>
                      </a:r>
                    </a:p>
                  </a:txBody>
                  <a:tcPr marL="7620" marR="7620" marT="7620" marB="0" anchor="ctr"/>
                </a:tc>
                <a:tc>
                  <a:txBody>
                    <a:bodyPr/>
                    <a:lstStyle/>
                    <a:p>
                      <a:pPr algn="ctr" fontAlgn="b"/>
                      <a:r>
                        <a:rPr lang="fr-FR" sz="1200" b="0" i="1" u="none" strike="noStrike" dirty="0">
                          <a:solidFill>
                            <a:schemeClr val="accent5">
                              <a:lumMod val="75000"/>
                            </a:schemeClr>
                          </a:solidFill>
                          <a:effectLst/>
                          <a:latin typeface="+mn-lt"/>
                        </a:rPr>
                        <a:t>46</a:t>
                      </a:r>
                    </a:p>
                  </a:txBody>
                  <a:tcPr marL="7620" marR="7620" marT="7620" marB="0" anchor="ctr"/>
                </a:tc>
                <a:extLst>
                  <a:ext uri="{0D108BD9-81ED-4DB2-BD59-A6C34878D82A}">
                    <a16:rowId xmlns:a16="http://schemas.microsoft.com/office/drawing/2014/main" val="2920378210"/>
                  </a:ext>
                </a:extLst>
              </a:tr>
              <a:tr h="281914">
                <a:tc>
                  <a:txBody>
                    <a:bodyPr/>
                    <a:lstStyle/>
                    <a:p>
                      <a:pPr algn="l" fontAlgn="b"/>
                      <a:r>
                        <a:rPr lang="fr-FR" sz="1200" u="none" strike="noStrike" dirty="0">
                          <a:solidFill>
                            <a:schemeClr val="tx1">
                              <a:lumMod val="75000"/>
                              <a:lumOff val="25000"/>
                            </a:schemeClr>
                          </a:solidFill>
                          <a:effectLst/>
                        </a:rPr>
                        <a:t>Hauts-de-France</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0" i="0" u="none" strike="noStrike">
                          <a:solidFill>
                            <a:srgbClr val="000000"/>
                          </a:solidFill>
                          <a:effectLst/>
                          <a:latin typeface="+mn-lt"/>
                        </a:rPr>
                        <a:t>50</a:t>
                      </a:r>
                    </a:p>
                  </a:txBody>
                  <a:tcPr marL="7620" marR="7620" marT="7620" marB="0" anchor="ctr"/>
                </a:tc>
                <a:tc>
                  <a:txBody>
                    <a:bodyPr/>
                    <a:lstStyle/>
                    <a:p>
                      <a:pPr algn="ctr" fontAlgn="b"/>
                      <a:r>
                        <a:rPr lang="fr-FR" sz="1200" b="0" i="0" u="none" strike="noStrike">
                          <a:solidFill>
                            <a:srgbClr val="000000"/>
                          </a:solidFill>
                          <a:effectLst/>
                          <a:latin typeface="+mn-lt"/>
                        </a:rPr>
                        <a:t>4</a:t>
                      </a:r>
                    </a:p>
                  </a:txBody>
                  <a:tcPr marL="7620" marR="7620" marT="7620" marB="0" anchor="ctr"/>
                </a:tc>
                <a:tc>
                  <a:txBody>
                    <a:bodyPr/>
                    <a:lstStyle/>
                    <a:p>
                      <a:pPr algn="ctr" fontAlgn="b"/>
                      <a:r>
                        <a:rPr lang="fr-FR" sz="1200" b="0" i="0" u="none" strike="noStrike">
                          <a:solidFill>
                            <a:srgbClr val="000000"/>
                          </a:solidFill>
                          <a:effectLst/>
                          <a:latin typeface="+mn-lt"/>
                        </a:rPr>
                        <a:t>16</a:t>
                      </a:r>
                    </a:p>
                  </a:txBody>
                  <a:tcPr marL="7620" marR="7620" marT="7620" marB="0" anchor="ctr"/>
                </a:tc>
                <a:tc>
                  <a:txBody>
                    <a:bodyPr/>
                    <a:lstStyle/>
                    <a:p>
                      <a:pPr algn="ctr" fontAlgn="b"/>
                      <a:r>
                        <a:rPr lang="fr-FR" sz="1200" b="1" i="0" u="none" strike="noStrike" dirty="0">
                          <a:solidFill>
                            <a:srgbClr val="000000"/>
                          </a:solidFill>
                          <a:effectLst/>
                          <a:latin typeface="+mn-lt"/>
                        </a:rPr>
                        <a:t>28</a:t>
                      </a:r>
                    </a:p>
                  </a:txBody>
                  <a:tcPr marL="7620" marR="7620" marT="7620" marB="0" anchor="ctr"/>
                </a:tc>
                <a:tc>
                  <a:txBody>
                    <a:bodyPr/>
                    <a:lstStyle/>
                    <a:p>
                      <a:pPr algn="ctr" fontAlgn="b"/>
                      <a:r>
                        <a:rPr lang="fr-FR" sz="1200" b="0" i="0" u="none" strike="noStrike" dirty="0">
                          <a:solidFill>
                            <a:srgbClr val="000000"/>
                          </a:solidFill>
                          <a:effectLst/>
                          <a:latin typeface="+mn-lt"/>
                        </a:rPr>
                        <a:t>44</a:t>
                      </a:r>
                    </a:p>
                  </a:txBody>
                  <a:tcPr marL="7620" marR="7620" marT="7620" marB="0" anchor="ctr"/>
                </a:tc>
                <a:tc>
                  <a:txBody>
                    <a:bodyPr/>
                    <a:lstStyle/>
                    <a:p>
                      <a:pPr algn="ctr" fontAlgn="b"/>
                      <a:r>
                        <a:rPr lang="fr-FR" sz="1200" b="0" i="0" u="none" strike="noStrike">
                          <a:solidFill>
                            <a:srgbClr val="000000"/>
                          </a:solidFill>
                          <a:effectLst/>
                          <a:latin typeface="+mn-lt"/>
                        </a:rPr>
                        <a:t>152</a:t>
                      </a:r>
                    </a:p>
                  </a:txBody>
                  <a:tcPr marL="7620" marR="7620" marT="7620" marB="0" anchor="ctr"/>
                </a:tc>
                <a:tc>
                  <a:txBody>
                    <a:bodyPr/>
                    <a:lstStyle/>
                    <a:p>
                      <a:pPr algn="ctr" fontAlgn="b"/>
                      <a:r>
                        <a:rPr lang="fr-FR" sz="1200" b="1" i="0" u="none" strike="noStrike">
                          <a:solidFill>
                            <a:srgbClr val="000000"/>
                          </a:solidFill>
                          <a:effectLst/>
                          <a:latin typeface="+mn-lt"/>
                        </a:rPr>
                        <a:t>28%</a:t>
                      </a:r>
                    </a:p>
                  </a:txBody>
                  <a:tcPr marL="7620" marR="7620" marT="7620" marB="0" anchor="ctr"/>
                </a:tc>
                <a:tc>
                  <a:txBody>
                    <a:bodyPr/>
                    <a:lstStyle/>
                    <a:p>
                      <a:pPr algn="ctr" fontAlgn="b"/>
                      <a:r>
                        <a:rPr lang="fr-FR" sz="1200" b="1" i="0" u="none" strike="noStrike" dirty="0">
                          <a:solidFill>
                            <a:srgbClr val="000000"/>
                          </a:solidFill>
                          <a:effectLst/>
                          <a:latin typeface="+mn-lt"/>
                        </a:rPr>
                        <a:t>72%</a:t>
                      </a:r>
                    </a:p>
                  </a:txBody>
                  <a:tcPr marL="7620" marR="7620" marT="7620" marB="0" anchor="ctr"/>
                </a:tc>
                <a:tc>
                  <a:txBody>
                    <a:bodyPr/>
                    <a:lstStyle/>
                    <a:p>
                      <a:pPr algn="ctr" fontAlgn="b"/>
                      <a:r>
                        <a:rPr lang="fr-FR" sz="1200" b="0" i="1" u="none" strike="noStrike" dirty="0">
                          <a:solidFill>
                            <a:schemeClr val="accent5">
                              <a:lumMod val="75000"/>
                            </a:schemeClr>
                          </a:solidFill>
                          <a:effectLst/>
                          <a:latin typeface="+mn-lt"/>
                        </a:rPr>
                        <a:t>90</a:t>
                      </a:r>
                    </a:p>
                  </a:txBody>
                  <a:tcPr marL="7620" marR="7620" marT="7620" marB="0" anchor="ctr"/>
                </a:tc>
                <a:extLst>
                  <a:ext uri="{0D108BD9-81ED-4DB2-BD59-A6C34878D82A}">
                    <a16:rowId xmlns:a16="http://schemas.microsoft.com/office/drawing/2014/main" val="3884566315"/>
                  </a:ext>
                </a:extLst>
              </a:tr>
              <a:tr h="281914">
                <a:tc>
                  <a:txBody>
                    <a:bodyPr/>
                    <a:lstStyle/>
                    <a:p>
                      <a:pPr algn="l" fontAlgn="b"/>
                      <a:r>
                        <a:rPr lang="fr-FR" sz="1200" u="none" strike="noStrike" dirty="0">
                          <a:solidFill>
                            <a:schemeClr val="tx1">
                              <a:lumMod val="75000"/>
                              <a:lumOff val="25000"/>
                            </a:schemeClr>
                          </a:solidFill>
                          <a:effectLst/>
                        </a:rPr>
                        <a:t>Grand Est</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0" i="0" u="none" strike="noStrike">
                          <a:solidFill>
                            <a:srgbClr val="000000"/>
                          </a:solidFill>
                          <a:effectLst/>
                          <a:latin typeface="+mn-lt"/>
                        </a:rPr>
                        <a:t>31</a:t>
                      </a:r>
                    </a:p>
                  </a:txBody>
                  <a:tcPr marL="7620" marR="7620" marT="7620" marB="0" anchor="ctr"/>
                </a:tc>
                <a:tc>
                  <a:txBody>
                    <a:bodyPr/>
                    <a:lstStyle/>
                    <a:p>
                      <a:pPr algn="ctr" fontAlgn="b"/>
                      <a:r>
                        <a:rPr lang="fr-FR" sz="1200" b="0" i="0" u="none" strike="noStrike">
                          <a:solidFill>
                            <a:srgbClr val="000000"/>
                          </a:solidFill>
                          <a:effectLst/>
                          <a:latin typeface="+mn-lt"/>
                        </a:rPr>
                        <a:t>1</a:t>
                      </a:r>
                    </a:p>
                  </a:txBody>
                  <a:tcPr marL="7620" marR="7620" marT="7620" marB="0" anchor="ctr"/>
                </a:tc>
                <a:tc>
                  <a:txBody>
                    <a:bodyPr/>
                    <a:lstStyle/>
                    <a:p>
                      <a:pPr algn="ctr" fontAlgn="b"/>
                      <a:r>
                        <a:rPr lang="fr-FR" sz="1200" b="0" i="0" u="none" strike="noStrike">
                          <a:solidFill>
                            <a:srgbClr val="000000"/>
                          </a:solidFill>
                          <a:effectLst/>
                          <a:latin typeface="+mn-lt"/>
                        </a:rPr>
                        <a:t>4</a:t>
                      </a:r>
                    </a:p>
                  </a:txBody>
                  <a:tcPr marL="7620" marR="7620" marT="7620" marB="0" anchor="ctr"/>
                </a:tc>
                <a:tc>
                  <a:txBody>
                    <a:bodyPr/>
                    <a:lstStyle/>
                    <a:p>
                      <a:pPr algn="ctr" fontAlgn="b"/>
                      <a:r>
                        <a:rPr lang="fr-FR" sz="1200" b="1" i="0" u="none" strike="noStrike" dirty="0">
                          <a:solidFill>
                            <a:srgbClr val="000000"/>
                          </a:solidFill>
                          <a:effectLst/>
                          <a:latin typeface="+mn-lt"/>
                        </a:rPr>
                        <a:t>15</a:t>
                      </a:r>
                    </a:p>
                  </a:txBody>
                  <a:tcPr marL="7620" marR="7620" marT="7620" marB="0" anchor="ctr"/>
                </a:tc>
                <a:tc>
                  <a:txBody>
                    <a:bodyPr/>
                    <a:lstStyle/>
                    <a:p>
                      <a:pPr algn="ctr" fontAlgn="b"/>
                      <a:r>
                        <a:rPr lang="fr-FR" sz="1200" b="0" i="0" u="none" strike="noStrike" dirty="0">
                          <a:solidFill>
                            <a:srgbClr val="000000"/>
                          </a:solidFill>
                          <a:effectLst/>
                          <a:latin typeface="+mn-lt"/>
                        </a:rPr>
                        <a:t>41</a:t>
                      </a:r>
                    </a:p>
                  </a:txBody>
                  <a:tcPr marL="7620" marR="7620" marT="7620" marB="0" anchor="ctr"/>
                </a:tc>
                <a:tc>
                  <a:txBody>
                    <a:bodyPr/>
                    <a:lstStyle/>
                    <a:p>
                      <a:pPr algn="ctr" fontAlgn="b"/>
                      <a:r>
                        <a:rPr lang="fr-FR" sz="1200" b="0" i="0" u="none" strike="noStrike" dirty="0">
                          <a:solidFill>
                            <a:srgbClr val="000000"/>
                          </a:solidFill>
                          <a:effectLst/>
                          <a:latin typeface="+mn-lt"/>
                        </a:rPr>
                        <a:t>76</a:t>
                      </a:r>
                    </a:p>
                  </a:txBody>
                  <a:tcPr marL="7620" marR="7620" marT="7620" marB="0" anchor="ctr"/>
                </a:tc>
                <a:tc>
                  <a:txBody>
                    <a:bodyPr/>
                    <a:lstStyle/>
                    <a:p>
                      <a:pPr algn="ctr" fontAlgn="b"/>
                      <a:r>
                        <a:rPr lang="fr-FR" sz="1200" b="1" i="0" u="none" strike="noStrike">
                          <a:solidFill>
                            <a:srgbClr val="000000"/>
                          </a:solidFill>
                          <a:effectLst/>
                          <a:latin typeface="+mn-lt"/>
                        </a:rPr>
                        <a:t>36%</a:t>
                      </a:r>
                    </a:p>
                  </a:txBody>
                  <a:tcPr marL="7620" marR="7620" marT="7620" marB="0" anchor="ctr"/>
                </a:tc>
                <a:tc>
                  <a:txBody>
                    <a:bodyPr/>
                    <a:lstStyle/>
                    <a:p>
                      <a:pPr algn="ctr" fontAlgn="b"/>
                      <a:r>
                        <a:rPr lang="fr-FR" sz="1200" b="1" i="0" u="none" strike="noStrike" dirty="0">
                          <a:solidFill>
                            <a:srgbClr val="000000"/>
                          </a:solidFill>
                          <a:effectLst/>
                          <a:latin typeface="+mn-lt"/>
                        </a:rPr>
                        <a:t>64%</a:t>
                      </a:r>
                    </a:p>
                  </a:txBody>
                  <a:tcPr marL="7620" marR="7620" marT="7620" marB="0" anchor="ctr"/>
                </a:tc>
                <a:tc>
                  <a:txBody>
                    <a:bodyPr/>
                    <a:lstStyle/>
                    <a:p>
                      <a:pPr algn="ctr" fontAlgn="b"/>
                      <a:r>
                        <a:rPr lang="fr-FR" sz="1200" b="0" i="1" u="none" strike="noStrike" dirty="0">
                          <a:solidFill>
                            <a:schemeClr val="accent5">
                              <a:lumMod val="75000"/>
                            </a:schemeClr>
                          </a:solidFill>
                          <a:effectLst/>
                          <a:latin typeface="+mn-lt"/>
                        </a:rPr>
                        <a:t>89</a:t>
                      </a:r>
                    </a:p>
                  </a:txBody>
                  <a:tcPr marL="7620" marR="7620" marT="7620" marB="0" anchor="ctr"/>
                </a:tc>
                <a:extLst>
                  <a:ext uri="{0D108BD9-81ED-4DB2-BD59-A6C34878D82A}">
                    <a16:rowId xmlns:a16="http://schemas.microsoft.com/office/drawing/2014/main" val="2559818420"/>
                  </a:ext>
                </a:extLst>
              </a:tr>
              <a:tr h="281914">
                <a:tc>
                  <a:txBody>
                    <a:bodyPr/>
                    <a:lstStyle/>
                    <a:p>
                      <a:pPr algn="l" fontAlgn="b"/>
                      <a:r>
                        <a:rPr lang="fr-FR" sz="1200" u="none" strike="noStrike" dirty="0">
                          <a:solidFill>
                            <a:schemeClr val="tx1">
                              <a:lumMod val="75000"/>
                              <a:lumOff val="25000"/>
                            </a:schemeClr>
                          </a:solidFill>
                          <a:effectLst/>
                        </a:rPr>
                        <a:t>Pays de la Loire</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0" i="0" u="none" strike="noStrike">
                          <a:solidFill>
                            <a:srgbClr val="000000"/>
                          </a:solidFill>
                          <a:effectLst/>
                          <a:latin typeface="+mn-lt"/>
                        </a:rPr>
                        <a:t>36</a:t>
                      </a:r>
                    </a:p>
                  </a:txBody>
                  <a:tcPr marL="7620" marR="7620" marT="7620" marB="0" anchor="ctr"/>
                </a:tc>
                <a:tc>
                  <a:txBody>
                    <a:bodyPr/>
                    <a:lstStyle/>
                    <a:p>
                      <a:pPr algn="ctr" fontAlgn="b"/>
                      <a:r>
                        <a:rPr lang="fr-FR" sz="1200" b="0" i="0" u="none" strike="noStrike">
                          <a:solidFill>
                            <a:srgbClr val="000000"/>
                          </a:solidFill>
                          <a:effectLst/>
                          <a:latin typeface="+mn-lt"/>
                        </a:rPr>
                        <a:t>4</a:t>
                      </a:r>
                    </a:p>
                  </a:txBody>
                  <a:tcPr marL="7620" marR="7620" marT="7620" marB="0" anchor="ctr"/>
                </a:tc>
                <a:tc>
                  <a:txBody>
                    <a:bodyPr/>
                    <a:lstStyle/>
                    <a:p>
                      <a:pPr algn="ctr" fontAlgn="b"/>
                      <a:r>
                        <a:rPr lang="fr-FR" sz="1200" b="0" i="0" u="none" strike="noStrike">
                          <a:solidFill>
                            <a:srgbClr val="000000"/>
                          </a:solidFill>
                          <a:effectLst/>
                          <a:latin typeface="+mn-lt"/>
                        </a:rPr>
                        <a:t>7</a:t>
                      </a:r>
                    </a:p>
                  </a:txBody>
                  <a:tcPr marL="7620" marR="7620" marT="7620" marB="0" anchor="ctr"/>
                </a:tc>
                <a:tc>
                  <a:txBody>
                    <a:bodyPr/>
                    <a:lstStyle/>
                    <a:p>
                      <a:pPr algn="ctr" fontAlgn="b"/>
                      <a:r>
                        <a:rPr lang="fr-FR" sz="1200" b="1" i="0" u="none" strike="noStrike" dirty="0">
                          <a:solidFill>
                            <a:srgbClr val="000000"/>
                          </a:solidFill>
                          <a:effectLst/>
                          <a:latin typeface="+mn-lt"/>
                        </a:rPr>
                        <a:t>18</a:t>
                      </a:r>
                    </a:p>
                  </a:txBody>
                  <a:tcPr marL="7620" marR="7620" marT="7620" marB="0" anchor="ctr"/>
                </a:tc>
                <a:tc>
                  <a:txBody>
                    <a:bodyPr/>
                    <a:lstStyle/>
                    <a:p>
                      <a:pPr algn="ctr" fontAlgn="b"/>
                      <a:r>
                        <a:rPr lang="fr-FR" sz="1200" b="0" i="0" u="none" strike="noStrike">
                          <a:solidFill>
                            <a:srgbClr val="000000"/>
                          </a:solidFill>
                          <a:effectLst/>
                          <a:latin typeface="+mn-lt"/>
                        </a:rPr>
                        <a:t>43</a:t>
                      </a:r>
                    </a:p>
                  </a:txBody>
                  <a:tcPr marL="7620" marR="7620" marT="7620" marB="0" anchor="ctr"/>
                </a:tc>
                <a:tc>
                  <a:txBody>
                    <a:bodyPr/>
                    <a:lstStyle/>
                    <a:p>
                      <a:pPr algn="ctr" fontAlgn="b"/>
                      <a:r>
                        <a:rPr lang="fr-FR" sz="1200" b="0" i="0" u="none" strike="noStrike" dirty="0">
                          <a:solidFill>
                            <a:srgbClr val="000000"/>
                          </a:solidFill>
                          <a:effectLst/>
                          <a:latin typeface="+mn-lt"/>
                        </a:rPr>
                        <a:t>104</a:t>
                      </a:r>
                    </a:p>
                  </a:txBody>
                  <a:tcPr marL="7620" marR="7620" marT="7620" marB="0" anchor="ctr"/>
                </a:tc>
                <a:tc>
                  <a:txBody>
                    <a:bodyPr/>
                    <a:lstStyle/>
                    <a:p>
                      <a:pPr algn="ctr" fontAlgn="b"/>
                      <a:r>
                        <a:rPr lang="fr-FR" sz="1200" b="1" i="0" u="none" strike="noStrike">
                          <a:solidFill>
                            <a:srgbClr val="000000"/>
                          </a:solidFill>
                          <a:effectLst/>
                          <a:latin typeface="+mn-lt"/>
                        </a:rPr>
                        <a:t>46%</a:t>
                      </a:r>
                    </a:p>
                  </a:txBody>
                  <a:tcPr marL="7620" marR="7620" marT="7620" marB="0" anchor="ctr"/>
                </a:tc>
                <a:tc>
                  <a:txBody>
                    <a:bodyPr/>
                    <a:lstStyle/>
                    <a:p>
                      <a:pPr algn="ctr" fontAlgn="b"/>
                      <a:r>
                        <a:rPr lang="fr-FR" sz="1200" b="1" i="0" u="none" strike="noStrike" dirty="0">
                          <a:solidFill>
                            <a:srgbClr val="000000"/>
                          </a:solidFill>
                          <a:effectLst/>
                          <a:latin typeface="+mn-lt"/>
                        </a:rPr>
                        <a:t>54%</a:t>
                      </a:r>
                    </a:p>
                  </a:txBody>
                  <a:tcPr marL="7620" marR="7620" marT="7620" marB="0" anchor="ctr"/>
                </a:tc>
                <a:tc>
                  <a:txBody>
                    <a:bodyPr/>
                    <a:lstStyle/>
                    <a:p>
                      <a:pPr algn="ctr" fontAlgn="b"/>
                      <a:r>
                        <a:rPr lang="fr-FR" sz="1200" b="0" i="1" u="none" strike="noStrike">
                          <a:solidFill>
                            <a:schemeClr val="accent5">
                              <a:lumMod val="75000"/>
                            </a:schemeClr>
                          </a:solidFill>
                          <a:effectLst/>
                          <a:latin typeface="+mn-lt"/>
                        </a:rPr>
                        <a:t>76</a:t>
                      </a:r>
                    </a:p>
                  </a:txBody>
                  <a:tcPr marL="7620" marR="7620" marT="7620" marB="0" anchor="ctr"/>
                </a:tc>
                <a:extLst>
                  <a:ext uri="{0D108BD9-81ED-4DB2-BD59-A6C34878D82A}">
                    <a16:rowId xmlns:a16="http://schemas.microsoft.com/office/drawing/2014/main" val="1044303546"/>
                  </a:ext>
                </a:extLst>
              </a:tr>
              <a:tr h="281914">
                <a:tc>
                  <a:txBody>
                    <a:bodyPr/>
                    <a:lstStyle/>
                    <a:p>
                      <a:pPr algn="l" fontAlgn="b"/>
                      <a:r>
                        <a:rPr lang="fr-FR" sz="1200" u="none" strike="noStrike" dirty="0">
                          <a:solidFill>
                            <a:schemeClr val="tx1">
                              <a:lumMod val="75000"/>
                              <a:lumOff val="25000"/>
                            </a:schemeClr>
                          </a:solidFill>
                          <a:effectLst/>
                        </a:rPr>
                        <a:t>Bretagne</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0" i="0" u="none" strike="noStrike">
                          <a:solidFill>
                            <a:srgbClr val="000000"/>
                          </a:solidFill>
                          <a:effectLst/>
                          <a:latin typeface="+mn-lt"/>
                        </a:rPr>
                        <a:t>52</a:t>
                      </a:r>
                    </a:p>
                  </a:txBody>
                  <a:tcPr marL="7620" marR="7620" marT="7620" marB="0" anchor="ctr"/>
                </a:tc>
                <a:tc>
                  <a:txBody>
                    <a:bodyPr/>
                    <a:lstStyle/>
                    <a:p>
                      <a:pPr algn="ctr" fontAlgn="b"/>
                      <a:r>
                        <a:rPr lang="fr-FR" sz="1200" b="0" i="0" u="none" strike="noStrike">
                          <a:solidFill>
                            <a:srgbClr val="000000"/>
                          </a:solidFill>
                          <a:effectLst/>
                          <a:latin typeface="+mn-lt"/>
                        </a:rPr>
                        <a:t>1</a:t>
                      </a:r>
                    </a:p>
                  </a:txBody>
                  <a:tcPr marL="7620" marR="7620" marT="7620" marB="0" anchor="ctr"/>
                </a:tc>
                <a:tc>
                  <a:txBody>
                    <a:bodyPr/>
                    <a:lstStyle/>
                    <a:p>
                      <a:pPr algn="ctr" fontAlgn="b"/>
                      <a:r>
                        <a:rPr lang="fr-FR" sz="1200" b="0" i="0" u="none" strike="noStrike">
                          <a:solidFill>
                            <a:srgbClr val="000000"/>
                          </a:solidFill>
                          <a:effectLst/>
                          <a:latin typeface="+mn-lt"/>
                        </a:rPr>
                        <a:t>4</a:t>
                      </a:r>
                    </a:p>
                  </a:txBody>
                  <a:tcPr marL="7620" marR="7620" marT="7620" marB="0" anchor="ctr"/>
                </a:tc>
                <a:tc>
                  <a:txBody>
                    <a:bodyPr/>
                    <a:lstStyle/>
                    <a:p>
                      <a:pPr algn="ctr" fontAlgn="b"/>
                      <a:r>
                        <a:rPr lang="fr-FR" sz="1200" b="1" i="0" u="none" strike="noStrike" dirty="0">
                          <a:solidFill>
                            <a:srgbClr val="000000"/>
                          </a:solidFill>
                          <a:effectLst/>
                          <a:latin typeface="+mn-lt"/>
                        </a:rPr>
                        <a:t>19</a:t>
                      </a:r>
                    </a:p>
                  </a:txBody>
                  <a:tcPr marL="7620" marR="7620" marT="7620" marB="0" anchor="ctr"/>
                </a:tc>
                <a:tc>
                  <a:txBody>
                    <a:bodyPr/>
                    <a:lstStyle/>
                    <a:p>
                      <a:pPr algn="ctr" fontAlgn="b"/>
                      <a:r>
                        <a:rPr lang="fr-FR" sz="1200" b="0" i="0" u="none" strike="noStrike">
                          <a:solidFill>
                            <a:srgbClr val="000000"/>
                          </a:solidFill>
                          <a:effectLst/>
                          <a:latin typeface="+mn-lt"/>
                        </a:rPr>
                        <a:t>68</a:t>
                      </a:r>
                    </a:p>
                  </a:txBody>
                  <a:tcPr marL="7620" marR="7620" marT="7620" marB="0" anchor="ctr"/>
                </a:tc>
                <a:tc>
                  <a:txBody>
                    <a:bodyPr/>
                    <a:lstStyle/>
                    <a:p>
                      <a:pPr algn="ctr" fontAlgn="b"/>
                      <a:r>
                        <a:rPr lang="fr-FR" sz="1200" b="0" i="0" u="none" strike="noStrike">
                          <a:solidFill>
                            <a:srgbClr val="000000"/>
                          </a:solidFill>
                          <a:effectLst/>
                          <a:latin typeface="+mn-lt"/>
                        </a:rPr>
                        <a:t>152</a:t>
                      </a:r>
                    </a:p>
                  </a:txBody>
                  <a:tcPr marL="7620" marR="7620" marT="7620" marB="0" anchor="ctr"/>
                </a:tc>
                <a:tc>
                  <a:txBody>
                    <a:bodyPr/>
                    <a:lstStyle/>
                    <a:p>
                      <a:pPr algn="ctr" fontAlgn="b"/>
                      <a:r>
                        <a:rPr lang="fr-FR" sz="1200" b="1" i="0" u="none" strike="noStrike" dirty="0">
                          <a:solidFill>
                            <a:srgbClr val="000000"/>
                          </a:solidFill>
                          <a:effectLst/>
                          <a:latin typeface="+mn-lt"/>
                        </a:rPr>
                        <a:t>25%</a:t>
                      </a:r>
                    </a:p>
                  </a:txBody>
                  <a:tcPr marL="7620" marR="7620" marT="7620" marB="0" anchor="ctr"/>
                </a:tc>
                <a:tc>
                  <a:txBody>
                    <a:bodyPr/>
                    <a:lstStyle/>
                    <a:p>
                      <a:pPr algn="ctr" fontAlgn="b"/>
                      <a:r>
                        <a:rPr lang="fr-FR" sz="1200" b="1" i="0" u="none" strike="noStrike" dirty="0">
                          <a:solidFill>
                            <a:srgbClr val="000000"/>
                          </a:solidFill>
                          <a:effectLst/>
                          <a:latin typeface="+mn-lt"/>
                        </a:rPr>
                        <a:t>75%</a:t>
                      </a:r>
                    </a:p>
                  </a:txBody>
                  <a:tcPr marL="7620" marR="7620" marT="7620" marB="0" anchor="ctr"/>
                </a:tc>
                <a:tc>
                  <a:txBody>
                    <a:bodyPr/>
                    <a:lstStyle/>
                    <a:p>
                      <a:pPr algn="ctr" fontAlgn="b"/>
                      <a:r>
                        <a:rPr lang="fr-FR" sz="1200" b="0" i="1" u="none" strike="noStrike" dirty="0">
                          <a:solidFill>
                            <a:schemeClr val="accent5">
                              <a:lumMod val="75000"/>
                            </a:schemeClr>
                          </a:solidFill>
                          <a:effectLst/>
                          <a:latin typeface="+mn-lt"/>
                        </a:rPr>
                        <a:t>61</a:t>
                      </a:r>
                    </a:p>
                  </a:txBody>
                  <a:tcPr marL="7620" marR="7620" marT="7620" marB="0" anchor="ctr"/>
                </a:tc>
                <a:extLst>
                  <a:ext uri="{0D108BD9-81ED-4DB2-BD59-A6C34878D82A}">
                    <a16:rowId xmlns:a16="http://schemas.microsoft.com/office/drawing/2014/main" val="228711298"/>
                  </a:ext>
                </a:extLst>
              </a:tr>
              <a:tr h="281914">
                <a:tc>
                  <a:txBody>
                    <a:bodyPr/>
                    <a:lstStyle/>
                    <a:p>
                      <a:pPr algn="l" fontAlgn="b"/>
                      <a:r>
                        <a:rPr lang="fr-FR" sz="1200" u="none" strike="noStrike" dirty="0">
                          <a:solidFill>
                            <a:schemeClr val="tx1">
                              <a:lumMod val="75000"/>
                              <a:lumOff val="25000"/>
                            </a:schemeClr>
                          </a:solidFill>
                          <a:effectLst/>
                        </a:rPr>
                        <a:t>Nouvelle-Aquitaine</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0" i="0" u="none" strike="noStrike">
                          <a:solidFill>
                            <a:srgbClr val="000000"/>
                          </a:solidFill>
                          <a:effectLst/>
                          <a:latin typeface="+mn-lt"/>
                        </a:rPr>
                        <a:t>25</a:t>
                      </a:r>
                    </a:p>
                  </a:txBody>
                  <a:tcPr marL="7620" marR="7620" marT="7620" marB="0" anchor="ctr"/>
                </a:tc>
                <a:tc>
                  <a:txBody>
                    <a:bodyPr/>
                    <a:lstStyle/>
                    <a:p>
                      <a:pPr algn="ctr" fontAlgn="b"/>
                      <a:r>
                        <a:rPr lang="fr-FR" sz="1200" b="0" i="0" u="none" strike="noStrike">
                          <a:solidFill>
                            <a:srgbClr val="000000"/>
                          </a:solidFill>
                          <a:effectLst/>
                          <a:latin typeface="+mn-lt"/>
                        </a:rPr>
                        <a:t>1</a:t>
                      </a:r>
                    </a:p>
                  </a:txBody>
                  <a:tcPr marL="7620" marR="7620" marT="7620" marB="0" anchor="ctr"/>
                </a:tc>
                <a:tc>
                  <a:txBody>
                    <a:bodyPr/>
                    <a:lstStyle/>
                    <a:p>
                      <a:pPr algn="ctr" fontAlgn="b"/>
                      <a:r>
                        <a:rPr lang="fr-FR" sz="1200" b="0" i="0" u="none" strike="noStrike">
                          <a:solidFill>
                            <a:srgbClr val="000000"/>
                          </a:solidFill>
                          <a:effectLst/>
                          <a:latin typeface="+mn-lt"/>
                        </a:rPr>
                        <a:t>4</a:t>
                      </a:r>
                    </a:p>
                  </a:txBody>
                  <a:tcPr marL="7620" marR="7620" marT="7620" marB="0" anchor="ctr"/>
                </a:tc>
                <a:tc>
                  <a:txBody>
                    <a:bodyPr/>
                    <a:lstStyle/>
                    <a:p>
                      <a:pPr algn="ctr" fontAlgn="b"/>
                      <a:r>
                        <a:rPr lang="fr-FR" sz="1200" b="1" i="0" u="none" strike="noStrike" dirty="0">
                          <a:solidFill>
                            <a:srgbClr val="000000"/>
                          </a:solidFill>
                          <a:effectLst/>
                          <a:latin typeface="+mn-lt"/>
                        </a:rPr>
                        <a:t>15</a:t>
                      </a:r>
                    </a:p>
                  </a:txBody>
                  <a:tcPr marL="7620" marR="7620" marT="7620" marB="0" anchor="ctr"/>
                </a:tc>
                <a:tc>
                  <a:txBody>
                    <a:bodyPr/>
                    <a:lstStyle/>
                    <a:p>
                      <a:pPr algn="ctr" fontAlgn="b"/>
                      <a:r>
                        <a:rPr lang="fr-FR" sz="1200" b="0" i="0" u="none" strike="noStrike">
                          <a:solidFill>
                            <a:srgbClr val="000000"/>
                          </a:solidFill>
                          <a:effectLst/>
                          <a:latin typeface="+mn-lt"/>
                        </a:rPr>
                        <a:t>30</a:t>
                      </a:r>
                    </a:p>
                  </a:txBody>
                  <a:tcPr marL="7620" marR="7620" marT="7620" marB="0" anchor="ctr"/>
                </a:tc>
                <a:tc>
                  <a:txBody>
                    <a:bodyPr/>
                    <a:lstStyle/>
                    <a:p>
                      <a:pPr algn="ctr" fontAlgn="b"/>
                      <a:r>
                        <a:rPr lang="fr-FR" sz="1200" b="0" i="0" u="none" strike="noStrike">
                          <a:solidFill>
                            <a:srgbClr val="000000"/>
                          </a:solidFill>
                          <a:effectLst/>
                          <a:latin typeface="+mn-lt"/>
                        </a:rPr>
                        <a:t>72</a:t>
                      </a:r>
                    </a:p>
                  </a:txBody>
                  <a:tcPr marL="7620" marR="7620" marT="7620" marB="0" anchor="ctr"/>
                </a:tc>
                <a:tc>
                  <a:txBody>
                    <a:bodyPr/>
                    <a:lstStyle/>
                    <a:p>
                      <a:pPr algn="ctr" fontAlgn="b"/>
                      <a:r>
                        <a:rPr lang="fr-FR" sz="1200" b="1" i="0" u="none" strike="noStrike" dirty="0">
                          <a:solidFill>
                            <a:srgbClr val="000000"/>
                          </a:solidFill>
                          <a:effectLst/>
                          <a:latin typeface="+mn-lt"/>
                        </a:rPr>
                        <a:t>49%</a:t>
                      </a:r>
                    </a:p>
                  </a:txBody>
                  <a:tcPr marL="7620" marR="7620" marT="7620" marB="0" anchor="ctr"/>
                </a:tc>
                <a:tc>
                  <a:txBody>
                    <a:bodyPr/>
                    <a:lstStyle/>
                    <a:p>
                      <a:pPr algn="ctr" fontAlgn="b"/>
                      <a:r>
                        <a:rPr lang="fr-FR" sz="1200" b="1" i="0" u="none" strike="noStrike" dirty="0">
                          <a:solidFill>
                            <a:srgbClr val="000000"/>
                          </a:solidFill>
                          <a:effectLst/>
                          <a:latin typeface="+mn-lt"/>
                        </a:rPr>
                        <a:t>51%</a:t>
                      </a:r>
                    </a:p>
                  </a:txBody>
                  <a:tcPr marL="7620" marR="7620" marT="7620" marB="0" anchor="ctr"/>
                </a:tc>
                <a:tc>
                  <a:txBody>
                    <a:bodyPr/>
                    <a:lstStyle/>
                    <a:p>
                      <a:pPr algn="ctr" fontAlgn="b"/>
                      <a:r>
                        <a:rPr lang="fr-FR" sz="1200" b="0" i="1" u="none" strike="noStrike" dirty="0">
                          <a:solidFill>
                            <a:schemeClr val="accent5">
                              <a:lumMod val="75000"/>
                            </a:schemeClr>
                          </a:solidFill>
                          <a:effectLst/>
                          <a:latin typeface="+mn-lt"/>
                        </a:rPr>
                        <a:t>137</a:t>
                      </a:r>
                    </a:p>
                  </a:txBody>
                  <a:tcPr marL="7620" marR="7620" marT="7620" marB="0" anchor="ctr"/>
                </a:tc>
                <a:extLst>
                  <a:ext uri="{0D108BD9-81ED-4DB2-BD59-A6C34878D82A}">
                    <a16:rowId xmlns:a16="http://schemas.microsoft.com/office/drawing/2014/main" val="1126709866"/>
                  </a:ext>
                </a:extLst>
              </a:tr>
              <a:tr h="281914">
                <a:tc>
                  <a:txBody>
                    <a:bodyPr/>
                    <a:lstStyle/>
                    <a:p>
                      <a:pPr algn="l" fontAlgn="b"/>
                      <a:r>
                        <a:rPr lang="fr-FR" sz="1200" u="none" strike="noStrike" dirty="0">
                          <a:solidFill>
                            <a:schemeClr val="tx1">
                              <a:lumMod val="75000"/>
                              <a:lumOff val="25000"/>
                            </a:schemeClr>
                          </a:solidFill>
                          <a:effectLst/>
                        </a:rPr>
                        <a:t>Occitanie</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0" i="0" u="none" strike="noStrike">
                          <a:solidFill>
                            <a:srgbClr val="000000"/>
                          </a:solidFill>
                          <a:effectLst/>
                          <a:latin typeface="+mn-lt"/>
                        </a:rPr>
                        <a:t>71</a:t>
                      </a:r>
                    </a:p>
                  </a:txBody>
                  <a:tcPr marL="7620" marR="7620" marT="7620" marB="0" anchor="ctr"/>
                </a:tc>
                <a:tc>
                  <a:txBody>
                    <a:bodyPr/>
                    <a:lstStyle/>
                    <a:p>
                      <a:pPr algn="ctr" fontAlgn="b"/>
                      <a:r>
                        <a:rPr lang="fr-FR" sz="1200" b="0" i="0" u="none" strike="noStrike">
                          <a:solidFill>
                            <a:srgbClr val="000000"/>
                          </a:solidFill>
                          <a:effectLst/>
                          <a:latin typeface="+mn-lt"/>
                        </a:rPr>
                        <a:t>6</a:t>
                      </a:r>
                    </a:p>
                  </a:txBody>
                  <a:tcPr marL="7620" marR="7620" marT="7620" marB="0" anchor="ctr"/>
                </a:tc>
                <a:tc>
                  <a:txBody>
                    <a:bodyPr/>
                    <a:lstStyle/>
                    <a:p>
                      <a:pPr algn="ctr" fontAlgn="b"/>
                      <a:r>
                        <a:rPr lang="fr-FR" sz="1200" b="0" i="0" u="none" strike="noStrike">
                          <a:solidFill>
                            <a:srgbClr val="000000"/>
                          </a:solidFill>
                          <a:effectLst/>
                          <a:latin typeface="+mn-lt"/>
                        </a:rPr>
                        <a:t>17</a:t>
                      </a:r>
                    </a:p>
                  </a:txBody>
                  <a:tcPr marL="7620" marR="7620" marT="7620" marB="0" anchor="ctr"/>
                </a:tc>
                <a:tc>
                  <a:txBody>
                    <a:bodyPr/>
                    <a:lstStyle/>
                    <a:p>
                      <a:pPr algn="ctr" fontAlgn="b"/>
                      <a:r>
                        <a:rPr lang="fr-FR" sz="1200" b="1" i="0" u="none" strike="noStrike" dirty="0">
                          <a:solidFill>
                            <a:srgbClr val="000000"/>
                          </a:solidFill>
                          <a:effectLst/>
                          <a:latin typeface="+mn-lt"/>
                        </a:rPr>
                        <a:t>39</a:t>
                      </a:r>
                    </a:p>
                  </a:txBody>
                  <a:tcPr marL="7620" marR="7620" marT="7620" marB="0" anchor="ctr"/>
                </a:tc>
                <a:tc>
                  <a:txBody>
                    <a:bodyPr/>
                    <a:lstStyle/>
                    <a:p>
                      <a:pPr algn="ctr" fontAlgn="b"/>
                      <a:r>
                        <a:rPr lang="fr-FR" sz="1200" b="0" i="0" u="none" strike="noStrike">
                          <a:solidFill>
                            <a:srgbClr val="000000"/>
                          </a:solidFill>
                          <a:effectLst/>
                          <a:latin typeface="+mn-lt"/>
                        </a:rPr>
                        <a:t>110</a:t>
                      </a:r>
                    </a:p>
                  </a:txBody>
                  <a:tcPr marL="7620" marR="7620" marT="7620" marB="0" anchor="ctr"/>
                </a:tc>
                <a:tc>
                  <a:txBody>
                    <a:bodyPr/>
                    <a:lstStyle/>
                    <a:p>
                      <a:pPr algn="ctr" fontAlgn="b"/>
                      <a:r>
                        <a:rPr lang="fr-FR" sz="1200" b="0" i="0" u="none" strike="noStrike">
                          <a:solidFill>
                            <a:srgbClr val="000000"/>
                          </a:solidFill>
                          <a:effectLst/>
                          <a:latin typeface="+mn-lt"/>
                        </a:rPr>
                        <a:t>167</a:t>
                      </a:r>
                    </a:p>
                  </a:txBody>
                  <a:tcPr marL="7620" marR="7620" marT="7620" marB="0" anchor="ctr"/>
                </a:tc>
                <a:tc>
                  <a:txBody>
                    <a:bodyPr/>
                    <a:lstStyle/>
                    <a:p>
                      <a:pPr algn="ctr" fontAlgn="b"/>
                      <a:r>
                        <a:rPr lang="fr-FR" sz="1200" b="1" i="0" u="none" strike="noStrike">
                          <a:solidFill>
                            <a:srgbClr val="000000"/>
                          </a:solidFill>
                          <a:effectLst/>
                          <a:latin typeface="+mn-lt"/>
                        </a:rPr>
                        <a:t>34%</a:t>
                      </a:r>
                    </a:p>
                  </a:txBody>
                  <a:tcPr marL="7620" marR="7620" marT="7620" marB="0" anchor="ctr"/>
                </a:tc>
                <a:tc>
                  <a:txBody>
                    <a:bodyPr/>
                    <a:lstStyle/>
                    <a:p>
                      <a:pPr algn="ctr" fontAlgn="b"/>
                      <a:r>
                        <a:rPr lang="fr-FR" sz="1200" b="1" i="0" u="none" strike="noStrike" dirty="0">
                          <a:solidFill>
                            <a:srgbClr val="000000"/>
                          </a:solidFill>
                          <a:effectLst/>
                          <a:latin typeface="+mn-lt"/>
                        </a:rPr>
                        <a:t>66%</a:t>
                      </a:r>
                    </a:p>
                  </a:txBody>
                  <a:tcPr marL="7620" marR="7620" marT="7620" marB="0" anchor="ctr"/>
                </a:tc>
                <a:tc>
                  <a:txBody>
                    <a:bodyPr/>
                    <a:lstStyle/>
                    <a:p>
                      <a:pPr algn="ctr" fontAlgn="b"/>
                      <a:r>
                        <a:rPr lang="fr-FR" sz="1200" b="0" i="1" u="none" strike="noStrike" dirty="0">
                          <a:solidFill>
                            <a:schemeClr val="accent5">
                              <a:lumMod val="75000"/>
                            </a:schemeClr>
                          </a:solidFill>
                          <a:effectLst/>
                          <a:latin typeface="+mn-lt"/>
                        </a:rPr>
                        <a:t>116</a:t>
                      </a:r>
                    </a:p>
                  </a:txBody>
                  <a:tcPr marL="7620" marR="7620" marT="7620" marB="0" anchor="ctr"/>
                </a:tc>
                <a:extLst>
                  <a:ext uri="{0D108BD9-81ED-4DB2-BD59-A6C34878D82A}">
                    <a16:rowId xmlns:a16="http://schemas.microsoft.com/office/drawing/2014/main" val="392222797"/>
                  </a:ext>
                </a:extLst>
              </a:tr>
              <a:tr h="281914">
                <a:tc>
                  <a:txBody>
                    <a:bodyPr/>
                    <a:lstStyle/>
                    <a:p>
                      <a:pPr algn="l" fontAlgn="b"/>
                      <a:r>
                        <a:rPr lang="fr-FR" sz="1200" u="none" strike="noStrike" dirty="0">
                          <a:solidFill>
                            <a:schemeClr val="tx1">
                              <a:lumMod val="75000"/>
                              <a:lumOff val="25000"/>
                            </a:schemeClr>
                          </a:solidFill>
                          <a:effectLst/>
                        </a:rPr>
                        <a:t>Auvergne-Rhône-Alpes</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0" i="0" u="none" strike="noStrike">
                          <a:solidFill>
                            <a:srgbClr val="000000"/>
                          </a:solidFill>
                          <a:effectLst/>
                          <a:latin typeface="+mn-lt"/>
                        </a:rPr>
                        <a:t>41</a:t>
                      </a:r>
                    </a:p>
                  </a:txBody>
                  <a:tcPr marL="7620" marR="7620" marT="7620" marB="0" anchor="ctr"/>
                </a:tc>
                <a:tc>
                  <a:txBody>
                    <a:bodyPr/>
                    <a:lstStyle/>
                    <a:p>
                      <a:pPr algn="ctr" fontAlgn="b"/>
                      <a:r>
                        <a:rPr lang="fr-FR" sz="1200" b="0" i="0" u="none" strike="noStrike">
                          <a:solidFill>
                            <a:srgbClr val="000000"/>
                          </a:solidFill>
                          <a:effectLst/>
                          <a:latin typeface="+mn-lt"/>
                        </a:rPr>
                        <a:t>3</a:t>
                      </a:r>
                    </a:p>
                  </a:txBody>
                  <a:tcPr marL="7620" marR="7620" marT="7620" marB="0" anchor="ctr"/>
                </a:tc>
                <a:tc>
                  <a:txBody>
                    <a:bodyPr/>
                    <a:lstStyle/>
                    <a:p>
                      <a:pPr algn="ctr" fontAlgn="b"/>
                      <a:r>
                        <a:rPr lang="fr-FR" sz="1200" b="0" i="0" u="none" strike="noStrike">
                          <a:solidFill>
                            <a:srgbClr val="000000"/>
                          </a:solidFill>
                          <a:effectLst/>
                          <a:latin typeface="+mn-lt"/>
                        </a:rPr>
                        <a:t>8</a:t>
                      </a:r>
                    </a:p>
                  </a:txBody>
                  <a:tcPr marL="7620" marR="7620" marT="7620" marB="0" anchor="ctr"/>
                </a:tc>
                <a:tc>
                  <a:txBody>
                    <a:bodyPr/>
                    <a:lstStyle/>
                    <a:p>
                      <a:pPr algn="ctr" fontAlgn="b"/>
                      <a:r>
                        <a:rPr lang="fr-FR" sz="1200" b="1" i="0" u="none" strike="noStrike" dirty="0">
                          <a:solidFill>
                            <a:srgbClr val="000000"/>
                          </a:solidFill>
                          <a:effectLst/>
                          <a:latin typeface="+mn-lt"/>
                        </a:rPr>
                        <a:t>16</a:t>
                      </a:r>
                    </a:p>
                  </a:txBody>
                  <a:tcPr marL="7620" marR="7620" marT="7620" marB="0" anchor="ctr"/>
                </a:tc>
                <a:tc>
                  <a:txBody>
                    <a:bodyPr/>
                    <a:lstStyle/>
                    <a:p>
                      <a:pPr algn="ctr" fontAlgn="b"/>
                      <a:r>
                        <a:rPr lang="fr-FR" sz="1200" b="0" i="0" u="none" strike="noStrike">
                          <a:solidFill>
                            <a:srgbClr val="000000"/>
                          </a:solidFill>
                          <a:effectLst/>
                          <a:latin typeface="+mn-lt"/>
                        </a:rPr>
                        <a:t>37</a:t>
                      </a:r>
                    </a:p>
                  </a:txBody>
                  <a:tcPr marL="7620" marR="7620" marT="7620" marB="0" anchor="ctr"/>
                </a:tc>
                <a:tc>
                  <a:txBody>
                    <a:bodyPr/>
                    <a:lstStyle/>
                    <a:p>
                      <a:pPr algn="ctr" fontAlgn="b"/>
                      <a:r>
                        <a:rPr lang="fr-FR" sz="1200" b="0" i="0" u="none" strike="noStrike">
                          <a:solidFill>
                            <a:srgbClr val="000000"/>
                          </a:solidFill>
                          <a:effectLst/>
                          <a:latin typeface="+mn-lt"/>
                        </a:rPr>
                        <a:t>129</a:t>
                      </a:r>
                    </a:p>
                  </a:txBody>
                  <a:tcPr marL="7620" marR="7620" marT="7620" marB="0" anchor="ctr"/>
                </a:tc>
                <a:tc>
                  <a:txBody>
                    <a:bodyPr/>
                    <a:lstStyle/>
                    <a:p>
                      <a:pPr algn="ctr" fontAlgn="b"/>
                      <a:r>
                        <a:rPr lang="fr-FR" sz="1200" b="1" i="0" u="none" strike="noStrike">
                          <a:solidFill>
                            <a:srgbClr val="000000"/>
                          </a:solidFill>
                          <a:effectLst/>
                          <a:latin typeface="+mn-lt"/>
                        </a:rPr>
                        <a:t>33%</a:t>
                      </a:r>
                    </a:p>
                  </a:txBody>
                  <a:tcPr marL="7620" marR="7620" marT="7620" marB="0" anchor="ctr"/>
                </a:tc>
                <a:tc>
                  <a:txBody>
                    <a:bodyPr/>
                    <a:lstStyle/>
                    <a:p>
                      <a:pPr algn="ctr" fontAlgn="b"/>
                      <a:r>
                        <a:rPr lang="fr-FR" sz="1200" b="1" i="0" u="none" strike="noStrike" dirty="0">
                          <a:solidFill>
                            <a:srgbClr val="000000"/>
                          </a:solidFill>
                          <a:effectLst/>
                          <a:latin typeface="+mn-lt"/>
                        </a:rPr>
                        <a:t>67%</a:t>
                      </a:r>
                    </a:p>
                  </a:txBody>
                  <a:tcPr marL="7620" marR="7620" marT="7620" marB="0" anchor="ctr"/>
                </a:tc>
                <a:tc>
                  <a:txBody>
                    <a:bodyPr/>
                    <a:lstStyle/>
                    <a:p>
                      <a:pPr algn="ctr" fontAlgn="b"/>
                      <a:r>
                        <a:rPr lang="fr-FR" sz="1200" b="0" i="1" u="none" strike="noStrike" dirty="0">
                          <a:solidFill>
                            <a:schemeClr val="accent5">
                              <a:lumMod val="75000"/>
                            </a:schemeClr>
                          </a:solidFill>
                          <a:effectLst/>
                          <a:latin typeface="+mn-lt"/>
                        </a:rPr>
                        <a:t>162</a:t>
                      </a:r>
                    </a:p>
                  </a:txBody>
                  <a:tcPr marL="7620" marR="7620" marT="7620" marB="0" anchor="ctr"/>
                </a:tc>
                <a:extLst>
                  <a:ext uri="{0D108BD9-81ED-4DB2-BD59-A6C34878D82A}">
                    <a16:rowId xmlns:a16="http://schemas.microsoft.com/office/drawing/2014/main" val="2761649457"/>
                  </a:ext>
                </a:extLst>
              </a:tr>
              <a:tr h="281914">
                <a:tc>
                  <a:txBody>
                    <a:bodyPr/>
                    <a:lstStyle/>
                    <a:p>
                      <a:pPr algn="l" fontAlgn="b"/>
                      <a:r>
                        <a:rPr lang="fr-FR" sz="1200" u="none" strike="noStrike" dirty="0">
                          <a:solidFill>
                            <a:schemeClr val="tx1">
                              <a:lumMod val="75000"/>
                              <a:lumOff val="25000"/>
                            </a:schemeClr>
                          </a:solidFill>
                          <a:effectLst/>
                        </a:rPr>
                        <a:t>Provence-Alpes-Côte d'Azur</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0" i="0" u="none" strike="noStrike">
                          <a:solidFill>
                            <a:srgbClr val="000000"/>
                          </a:solidFill>
                          <a:effectLst/>
                          <a:latin typeface="+mn-lt"/>
                        </a:rPr>
                        <a:t>23</a:t>
                      </a:r>
                    </a:p>
                  </a:txBody>
                  <a:tcPr marL="7620" marR="7620" marT="7620" marB="0" anchor="ctr"/>
                </a:tc>
                <a:tc>
                  <a:txBody>
                    <a:bodyPr/>
                    <a:lstStyle/>
                    <a:p>
                      <a:pPr algn="ctr" fontAlgn="b"/>
                      <a:r>
                        <a:rPr lang="fr-FR" sz="1200" b="0" i="0" u="none" strike="noStrike">
                          <a:solidFill>
                            <a:srgbClr val="000000"/>
                          </a:solidFill>
                          <a:effectLst/>
                          <a:latin typeface="+mn-lt"/>
                        </a:rPr>
                        <a:t>1</a:t>
                      </a:r>
                    </a:p>
                  </a:txBody>
                  <a:tcPr marL="7620" marR="7620" marT="7620" marB="0" anchor="ctr"/>
                </a:tc>
                <a:tc>
                  <a:txBody>
                    <a:bodyPr/>
                    <a:lstStyle/>
                    <a:p>
                      <a:pPr algn="ctr" fontAlgn="b"/>
                      <a:r>
                        <a:rPr lang="fr-FR" sz="1200" b="0" i="0" u="none" strike="noStrike">
                          <a:solidFill>
                            <a:srgbClr val="000000"/>
                          </a:solidFill>
                          <a:effectLst/>
                          <a:latin typeface="+mn-lt"/>
                        </a:rPr>
                        <a:t>4</a:t>
                      </a:r>
                    </a:p>
                  </a:txBody>
                  <a:tcPr marL="7620" marR="7620" marT="7620" marB="0" anchor="ctr"/>
                </a:tc>
                <a:tc>
                  <a:txBody>
                    <a:bodyPr/>
                    <a:lstStyle/>
                    <a:p>
                      <a:pPr algn="ctr" fontAlgn="b"/>
                      <a:r>
                        <a:rPr lang="fr-FR" sz="1200" b="1" i="0" u="none" strike="noStrike" dirty="0">
                          <a:solidFill>
                            <a:srgbClr val="000000"/>
                          </a:solidFill>
                          <a:effectLst/>
                          <a:latin typeface="+mn-lt"/>
                        </a:rPr>
                        <a:t>12</a:t>
                      </a:r>
                    </a:p>
                  </a:txBody>
                  <a:tcPr marL="7620" marR="7620" marT="7620" marB="0" anchor="ctr"/>
                </a:tc>
                <a:tc>
                  <a:txBody>
                    <a:bodyPr/>
                    <a:lstStyle/>
                    <a:p>
                      <a:pPr algn="ctr" fontAlgn="b"/>
                      <a:r>
                        <a:rPr lang="fr-FR" sz="1200" b="0" i="0" u="none" strike="noStrike">
                          <a:solidFill>
                            <a:srgbClr val="000000"/>
                          </a:solidFill>
                          <a:effectLst/>
                          <a:latin typeface="+mn-lt"/>
                        </a:rPr>
                        <a:t>33</a:t>
                      </a:r>
                    </a:p>
                  </a:txBody>
                  <a:tcPr marL="7620" marR="7620" marT="7620" marB="0" anchor="ctr"/>
                </a:tc>
                <a:tc>
                  <a:txBody>
                    <a:bodyPr/>
                    <a:lstStyle/>
                    <a:p>
                      <a:pPr algn="ctr" fontAlgn="b"/>
                      <a:r>
                        <a:rPr lang="fr-FR" sz="1200" b="0" i="0" u="none" strike="noStrike">
                          <a:solidFill>
                            <a:srgbClr val="000000"/>
                          </a:solidFill>
                          <a:effectLst/>
                          <a:latin typeface="+mn-lt"/>
                        </a:rPr>
                        <a:t>55</a:t>
                      </a:r>
                    </a:p>
                  </a:txBody>
                  <a:tcPr marL="7620" marR="7620" marT="7620" marB="0" anchor="ctr"/>
                </a:tc>
                <a:tc>
                  <a:txBody>
                    <a:bodyPr/>
                    <a:lstStyle/>
                    <a:p>
                      <a:pPr algn="ctr" fontAlgn="b"/>
                      <a:r>
                        <a:rPr lang="fr-FR" sz="1200" b="1" i="0" u="none" strike="noStrike">
                          <a:solidFill>
                            <a:srgbClr val="000000"/>
                          </a:solidFill>
                          <a:effectLst/>
                          <a:latin typeface="+mn-lt"/>
                        </a:rPr>
                        <a:t>59%</a:t>
                      </a:r>
                    </a:p>
                  </a:txBody>
                  <a:tcPr marL="7620" marR="7620" marT="7620" marB="0" anchor="ctr"/>
                </a:tc>
                <a:tc>
                  <a:txBody>
                    <a:bodyPr/>
                    <a:lstStyle/>
                    <a:p>
                      <a:pPr algn="ctr" fontAlgn="b"/>
                      <a:r>
                        <a:rPr lang="fr-FR" sz="1200" b="1" i="0" u="none" strike="noStrike" dirty="0">
                          <a:solidFill>
                            <a:srgbClr val="000000"/>
                          </a:solidFill>
                          <a:effectLst/>
                          <a:latin typeface="+mn-lt"/>
                        </a:rPr>
                        <a:t>41%</a:t>
                      </a:r>
                    </a:p>
                  </a:txBody>
                  <a:tcPr marL="7620" marR="7620" marT="7620" marB="0" anchor="ctr"/>
                </a:tc>
                <a:tc>
                  <a:txBody>
                    <a:bodyPr/>
                    <a:lstStyle/>
                    <a:p>
                      <a:pPr algn="ctr" fontAlgn="b"/>
                      <a:r>
                        <a:rPr lang="fr-FR" sz="1200" b="0" i="1" u="none" strike="noStrike" dirty="0">
                          <a:solidFill>
                            <a:schemeClr val="accent5">
                              <a:lumMod val="75000"/>
                            </a:schemeClr>
                          </a:solidFill>
                          <a:effectLst/>
                          <a:latin typeface="+mn-lt"/>
                        </a:rPr>
                        <a:t>165</a:t>
                      </a:r>
                    </a:p>
                  </a:txBody>
                  <a:tcPr marL="7620" marR="7620" marT="7620" marB="0" anchor="ctr"/>
                </a:tc>
                <a:extLst>
                  <a:ext uri="{0D108BD9-81ED-4DB2-BD59-A6C34878D82A}">
                    <a16:rowId xmlns:a16="http://schemas.microsoft.com/office/drawing/2014/main" val="1392989384"/>
                  </a:ext>
                </a:extLst>
              </a:tr>
              <a:tr h="281914">
                <a:tc>
                  <a:txBody>
                    <a:bodyPr/>
                    <a:lstStyle/>
                    <a:p>
                      <a:pPr algn="l" fontAlgn="b"/>
                      <a:r>
                        <a:rPr lang="fr-FR" sz="1200" u="none" strike="noStrike" dirty="0">
                          <a:solidFill>
                            <a:schemeClr val="tx1">
                              <a:lumMod val="75000"/>
                              <a:lumOff val="25000"/>
                            </a:schemeClr>
                          </a:solidFill>
                          <a:effectLst/>
                        </a:rPr>
                        <a:t>Corse</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0" i="0" u="none" strike="noStrike" dirty="0">
                          <a:solidFill>
                            <a:srgbClr val="000000"/>
                          </a:solidFill>
                          <a:effectLst/>
                          <a:latin typeface="Calibri" panose="020F0502020204030204" pitchFamily="34" charset="0"/>
                        </a:rPr>
                        <a:t>-</a:t>
                      </a:r>
                    </a:p>
                  </a:txBody>
                  <a:tcPr marL="7620" marR="7620" marT="7620" marB="0" anchor="ctr"/>
                </a:tc>
                <a:tc>
                  <a:txBody>
                    <a:bodyPr/>
                    <a:lstStyle/>
                    <a:p>
                      <a:pPr algn="ctr" fontAlgn="b"/>
                      <a:r>
                        <a:rPr lang="fr-FR" sz="1200" b="0" i="0" u="none" strike="noStrike" dirty="0">
                          <a:solidFill>
                            <a:srgbClr val="000000"/>
                          </a:solidFill>
                          <a:effectLst/>
                          <a:latin typeface="Calibri" panose="020F0502020204030204" pitchFamily="34" charset="0"/>
                        </a:rPr>
                        <a:t>-</a:t>
                      </a:r>
                    </a:p>
                  </a:txBody>
                  <a:tcPr marL="7620" marR="7620" marT="7620" marB="0" anchor="ctr"/>
                </a:tc>
                <a:tc>
                  <a:txBody>
                    <a:bodyPr/>
                    <a:lstStyle/>
                    <a:p>
                      <a:pPr algn="ctr" fontAlgn="b"/>
                      <a:r>
                        <a:rPr lang="fr-FR" sz="1200" b="0" i="0" u="none" strike="noStrike" dirty="0">
                          <a:solidFill>
                            <a:srgbClr val="000000"/>
                          </a:solidFill>
                          <a:effectLst/>
                          <a:latin typeface="Calibri" panose="020F0502020204030204" pitchFamily="34" charset="0"/>
                        </a:rPr>
                        <a:t>-</a:t>
                      </a:r>
                    </a:p>
                  </a:txBody>
                  <a:tcPr marL="7620" marR="7620" marT="7620" marB="0" anchor="ctr"/>
                </a:tc>
                <a:tc>
                  <a:txBody>
                    <a:bodyPr/>
                    <a:lstStyle/>
                    <a:p>
                      <a:pPr algn="ctr" fontAlgn="b"/>
                      <a:r>
                        <a:rPr lang="fr-FR" sz="1200" b="0" i="0" u="none" strike="noStrike" dirty="0">
                          <a:solidFill>
                            <a:srgbClr val="000000"/>
                          </a:solidFill>
                          <a:effectLst/>
                          <a:latin typeface="Calibri" panose="020F0502020204030204" pitchFamily="34" charset="0"/>
                        </a:rPr>
                        <a:t>-</a:t>
                      </a:r>
                    </a:p>
                  </a:txBody>
                  <a:tcPr marL="7620" marR="7620" marT="7620" marB="0" anchor="ctr"/>
                </a:tc>
                <a:tc>
                  <a:txBody>
                    <a:bodyPr/>
                    <a:lstStyle/>
                    <a:p>
                      <a:pPr algn="ctr" fontAlgn="b"/>
                      <a:r>
                        <a:rPr lang="fr-FR" sz="1200" b="0" i="0" u="none" strike="noStrike" dirty="0">
                          <a:solidFill>
                            <a:srgbClr val="000000"/>
                          </a:solidFill>
                          <a:effectLst/>
                          <a:latin typeface="Calibri" panose="020F0502020204030204" pitchFamily="34" charset="0"/>
                        </a:rPr>
                        <a:t>-</a:t>
                      </a:r>
                    </a:p>
                  </a:txBody>
                  <a:tcPr marL="7620" marR="7620" marT="7620" marB="0" anchor="ctr"/>
                </a:tc>
                <a:tc>
                  <a:txBody>
                    <a:bodyPr/>
                    <a:lstStyle/>
                    <a:p>
                      <a:pPr algn="ctr" fontAlgn="b"/>
                      <a:r>
                        <a:rPr lang="fr-FR" sz="1200" b="0" i="0" u="none" strike="noStrike" dirty="0">
                          <a:solidFill>
                            <a:srgbClr val="000000"/>
                          </a:solidFill>
                          <a:effectLst/>
                          <a:latin typeface="Calibri" panose="020F0502020204030204" pitchFamily="34" charset="0"/>
                        </a:rPr>
                        <a:t>-</a:t>
                      </a:r>
                    </a:p>
                  </a:txBody>
                  <a:tcPr marL="7620" marR="7620" marT="7620" marB="0" anchor="ctr"/>
                </a:tc>
                <a:tc>
                  <a:txBody>
                    <a:bodyPr/>
                    <a:lstStyle/>
                    <a:p>
                      <a:pPr algn="ctr" fontAlgn="b"/>
                      <a:r>
                        <a:rPr lang="fr-FR" sz="1200" b="0" i="0" u="none" strike="noStrike" dirty="0">
                          <a:solidFill>
                            <a:srgbClr val="000000"/>
                          </a:solidFill>
                          <a:effectLst/>
                          <a:latin typeface="Calibri" panose="020F0502020204030204" pitchFamily="34" charset="0"/>
                        </a:rPr>
                        <a:t>-</a:t>
                      </a:r>
                    </a:p>
                  </a:txBody>
                  <a:tcPr marL="7620" marR="7620" marT="7620" marB="0" anchor="ctr"/>
                </a:tc>
                <a:tc>
                  <a:txBody>
                    <a:bodyPr/>
                    <a:lstStyle/>
                    <a:p>
                      <a:pPr algn="ctr" fontAlgn="b"/>
                      <a:r>
                        <a:rPr lang="fr-FR" sz="1200" b="0" i="0" u="none" strike="noStrike" dirty="0">
                          <a:solidFill>
                            <a:srgbClr val="000000"/>
                          </a:solidFill>
                          <a:effectLst/>
                          <a:latin typeface="Calibri" panose="020F0502020204030204" pitchFamily="34" charset="0"/>
                        </a:rPr>
                        <a:t>-</a:t>
                      </a:r>
                    </a:p>
                  </a:txBody>
                  <a:tcPr marL="7620" marR="7620" marT="7620" marB="0" anchor="ctr"/>
                </a:tc>
                <a:tc>
                  <a:txBody>
                    <a:bodyPr/>
                    <a:lstStyle/>
                    <a:p>
                      <a:pPr algn="ctr" fontAlgn="b"/>
                      <a:r>
                        <a:rPr lang="fr-FR" sz="1200" b="0" i="0" u="none" strike="noStrike" dirty="0">
                          <a:solidFill>
                            <a:srgbClr val="000000"/>
                          </a:solidFill>
                          <a:effectLst/>
                          <a:latin typeface="Calibri" panose="020F0502020204030204" pitchFamily="34" charset="0"/>
                        </a:rPr>
                        <a:t>-</a:t>
                      </a:r>
                    </a:p>
                  </a:txBody>
                  <a:tcPr marL="7620" marR="7620" marT="7620" marB="0" anchor="ctr"/>
                </a:tc>
                <a:extLst>
                  <a:ext uri="{0D108BD9-81ED-4DB2-BD59-A6C34878D82A}">
                    <a16:rowId xmlns:a16="http://schemas.microsoft.com/office/drawing/2014/main" val="1123261108"/>
                  </a:ext>
                </a:extLst>
              </a:tr>
              <a:tr h="281914">
                <a:tc>
                  <a:txBody>
                    <a:bodyPr/>
                    <a:lstStyle/>
                    <a:p>
                      <a:pPr algn="l" fontAlgn="b"/>
                      <a:r>
                        <a:rPr lang="fr-FR" sz="1200" b="1" i="1" u="none" strike="noStrike" dirty="0">
                          <a:solidFill>
                            <a:schemeClr val="accent5">
                              <a:lumMod val="75000"/>
                            </a:schemeClr>
                          </a:solidFill>
                          <a:effectLst/>
                        </a:rPr>
                        <a:t>Ensemble</a:t>
                      </a:r>
                      <a:endParaRPr lang="fr-FR" sz="1200" b="1" i="1" u="none" strike="noStrike" dirty="0">
                        <a:solidFill>
                          <a:schemeClr val="accent5">
                            <a:lumMod val="75000"/>
                          </a:schemeClr>
                        </a:solidFill>
                        <a:effectLst/>
                        <a:latin typeface="+mj-lt"/>
                      </a:endParaRPr>
                    </a:p>
                  </a:txBody>
                  <a:tcPr marL="8420" marR="8420" marT="8420" marB="0" anchor="ctr"/>
                </a:tc>
                <a:tc>
                  <a:txBody>
                    <a:bodyPr/>
                    <a:lstStyle/>
                    <a:p>
                      <a:pPr algn="ctr" fontAlgn="b"/>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b"/>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b"/>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b"/>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b"/>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b"/>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b"/>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b"/>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r-FR" sz="1200" i="1" u="none" strike="noStrike" kern="1200" dirty="0">
                          <a:solidFill>
                            <a:schemeClr val="accent5">
                              <a:lumMod val="75000"/>
                            </a:schemeClr>
                          </a:solidFill>
                          <a:effectLst/>
                          <a:latin typeface="+mn-lt"/>
                          <a:ea typeface="+mn-ea"/>
                          <a:cs typeface="+mn-cs"/>
                        </a:rPr>
                        <a:t>1 384</a:t>
                      </a:r>
                    </a:p>
                  </a:txBody>
                  <a:tcPr marL="8420" marR="8420" marT="8420" marB="0" anchor="ctr"/>
                </a:tc>
                <a:extLst>
                  <a:ext uri="{0D108BD9-81ED-4DB2-BD59-A6C34878D82A}">
                    <a16:rowId xmlns:a16="http://schemas.microsoft.com/office/drawing/2014/main" val="511329795"/>
                  </a:ext>
                </a:extLst>
              </a:tr>
            </a:tbl>
          </a:graphicData>
        </a:graphic>
      </p:graphicFrame>
    </p:spTree>
    <p:extLst>
      <p:ext uri="{BB962C8B-B14F-4D97-AF65-F5344CB8AC3E}">
        <p14:creationId xmlns:p14="http://schemas.microsoft.com/office/powerpoint/2010/main" val="661423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90A3E4-794A-46DC-8F22-A99F5C2A2559}"/>
              </a:ext>
            </a:extLst>
          </p:cNvPr>
          <p:cNvSpPr>
            <a:spLocks noGrp="1"/>
          </p:cNvSpPr>
          <p:nvPr>
            <p:ph type="title"/>
          </p:nvPr>
        </p:nvSpPr>
        <p:spPr>
          <a:xfrm>
            <a:off x="677334" y="447869"/>
            <a:ext cx="8951858" cy="522515"/>
          </a:xfrm>
        </p:spPr>
        <p:txBody>
          <a:bodyPr>
            <a:normAutofit fontScale="90000"/>
          </a:bodyPr>
          <a:lstStyle/>
          <a:p>
            <a:r>
              <a:rPr lang="fr-FR" sz="2400" dirty="0"/>
              <a:t>Annexe 7 : Les délais selon la taille de l’agglomération </a:t>
            </a:r>
            <a:r>
              <a:rPr lang="fr-FR" sz="2000" dirty="0"/>
              <a:t>(enquête tél.)</a:t>
            </a:r>
            <a:endParaRPr lang="fr-FR" sz="2400" dirty="0"/>
          </a:p>
        </p:txBody>
      </p:sp>
      <p:sp>
        <p:nvSpPr>
          <p:cNvPr id="3" name="Espace réservé du numéro de diapositive 2">
            <a:extLst>
              <a:ext uri="{FF2B5EF4-FFF2-40B4-BE49-F238E27FC236}">
                <a16:creationId xmlns:a16="http://schemas.microsoft.com/office/drawing/2014/main" id="{4009CC77-8B5B-4F38-BC09-389AF176E8F4}"/>
              </a:ext>
            </a:extLst>
          </p:cNvPr>
          <p:cNvSpPr>
            <a:spLocks noGrp="1"/>
          </p:cNvSpPr>
          <p:nvPr>
            <p:ph type="sldNum" sz="quarter" idx="12"/>
          </p:nvPr>
        </p:nvSpPr>
        <p:spPr/>
        <p:txBody>
          <a:bodyPr/>
          <a:lstStyle/>
          <a:p>
            <a:fld id="{F428713F-B67B-40CC-85DD-1D86B6204E19}" type="slidenum">
              <a:rPr lang="fr-FR" smtClean="0"/>
              <a:pPr/>
              <a:t>54</a:t>
            </a:fld>
            <a:endParaRPr lang="fr-FR" dirty="0"/>
          </a:p>
        </p:txBody>
      </p:sp>
      <p:graphicFrame>
        <p:nvGraphicFramePr>
          <p:cNvPr id="9" name="Espace réservé du contenu 3">
            <a:extLst>
              <a:ext uri="{FF2B5EF4-FFF2-40B4-BE49-F238E27FC236}">
                <a16:creationId xmlns:a16="http://schemas.microsoft.com/office/drawing/2014/main" id="{400BFAA7-AA52-4E43-921E-9AB703D537EC}"/>
              </a:ext>
            </a:extLst>
          </p:cNvPr>
          <p:cNvGraphicFramePr>
            <a:graphicFrameLocks/>
          </p:cNvGraphicFramePr>
          <p:nvPr>
            <p:extLst>
              <p:ext uri="{D42A27DB-BD31-4B8C-83A1-F6EECF244321}">
                <p14:modId xmlns:p14="http://schemas.microsoft.com/office/powerpoint/2010/main" val="3600397223"/>
              </p:ext>
            </p:extLst>
          </p:nvPr>
        </p:nvGraphicFramePr>
        <p:xfrm>
          <a:off x="531842" y="3837519"/>
          <a:ext cx="9235439" cy="2319009"/>
        </p:xfrm>
        <a:graphic>
          <a:graphicData uri="http://schemas.openxmlformats.org/drawingml/2006/table">
            <a:tbl>
              <a:tblPr bandRow="1">
                <a:tableStyleId>{5FD0F851-EC5A-4D38-B0AD-8093EC10F338}</a:tableStyleId>
              </a:tblPr>
              <a:tblGrid>
                <a:gridCol w="2231676">
                  <a:extLst>
                    <a:ext uri="{9D8B030D-6E8A-4147-A177-3AD203B41FA5}">
                      <a16:colId xmlns:a16="http://schemas.microsoft.com/office/drawing/2014/main" val="709373017"/>
                    </a:ext>
                  </a:extLst>
                </a:gridCol>
                <a:gridCol w="732672">
                  <a:extLst>
                    <a:ext uri="{9D8B030D-6E8A-4147-A177-3AD203B41FA5}">
                      <a16:colId xmlns:a16="http://schemas.microsoft.com/office/drawing/2014/main" val="2372837409"/>
                    </a:ext>
                  </a:extLst>
                </a:gridCol>
                <a:gridCol w="732672">
                  <a:extLst>
                    <a:ext uri="{9D8B030D-6E8A-4147-A177-3AD203B41FA5}">
                      <a16:colId xmlns:a16="http://schemas.microsoft.com/office/drawing/2014/main" val="1422941384"/>
                    </a:ext>
                  </a:extLst>
                </a:gridCol>
                <a:gridCol w="732672">
                  <a:extLst>
                    <a:ext uri="{9D8B030D-6E8A-4147-A177-3AD203B41FA5}">
                      <a16:colId xmlns:a16="http://schemas.microsoft.com/office/drawing/2014/main" val="3680086640"/>
                    </a:ext>
                  </a:extLst>
                </a:gridCol>
                <a:gridCol w="732672">
                  <a:extLst>
                    <a:ext uri="{9D8B030D-6E8A-4147-A177-3AD203B41FA5}">
                      <a16:colId xmlns:a16="http://schemas.microsoft.com/office/drawing/2014/main" val="2704650310"/>
                    </a:ext>
                  </a:extLst>
                </a:gridCol>
                <a:gridCol w="732672">
                  <a:extLst>
                    <a:ext uri="{9D8B030D-6E8A-4147-A177-3AD203B41FA5}">
                      <a16:colId xmlns:a16="http://schemas.microsoft.com/office/drawing/2014/main" val="200691109"/>
                    </a:ext>
                  </a:extLst>
                </a:gridCol>
                <a:gridCol w="732672">
                  <a:extLst>
                    <a:ext uri="{9D8B030D-6E8A-4147-A177-3AD203B41FA5}">
                      <a16:colId xmlns:a16="http://schemas.microsoft.com/office/drawing/2014/main" val="2492018299"/>
                    </a:ext>
                  </a:extLst>
                </a:gridCol>
                <a:gridCol w="1026160">
                  <a:extLst>
                    <a:ext uri="{9D8B030D-6E8A-4147-A177-3AD203B41FA5}">
                      <a16:colId xmlns:a16="http://schemas.microsoft.com/office/drawing/2014/main" val="3242529296"/>
                    </a:ext>
                  </a:extLst>
                </a:gridCol>
                <a:gridCol w="1019520">
                  <a:extLst>
                    <a:ext uri="{9D8B030D-6E8A-4147-A177-3AD203B41FA5}">
                      <a16:colId xmlns:a16="http://schemas.microsoft.com/office/drawing/2014/main" val="2961125129"/>
                    </a:ext>
                  </a:extLst>
                </a:gridCol>
                <a:gridCol w="562051">
                  <a:extLst>
                    <a:ext uri="{9D8B030D-6E8A-4147-A177-3AD203B41FA5}">
                      <a16:colId xmlns:a16="http://schemas.microsoft.com/office/drawing/2014/main" val="454863006"/>
                    </a:ext>
                  </a:extLst>
                </a:gridCol>
              </a:tblGrid>
              <a:tr h="635041">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fr-FR" sz="2000" b="1" u="none" strike="noStrike" cap="small" baseline="0" dirty="0">
                          <a:solidFill>
                            <a:schemeClr val="accent5">
                              <a:lumMod val="75000"/>
                            </a:schemeClr>
                          </a:solidFill>
                          <a:effectLst/>
                        </a:rPr>
                        <a:t>Scénario 2</a:t>
                      </a:r>
                    </a:p>
                    <a:p>
                      <a:pPr algn="ctr" fontAlgn="ctr"/>
                      <a:r>
                        <a:rPr lang="fr-FR" sz="1200" b="1" u="none" strike="noStrike" kern="1200" dirty="0">
                          <a:solidFill>
                            <a:schemeClr val="accent5">
                              <a:lumMod val="75000"/>
                            </a:schemeClr>
                          </a:solidFill>
                          <a:effectLst/>
                          <a:latin typeface="+mn-lt"/>
                          <a:ea typeface="+mn-ea"/>
                          <a:cs typeface="+mn-cs"/>
                        </a:rPr>
                        <a:t>Apparition de symptômes</a:t>
                      </a:r>
                    </a:p>
                  </a:txBody>
                  <a:tcPr marL="8420" marR="8420" marT="8420" marB="0" anchor="ctr"/>
                </a:tc>
                <a:tc>
                  <a:txBody>
                    <a:bodyPr/>
                    <a:lstStyle/>
                    <a:p>
                      <a:pPr algn="ctr" fontAlgn="ctr"/>
                      <a:r>
                        <a:rPr lang="fr-FR" sz="1200" b="0" u="none" strike="noStrike" dirty="0">
                          <a:solidFill>
                            <a:schemeClr val="tx1">
                              <a:lumMod val="75000"/>
                              <a:lumOff val="25000"/>
                            </a:schemeClr>
                          </a:solidFill>
                          <a:effectLst/>
                        </a:rPr>
                        <a:t>Moyenne</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0" u="none" strike="noStrike" dirty="0">
                          <a:solidFill>
                            <a:schemeClr val="tx1">
                              <a:lumMod val="75000"/>
                              <a:lumOff val="25000"/>
                            </a:schemeClr>
                          </a:solidFill>
                          <a:effectLst/>
                        </a:rPr>
                        <a:t>10%</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0" u="none" strike="noStrike" dirty="0">
                          <a:solidFill>
                            <a:schemeClr val="tx1">
                              <a:lumMod val="75000"/>
                              <a:lumOff val="25000"/>
                            </a:schemeClr>
                          </a:solidFill>
                          <a:effectLst/>
                        </a:rPr>
                        <a:t>25%</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1" u="none" strike="noStrike" dirty="0">
                          <a:solidFill>
                            <a:schemeClr val="tx1">
                              <a:lumMod val="75000"/>
                              <a:lumOff val="25000"/>
                            </a:schemeClr>
                          </a:solidFill>
                          <a:effectLst/>
                        </a:rPr>
                        <a:t>Médiane</a:t>
                      </a:r>
                    </a:p>
                    <a:p>
                      <a:pPr algn="ctr" fontAlgn="ctr"/>
                      <a:r>
                        <a:rPr lang="fr-FR" sz="1200" b="1" u="none" strike="noStrike" dirty="0">
                          <a:solidFill>
                            <a:schemeClr val="tx1">
                              <a:lumMod val="75000"/>
                              <a:lumOff val="25000"/>
                            </a:schemeClr>
                          </a:solidFill>
                          <a:effectLst/>
                        </a:rPr>
                        <a:t>(50%)</a:t>
                      </a:r>
                      <a:endParaRPr lang="fr-FR" sz="1200" b="1" u="none" strike="noStrike" dirty="0">
                        <a:solidFill>
                          <a:schemeClr val="tx1">
                            <a:lumMod val="75000"/>
                            <a:lumOff val="25000"/>
                          </a:schemeClr>
                        </a:solidFill>
                        <a:effectLst/>
                        <a:latin typeface="+mn-lt"/>
                      </a:endParaRPr>
                    </a:p>
                  </a:txBody>
                  <a:tcPr marL="8420" marR="8420" marT="8420" marB="0" anchor="ctr"/>
                </a:tc>
                <a:tc>
                  <a:txBody>
                    <a:bodyPr/>
                    <a:lstStyle/>
                    <a:p>
                      <a:pPr algn="ctr" fontAlgn="ctr"/>
                      <a:r>
                        <a:rPr lang="fr-FR" sz="1200" b="0" u="none" strike="noStrike" dirty="0">
                          <a:solidFill>
                            <a:schemeClr val="tx1">
                              <a:lumMod val="75000"/>
                              <a:lumOff val="25000"/>
                            </a:schemeClr>
                          </a:solidFill>
                          <a:effectLst/>
                        </a:rPr>
                        <a:t>75%</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0" u="none" strike="noStrike" dirty="0">
                          <a:solidFill>
                            <a:schemeClr val="tx1">
                              <a:lumMod val="75000"/>
                              <a:lumOff val="25000"/>
                            </a:schemeClr>
                          </a:solidFill>
                          <a:effectLst/>
                        </a:rPr>
                        <a:t>90%</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1" i="0" u="none" strike="noStrike" dirty="0">
                          <a:solidFill>
                            <a:schemeClr val="tx1">
                              <a:lumMod val="75000"/>
                              <a:lumOff val="25000"/>
                            </a:schemeClr>
                          </a:solidFill>
                          <a:effectLst/>
                        </a:rPr>
                        <a:t>Proportion de RDV obtenus</a:t>
                      </a:r>
                      <a:endParaRPr lang="fr-FR" sz="1200" b="1"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1" i="0" u="none" strike="noStrike" dirty="0">
                          <a:solidFill>
                            <a:schemeClr val="tx1">
                              <a:lumMod val="75000"/>
                              <a:lumOff val="25000"/>
                            </a:schemeClr>
                          </a:solidFill>
                          <a:effectLst/>
                        </a:rPr>
                        <a:t>Echec de rdv tous motifs</a:t>
                      </a:r>
                      <a:endParaRPr lang="fr-FR" sz="1200" b="1"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1" i="1" u="none" strike="noStrike" dirty="0">
                          <a:solidFill>
                            <a:schemeClr val="accent5">
                              <a:lumMod val="75000"/>
                            </a:schemeClr>
                          </a:solidFill>
                          <a:effectLst/>
                        </a:rPr>
                        <a:t>n</a:t>
                      </a:r>
                      <a:endParaRPr lang="fr-FR" sz="1200" b="1" i="1" u="none" strike="noStrike" dirty="0">
                        <a:solidFill>
                          <a:schemeClr val="accent5">
                            <a:lumMod val="75000"/>
                          </a:schemeClr>
                        </a:solidFill>
                        <a:effectLst/>
                        <a:latin typeface="+mj-lt"/>
                      </a:endParaRPr>
                    </a:p>
                  </a:txBody>
                  <a:tcPr marL="8420" marR="8420" marT="8420" marB="0" anchor="ctr"/>
                </a:tc>
                <a:extLst>
                  <a:ext uri="{0D108BD9-81ED-4DB2-BD59-A6C34878D82A}">
                    <a16:rowId xmlns:a16="http://schemas.microsoft.com/office/drawing/2014/main" val="2593065429"/>
                  </a:ext>
                </a:extLst>
              </a:tr>
              <a:tr h="281914">
                <a:tc>
                  <a:txBody>
                    <a:bodyPr/>
                    <a:lstStyle/>
                    <a:p>
                      <a:pPr algn="l" fontAlgn="ctr"/>
                      <a:r>
                        <a:rPr lang="fr-FR" sz="1200" b="1" u="none" strike="noStrike" dirty="0">
                          <a:solidFill>
                            <a:schemeClr val="tx1">
                              <a:lumMod val="75000"/>
                              <a:lumOff val="25000"/>
                            </a:schemeClr>
                          </a:solidFill>
                          <a:effectLst/>
                          <a:latin typeface="+mj-lt"/>
                        </a:rPr>
                        <a:t>Communes rurales et urbaines </a:t>
                      </a:r>
                    </a:p>
                    <a:p>
                      <a:pPr algn="l" fontAlgn="ctr"/>
                      <a:r>
                        <a:rPr lang="fr-FR" sz="1200" u="none" strike="noStrike" dirty="0">
                          <a:solidFill>
                            <a:schemeClr val="tx1">
                              <a:lumMod val="75000"/>
                              <a:lumOff val="25000"/>
                            </a:schemeClr>
                          </a:solidFill>
                          <a:effectLst/>
                          <a:latin typeface="+mj-lt"/>
                        </a:rPr>
                        <a:t>(moins de 20 000 hab.)</a:t>
                      </a:r>
                      <a:endParaRPr lang="fr-FR" sz="1200" b="0" i="0" u="none" strike="noStrike" dirty="0">
                        <a:solidFill>
                          <a:schemeClr val="tx1">
                            <a:lumMod val="75000"/>
                            <a:lumOff val="25000"/>
                          </a:schemeClr>
                        </a:solidFill>
                        <a:effectLst/>
                        <a:latin typeface="+mj-lt"/>
                      </a:endParaRPr>
                    </a:p>
                  </a:txBody>
                  <a:tcPr marL="7620" marR="7620" marT="7620" marB="0" anchor="ctr"/>
                </a:tc>
                <a:tc>
                  <a:txBody>
                    <a:bodyPr/>
                    <a:lstStyle/>
                    <a:p>
                      <a:pPr algn="ctr" fontAlgn="b"/>
                      <a:r>
                        <a:rPr lang="fr-FR" sz="1200" b="0" u="none" strike="noStrike" kern="1200" dirty="0">
                          <a:solidFill>
                            <a:schemeClr val="tx1">
                              <a:lumMod val="75000"/>
                              <a:lumOff val="25000"/>
                            </a:schemeClr>
                          </a:solidFill>
                          <a:effectLst/>
                          <a:latin typeface="+mn-lt"/>
                          <a:ea typeface="+mn-ea"/>
                          <a:cs typeface="+mn-cs"/>
                        </a:rPr>
                        <a:t>40</a:t>
                      </a:r>
                    </a:p>
                  </a:txBody>
                  <a:tcPr marL="7620" marR="7620" marT="7620" marB="0" anchor="ctr"/>
                </a:tc>
                <a:tc>
                  <a:txBody>
                    <a:bodyPr/>
                    <a:lstStyle/>
                    <a:p>
                      <a:pPr algn="ctr" fontAlgn="ctr"/>
                      <a:r>
                        <a:rPr lang="fr-FR" sz="1200" b="0" u="none" strike="noStrike" kern="1200" dirty="0">
                          <a:solidFill>
                            <a:schemeClr val="tx1">
                              <a:lumMod val="75000"/>
                              <a:lumOff val="25000"/>
                            </a:schemeClr>
                          </a:solidFill>
                          <a:effectLst/>
                          <a:latin typeface="+mn-lt"/>
                          <a:ea typeface="+mn-ea"/>
                          <a:cs typeface="+mn-cs"/>
                        </a:rPr>
                        <a:t>3</a:t>
                      </a:r>
                    </a:p>
                  </a:txBody>
                  <a:tcPr marL="7620" marR="7620" marT="7620" marB="0" anchor="ctr"/>
                </a:tc>
                <a:tc>
                  <a:txBody>
                    <a:bodyPr/>
                    <a:lstStyle/>
                    <a:p>
                      <a:pPr algn="ctr" fontAlgn="ctr"/>
                      <a:r>
                        <a:rPr lang="fr-FR" sz="1200" b="0" u="none" strike="noStrike" kern="1200" dirty="0">
                          <a:solidFill>
                            <a:schemeClr val="tx1">
                              <a:lumMod val="75000"/>
                              <a:lumOff val="25000"/>
                            </a:schemeClr>
                          </a:solidFill>
                          <a:effectLst/>
                          <a:latin typeface="+mn-lt"/>
                          <a:ea typeface="+mn-ea"/>
                          <a:cs typeface="+mn-cs"/>
                        </a:rPr>
                        <a:t>5</a:t>
                      </a:r>
                    </a:p>
                  </a:txBody>
                  <a:tcPr marL="7620" marR="7620" marT="7620" marB="0" anchor="ctr"/>
                </a:tc>
                <a:tc>
                  <a:txBody>
                    <a:bodyPr/>
                    <a:lstStyle/>
                    <a:p>
                      <a:pPr algn="ctr" fontAlgn="ctr"/>
                      <a:r>
                        <a:rPr lang="fr-FR" sz="1200" b="1" u="none" strike="noStrike" kern="1200" dirty="0">
                          <a:solidFill>
                            <a:schemeClr val="tx1">
                              <a:lumMod val="75000"/>
                              <a:lumOff val="25000"/>
                            </a:schemeClr>
                          </a:solidFill>
                          <a:effectLst/>
                          <a:latin typeface="+mn-lt"/>
                          <a:ea typeface="+mn-ea"/>
                          <a:cs typeface="+mn-cs"/>
                        </a:rPr>
                        <a:t>16</a:t>
                      </a:r>
                    </a:p>
                  </a:txBody>
                  <a:tcPr marL="7620" marR="7620" marT="7620" marB="0" anchor="ctr"/>
                </a:tc>
                <a:tc>
                  <a:txBody>
                    <a:bodyPr/>
                    <a:lstStyle/>
                    <a:p>
                      <a:pPr algn="ctr" fontAlgn="ctr"/>
                      <a:r>
                        <a:rPr lang="fr-FR" sz="1200" b="0" u="none" strike="noStrike" kern="1200" dirty="0">
                          <a:solidFill>
                            <a:schemeClr val="tx1">
                              <a:lumMod val="75000"/>
                              <a:lumOff val="25000"/>
                            </a:schemeClr>
                          </a:solidFill>
                          <a:effectLst/>
                          <a:latin typeface="+mn-lt"/>
                          <a:ea typeface="+mn-ea"/>
                          <a:cs typeface="+mn-cs"/>
                        </a:rPr>
                        <a:t>45</a:t>
                      </a:r>
                    </a:p>
                  </a:txBody>
                  <a:tcPr marL="7620" marR="7620" marT="7620" marB="0" anchor="ctr"/>
                </a:tc>
                <a:tc>
                  <a:txBody>
                    <a:bodyPr/>
                    <a:lstStyle/>
                    <a:p>
                      <a:pPr algn="ctr" fontAlgn="ctr"/>
                      <a:r>
                        <a:rPr lang="fr-FR" sz="1200" b="0" u="none" strike="noStrike" kern="1200" dirty="0">
                          <a:solidFill>
                            <a:schemeClr val="tx1">
                              <a:lumMod val="75000"/>
                              <a:lumOff val="25000"/>
                            </a:schemeClr>
                          </a:solidFill>
                          <a:effectLst/>
                          <a:latin typeface="+mn-lt"/>
                          <a:ea typeface="+mn-ea"/>
                          <a:cs typeface="+mn-cs"/>
                        </a:rPr>
                        <a:t>109</a:t>
                      </a:r>
                    </a:p>
                  </a:txBody>
                  <a:tcPr marL="7620" marR="7620" marT="7620" marB="0" anchor="ctr"/>
                </a:tc>
                <a:tc>
                  <a:txBody>
                    <a:bodyPr/>
                    <a:lstStyle/>
                    <a:p>
                      <a:pPr algn="ctr" fontAlgn="b"/>
                      <a:r>
                        <a:rPr lang="fr-FR" sz="1200" b="1" i="0" u="none" strike="noStrike" kern="1200" dirty="0">
                          <a:solidFill>
                            <a:schemeClr val="tx1">
                              <a:lumMod val="75000"/>
                              <a:lumOff val="25000"/>
                            </a:schemeClr>
                          </a:solidFill>
                          <a:effectLst/>
                          <a:latin typeface="+mn-lt"/>
                          <a:ea typeface="+mn-ea"/>
                          <a:cs typeface="+mn-cs"/>
                        </a:rPr>
                        <a:t>42%</a:t>
                      </a:r>
                    </a:p>
                  </a:txBody>
                  <a:tcPr marL="7620" marR="7620" marT="7620" marB="0" anchor="ctr"/>
                </a:tc>
                <a:tc>
                  <a:txBody>
                    <a:bodyPr/>
                    <a:lstStyle/>
                    <a:p>
                      <a:pPr algn="ctr" fontAlgn="b"/>
                      <a:r>
                        <a:rPr lang="fr-FR" sz="1200" b="1" i="0" u="none" strike="noStrike" kern="1200" dirty="0">
                          <a:solidFill>
                            <a:schemeClr val="tx1">
                              <a:lumMod val="75000"/>
                              <a:lumOff val="25000"/>
                            </a:schemeClr>
                          </a:solidFill>
                          <a:effectLst/>
                          <a:latin typeface="+mn-lt"/>
                          <a:ea typeface="+mn-ea"/>
                          <a:cs typeface="+mn-cs"/>
                        </a:rPr>
                        <a:t>58%</a:t>
                      </a:r>
                    </a:p>
                  </a:txBody>
                  <a:tcPr marL="7620" marR="7620" marT="7620" marB="0" anchor="ctr"/>
                </a:tc>
                <a:tc>
                  <a:txBody>
                    <a:bodyPr/>
                    <a:lstStyle/>
                    <a:p>
                      <a:pPr algn="ctr" fontAlgn="b"/>
                      <a:r>
                        <a:rPr lang="fr-FR" sz="1200" i="1" u="none" strike="noStrike" kern="1200" dirty="0">
                          <a:solidFill>
                            <a:schemeClr val="accent5">
                              <a:lumMod val="75000"/>
                            </a:schemeClr>
                          </a:solidFill>
                          <a:effectLst/>
                          <a:latin typeface="+mn-lt"/>
                          <a:ea typeface="+mn-ea"/>
                          <a:cs typeface="+mn-cs"/>
                        </a:rPr>
                        <a:t>144</a:t>
                      </a:r>
                    </a:p>
                  </a:txBody>
                  <a:tcPr marL="7620" marR="7620" marT="7620" marB="0" anchor="ctr"/>
                </a:tc>
                <a:extLst>
                  <a:ext uri="{0D108BD9-81ED-4DB2-BD59-A6C34878D82A}">
                    <a16:rowId xmlns:a16="http://schemas.microsoft.com/office/drawing/2014/main" val="485765661"/>
                  </a:ext>
                </a:extLst>
              </a:tr>
              <a:tr h="281914">
                <a:tc>
                  <a:txBody>
                    <a:bodyPr/>
                    <a:lstStyle/>
                    <a:p>
                      <a:pPr algn="l" fontAlgn="ctr"/>
                      <a:r>
                        <a:rPr lang="fr-FR" sz="1200" b="1" u="none" strike="noStrike" dirty="0">
                          <a:solidFill>
                            <a:schemeClr val="tx1">
                              <a:lumMod val="75000"/>
                              <a:lumOff val="25000"/>
                            </a:schemeClr>
                          </a:solidFill>
                          <a:effectLst/>
                          <a:latin typeface="+mj-lt"/>
                        </a:rPr>
                        <a:t>Unités urbaines </a:t>
                      </a:r>
                    </a:p>
                    <a:p>
                      <a:pPr algn="l" fontAlgn="ctr"/>
                      <a:r>
                        <a:rPr lang="fr-FR" sz="1200" u="none" strike="noStrike" dirty="0">
                          <a:solidFill>
                            <a:schemeClr val="tx1">
                              <a:lumMod val="75000"/>
                              <a:lumOff val="25000"/>
                            </a:schemeClr>
                          </a:solidFill>
                          <a:effectLst/>
                          <a:latin typeface="+mj-lt"/>
                        </a:rPr>
                        <a:t>(20 à 100 000 hab.)</a:t>
                      </a:r>
                      <a:endParaRPr lang="fr-FR" sz="1200" b="0" i="0" u="none" strike="noStrike" dirty="0">
                        <a:solidFill>
                          <a:schemeClr val="tx1">
                            <a:lumMod val="75000"/>
                            <a:lumOff val="25000"/>
                          </a:schemeClr>
                        </a:solidFill>
                        <a:effectLst/>
                        <a:latin typeface="+mj-lt"/>
                      </a:endParaRPr>
                    </a:p>
                  </a:txBody>
                  <a:tcPr marL="7620" marR="7620" marT="7620" marB="0" anchor="ctr"/>
                </a:tc>
                <a:tc>
                  <a:txBody>
                    <a:bodyPr/>
                    <a:lstStyle/>
                    <a:p>
                      <a:pPr algn="ctr" fontAlgn="b"/>
                      <a:r>
                        <a:rPr lang="fr-FR" sz="1200" b="0" u="none" strike="noStrike" kern="1200" dirty="0">
                          <a:solidFill>
                            <a:schemeClr val="tx1">
                              <a:lumMod val="75000"/>
                              <a:lumOff val="25000"/>
                            </a:schemeClr>
                          </a:solidFill>
                          <a:effectLst/>
                          <a:latin typeface="+mn-lt"/>
                          <a:ea typeface="+mn-ea"/>
                          <a:cs typeface="+mn-cs"/>
                        </a:rPr>
                        <a:t>41</a:t>
                      </a:r>
                    </a:p>
                  </a:txBody>
                  <a:tcPr marL="7620" marR="7620" marT="7620" marB="0" anchor="ctr"/>
                </a:tc>
                <a:tc>
                  <a:txBody>
                    <a:bodyPr/>
                    <a:lstStyle/>
                    <a:p>
                      <a:pPr algn="ctr" fontAlgn="ctr"/>
                      <a:r>
                        <a:rPr lang="fr-FR" sz="1200" b="0" u="none" strike="noStrike" kern="1200" dirty="0">
                          <a:solidFill>
                            <a:schemeClr val="tx1">
                              <a:lumMod val="75000"/>
                              <a:lumOff val="25000"/>
                            </a:schemeClr>
                          </a:solidFill>
                          <a:effectLst/>
                          <a:latin typeface="+mn-lt"/>
                          <a:ea typeface="+mn-ea"/>
                          <a:cs typeface="+mn-cs"/>
                        </a:rPr>
                        <a:t>3</a:t>
                      </a:r>
                    </a:p>
                  </a:txBody>
                  <a:tcPr marL="7620" marR="7620" marT="7620" marB="0" anchor="ctr"/>
                </a:tc>
                <a:tc>
                  <a:txBody>
                    <a:bodyPr/>
                    <a:lstStyle/>
                    <a:p>
                      <a:pPr algn="ctr" fontAlgn="ctr"/>
                      <a:r>
                        <a:rPr lang="fr-FR" sz="1200" b="0" u="none" strike="noStrike" kern="1200" dirty="0">
                          <a:solidFill>
                            <a:schemeClr val="tx1">
                              <a:lumMod val="75000"/>
                              <a:lumOff val="25000"/>
                            </a:schemeClr>
                          </a:solidFill>
                          <a:effectLst/>
                          <a:latin typeface="+mn-lt"/>
                          <a:ea typeface="+mn-ea"/>
                          <a:cs typeface="+mn-cs"/>
                        </a:rPr>
                        <a:t>8</a:t>
                      </a:r>
                    </a:p>
                  </a:txBody>
                  <a:tcPr marL="7620" marR="7620" marT="7620" marB="0" anchor="ctr"/>
                </a:tc>
                <a:tc>
                  <a:txBody>
                    <a:bodyPr/>
                    <a:lstStyle/>
                    <a:p>
                      <a:pPr algn="ctr" fontAlgn="ctr"/>
                      <a:r>
                        <a:rPr lang="fr-FR" sz="1200" b="1" u="none" strike="noStrike" kern="1200" dirty="0">
                          <a:solidFill>
                            <a:schemeClr val="tx1">
                              <a:lumMod val="75000"/>
                              <a:lumOff val="25000"/>
                            </a:schemeClr>
                          </a:solidFill>
                          <a:effectLst/>
                          <a:latin typeface="+mn-lt"/>
                          <a:ea typeface="+mn-ea"/>
                          <a:cs typeface="+mn-cs"/>
                        </a:rPr>
                        <a:t>20</a:t>
                      </a:r>
                    </a:p>
                  </a:txBody>
                  <a:tcPr marL="7620" marR="7620" marT="7620" marB="0" anchor="ctr"/>
                </a:tc>
                <a:tc>
                  <a:txBody>
                    <a:bodyPr/>
                    <a:lstStyle/>
                    <a:p>
                      <a:pPr algn="ctr" fontAlgn="ctr"/>
                      <a:r>
                        <a:rPr lang="fr-FR" sz="1200" b="0" u="none" strike="noStrike" kern="1200" dirty="0">
                          <a:solidFill>
                            <a:schemeClr val="tx1">
                              <a:lumMod val="75000"/>
                              <a:lumOff val="25000"/>
                            </a:schemeClr>
                          </a:solidFill>
                          <a:effectLst/>
                          <a:latin typeface="+mn-lt"/>
                          <a:ea typeface="+mn-ea"/>
                          <a:cs typeface="+mn-cs"/>
                        </a:rPr>
                        <a:t>44</a:t>
                      </a:r>
                    </a:p>
                  </a:txBody>
                  <a:tcPr marL="7620" marR="7620" marT="7620" marB="0" anchor="ctr"/>
                </a:tc>
                <a:tc>
                  <a:txBody>
                    <a:bodyPr/>
                    <a:lstStyle/>
                    <a:p>
                      <a:pPr algn="ctr" fontAlgn="ctr"/>
                      <a:r>
                        <a:rPr lang="fr-FR" sz="1200" b="0" u="none" strike="noStrike" kern="1200" dirty="0">
                          <a:solidFill>
                            <a:schemeClr val="tx1">
                              <a:lumMod val="75000"/>
                              <a:lumOff val="25000"/>
                            </a:schemeClr>
                          </a:solidFill>
                          <a:effectLst/>
                          <a:latin typeface="+mn-lt"/>
                          <a:ea typeface="+mn-ea"/>
                          <a:cs typeface="+mn-cs"/>
                        </a:rPr>
                        <a:t>126</a:t>
                      </a:r>
                    </a:p>
                  </a:txBody>
                  <a:tcPr marL="7620" marR="7620" marT="7620" marB="0" anchor="ctr"/>
                </a:tc>
                <a:tc>
                  <a:txBody>
                    <a:bodyPr/>
                    <a:lstStyle/>
                    <a:p>
                      <a:pPr algn="ctr" fontAlgn="b"/>
                      <a:r>
                        <a:rPr lang="fr-FR" sz="1200" b="1" i="0" u="none" strike="noStrike" kern="1200" dirty="0">
                          <a:solidFill>
                            <a:schemeClr val="tx1">
                              <a:lumMod val="75000"/>
                              <a:lumOff val="25000"/>
                            </a:schemeClr>
                          </a:solidFill>
                          <a:effectLst/>
                          <a:latin typeface="+mn-lt"/>
                          <a:ea typeface="+mn-ea"/>
                          <a:cs typeface="+mn-cs"/>
                        </a:rPr>
                        <a:t>36%</a:t>
                      </a:r>
                    </a:p>
                  </a:txBody>
                  <a:tcPr marL="7620" marR="7620" marT="7620" marB="0" anchor="ctr"/>
                </a:tc>
                <a:tc>
                  <a:txBody>
                    <a:bodyPr/>
                    <a:lstStyle/>
                    <a:p>
                      <a:pPr algn="ctr" fontAlgn="b"/>
                      <a:r>
                        <a:rPr lang="fr-FR" sz="1200" b="1" i="0" u="none" strike="noStrike" kern="1200" dirty="0">
                          <a:solidFill>
                            <a:schemeClr val="tx1">
                              <a:lumMod val="75000"/>
                              <a:lumOff val="25000"/>
                            </a:schemeClr>
                          </a:solidFill>
                          <a:effectLst/>
                          <a:latin typeface="+mn-lt"/>
                          <a:ea typeface="+mn-ea"/>
                          <a:cs typeface="+mn-cs"/>
                        </a:rPr>
                        <a:t>64%</a:t>
                      </a:r>
                    </a:p>
                  </a:txBody>
                  <a:tcPr marL="7620" marR="7620" marT="7620" marB="0" anchor="ctr"/>
                </a:tc>
                <a:tc>
                  <a:txBody>
                    <a:bodyPr/>
                    <a:lstStyle/>
                    <a:p>
                      <a:pPr algn="ctr" fontAlgn="b"/>
                      <a:r>
                        <a:rPr lang="fr-FR" sz="1200" i="1" u="none" strike="noStrike" kern="1200" dirty="0">
                          <a:solidFill>
                            <a:schemeClr val="accent5">
                              <a:lumMod val="75000"/>
                            </a:schemeClr>
                          </a:solidFill>
                          <a:effectLst/>
                          <a:latin typeface="+mn-lt"/>
                          <a:ea typeface="+mn-ea"/>
                          <a:cs typeface="+mn-cs"/>
                        </a:rPr>
                        <a:t>285</a:t>
                      </a:r>
                    </a:p>
                  </a:txBody>
                  <a:tcPr marL="7620" marR="7620" marT="7620" marB="0" anchor="ctr"/>
                </a:tc>
                <a:extLst>
                  <a:ext uri="{0D108BD9-81ED-4DB2-BD59-A6C34878D82A}">
                    <a16:rowId xmlns:a16="http://schemas.microsoft.com/office/drawing/2014/main" val="3418453755"/>
                  </a:ext>
                </a:extLst>
              </a:tr>
              <a:tr h="281914">
                <a:tc>
                  <a:txBody>
                    <a:bodyPr/>
                    <a:lstStyle/>
                    <a:p>
                      <a:pPr algn="l" fontAlgn="ctr"/>
                      <a:r>
                        <a:rPr lang="fr-FR" sz="1200" b="1" u="none" strike="noStrike" dirty="0">
                          <a:solidFill>
                            <a:schemeClr val="tx1">
                              <a:lumMod val="75000"/>
                              <a:lumOff val="25000"/>
                            </a:schemeClr>
                          </a:solidFill>
                          <a:effectLst/>
                          <a:latin typeface="+mj-lt"/>
                        </a:rPr>
                        <a:t>Unités urbaines </a:t>
                      </a:r>
                    </a:p>
                    <a:p>
                      <a:pPr algn="l" fontAlgn="ctr"/>
                      <a:r>
                        <a:rPr lang="fr-FR" sz="1200" u="none" strike="noStrike" dirty="0">
                          <a:solidFill>
                            <a:schemeClr val="tx1">
                              <a:lumMod val="75000"/>
                              <a:lumOff val="25000"/>
                            </a:schemeClr>
                          </a:solidFill>
                          <a:effectLst/>
                          <a:latin typeface="+mj-lt"/>
                        </a:rPr>
                        <a:t>(100 à 200 000 hab. et plus)</a:t>
                      </a:r>
                      <a:endParaRPr lang="fr-FR" sz="1200" b="0" i="0" u="none" strike="noStrike" dirty="0">
                        <a:solidFill>
                          <a:schemeClr val="tx1">
                            <a:lumMod val="75000"/>
                            <a:lumOff val="25000"/>
                          </a:schemeClr>
                        </a:solidFill>
                        <a:effectLst/>
                        <a:latin typeface="+mj-lt"/>
                      </a:endParaRPr>
                    </a:p>
                  </a:txBody>
                  <a:tcPr marL="7620" marR="7620" marT="7620" marB="0" anchor="ctr"/>
                </a:tc>
                <a:tc>
                  <a:txBody>
                    <a:bodyPr/>
                    <a:lstStyle/>
                    <a:p>
                      <a:pPr algn="ctr" fontAlgn="b"/>
                      <a:r>
                        <a:rPr lang="fr-FR" sz="1200" b="0" u="none" strike="noStrike" kern="1200">
                          <a:solidFill>
                            <a:schemeClr val="tx1">
                              <a:lumMod val="75000"/>
                              <a:lumOff val="25000"/>
                            </a:schemeClr>
                          </a:solidFill>
                          <a:effectLst/>
                          <a:latin typeface="+mn-lt"/>
                          <a:ea typeface="+mn-ea"/>
                          <a:cs typeface="+mn-cs"/>
                        </a:rPr>
                        <a:t>32</a:t>
                      </a:r>
                    </a:p>
                  </a:txBody>
                  <a:tcPr marL="7620" marR="7620" marT="7620" marB="0" anchor="ctr"/>
                </a:tc>
                <a:tc>
                  <a:txBody>
                    <a:bodyPr/>
                    <a:lstStyle/>
                    <a:p>
                      <a:pPr algn="ctr" fontAlgn="ctr"/>
                      <a:r>
                        <a:rPr lang="fr-FR" sz="1200" b="0" u="none" strike="noStrike" kern="1200">
                          <a:solidFill>
                            <a:schemeClr val="tx1">
                              <a:lumMod val="75000"/>
                              <a:lumOff val="25000"/>
                            </a:schemeClr>
                          </a:solidFill>
                          <a:effectLst/>
                          <a:latin typeface="+mn-lt"/>
                          <a:ea typeface="+mn-ea"/>
                          <a:cs typeface="+mn-cs"/>
                        </a:rPr>
                        <a:t>1</a:t>
                      </a:r>
                    </a:p>
                  </a:txBody>
                  <a:tcPr marL="7620" marR="7620" marT="7620" marB="0" anchor="ctr"/>
                </a:tc>
                <a:tc>
                  <a:txBody>
                    <a:bodyPr/>
                    <a:lstStyle/>
                    <a:p>
                      <a:pPr algn="ctr" fontAlgn="ctr"/>
                      <a:r>
                        <a:rPr lang="fr-FR" sz="1200" b="0" u="none" strike="noStrike" kern="1200">
                          <a:solidFill>
                            <a:schemeClr val="tx1">
                              <a:lumMod val="75000"/>
                              <a:lumOff val="25000"/>
                            </a:schemeClr>
                          </a:solidFill>
                          <a:effectLst/>
                          <a:latin typeface="+mn-lt"/>
                          <a:ea typeface="+mn-ea"/>
                          <a:cs typeface="+mn-cs"/>
                        </a:rPr>
                        <a:t>6</a:t>
                      </a:r>
                    </a:p>
                  </a:txBody>
                  <a:tcPr marL="7620" marR="7620" marT="7620" marB="0" anchor="ctr"/>
                </a:tc>
                <a:tc>
                  <a:txBody>
                    <a:bodyPr/>
                    <a:lstStyle/>
                    <a:p>
                      <a:pPr algn="ctr" fontAlgn="ctr"/>
                      <a:r>
                        <a:rPr lang="fr-FR" sz="1200" b="1" u="none" strike="noStrike" kern="1200" dirty="0">
                          <a:solidFill>
                            <a:schemeClr val="tx1">
                              <a:lumMod val="75000"/>
                              <a:lumOff val="25000"/>
                            </a:schemeClr>
                          </a:solidFill>
                          <a:effectLst/>
                          <a:latin typeface="+mn-lt"/>
                          <a:ea typeface="+mn-ea"/>
                          <a:cs typeface="+mn-cs"/>
                        </a:rPr>
                        <a:t>16</a:t>
                      </a:r>
                    </a:p>
                  </a:txBody>
                  <a:tcPr marL="7620" marR="7620" marT="7620" marB="0" anchor="ctr"/>
                </a:tc>
                <a:tc>
                  <a:txBody>
                    <a:bodyPr/>
                    <a:lstStyle/>
                    <a:p>
                      <a:pPr algn="ctr" fontAlgn="ctr"/>
                      <a:r>
                        <a:rPr lang="fr-FR" sz="1200" b="0" u="none" strike="noStrike" kern="1200" dirty="0">
                          <a:solidFill>
                            <a:schemeClr val="tx1">
                              <a:lumMod val="75000"/>
                              <a:lumOff val="25000"/>
                            </a:schemeClr>
                          </a:solidFill>
                          <a:effectLst/>
                          <a:latin typeface="+mn-lt"/>
                          <a:ea typeface="+mn-ea"/>
                          <a:cs typeface="+mn-cs"/>
                        </a:rPr>
                        <a:t>40</a:t>
                      </a:r>
                    </a:p>
                  </a:txBody>
                  <a:tcPr marL="7620" marR="7620" marT="7620" marB="0" anchor="ctr"/>
                </a:tc>
                <a:tc>
                  <a:txBody>
                    <a:bodyPr/>
                    <a:lstStyle/>
                    <a:p>
                      <a:pPr algn="ctr" fontAlgn="ctr"/>
                      <a:r>
                        <a:rPr lang="fr-FR" sz="1200" b="0" u="none" strike="noStrike" kern="1200" dirty="0">
                          <a:solidFill>
                            <a:schemeClr val="tx1">
                              <a:lumMod val="75000"/>
                              <a:lumOff val="25000"/>
                            </a:schemeClr>
                          </a:solidFill>
                          <a:effectLst/>
                          <a:latin typeface="+mn-lt"/>
                          <a:ea typeface="+mn-ea"/>
                          <a:cs typeface="+mn-cs"/>
                        </a:rPr>
                        <a:t>89</a:t>
                      </a:r>
                    </a:p>
                  </a:txBody>
                  <a:tcPr marL="7620" marR="7620" marT="7620" marB="0" anchor="ctr"/>
                </a:tc>
                <a:tc>
                  <a:txBody>
                    <a:bodyPr/>
                    <a:lstStyle/>
                    <a:p>
                      <a:pPr algn="ctr" fontAlgn="b"/>
                      <a:r>
                        <a:rPr lang="fr-FR" sz="1200" b="1" i="0" u="none" strike="noStrike" kern="1200" dirty="0">
                          <a:solidFill>
                            <a:schemeClr val="tx1">
                              <a:lumMod val="75000"/>
                              <a:lumOff val="25000"/>
                            </a:schemeClr>
                          </a:solidFill>
                          <a:effectLst/>
                          <a:latin typeface="+mn-lt"/>
                          <a:ea typeface="+mn-ea"/>
                          <a:cs typeface="+mn-cs"/>
                        </a:rPr>
                        <a:t>43%</a:t>
                      </a:r>
                    </a:p>
                  </a:txBody>
                  <a:tcPr marL="7620" marR="7620" marT="7620" marB="0" anchor="ctr"/>
                </a:tc>
                <a:tc>
                  <a:txBody>
                    <a:bodyPr/>
                    <a:lstStyle/>
                    <a:p>
                      <a:pPr algn="ctr" fontAlgn="b"/>
                      <a:r>
                        <a:rPr lang="fr-FR" sz="1200" b="1" i="0" u="none" strike="noStrike" kern="1200" dirty="0">
                          <a:solidFill>
                            <a:schemeClr val="tx1">
                              <a:lumMod val="75000"/>
                              <a:lumOff val="25000"/>
                            </a:schemeClr>
                          </a:solidFill>
                          <a:effectLst/>
                          <a:latin typeface="+mn-lt"/>
                          <a:ea typeface="+mn-ea"/>
                          <a:cs typeface="+mn-cs"/>
                        </a:rPr>
                        <a:t>57%</a:t>
                      </a:r>
                    </a:p>
                  </a:txBody>
                  <a:tcPr marL="7620" marR="7620" marT="7620" marB="0" anchor="ctr"/>
                </a:tc>
                <a:tc>
                  <a:txBody>
                    <a:bodyPr/>
                    <a:lstStyle/>
                    <a:p>
                      <a:pPr algn="ctr" fontAlgn="b"/>
                      <a:r>
                        <a:rPr lang="fr-FR" sz="1200" i="1" u="none" strike="noStrike" kern="1200" dirty="0">
                          <a:solidFill>
                            <a:schemeClr val="accent5">
                              <a:lumMod val="75000"/>
                            </a:schemeClr>
                          </a:solidFill>
                          <a:effectLst/>
                          <a:latin typeface="+mn-lt"/>
                          <a:ea typeface="+mn-ea"/>
                          <a:cs typeface="+mn-cs"/>
                        </a:rPr>
                        <a:t>606</a:t>
                      </a:r>
                    </a:p>
                  </a:txBody>
                  <a:tcPr marL="7620" marR="7620" marT="7620" marB="0" anchor="ctr"/>
                </a:tc>
                <a:extLst>
                  <a:ext uri="{0D108BD9-81ED-4DB2-BD59-A6C34878D82A}">
                    <a16:rowId xmlns:a16="http://schemas.microsoft.com/office/drawing/2014/main" val="2190860935"/>
                  </a:ext>
                </a:extLst>
              </a:tr>
              <a:tr h="281914">
                <a:tc>
                  <a:txBody>
                    <a:bodyPr/>
                    <a:lstStyle/>
                    <a:p>
                      <a:pPr algn="l" fontAlgn="ctr"/>
                      <a:r>
                        <a:rPr lang="fr-FR" sz="1200" b="1" u="none" strike="noStrike" dirty="0">
                          <a:solidFill>
                            <a:schemeClr val="tx1">
                              <a:lumMod val="75000"/>
                              <a:lumOff val="25000"/>
                            </a:schemeClr>
                          </a:solidFill>
                          <a:effectLst/>
                          <a:latin typeface="+mj-lt"/>
                        </a:rPr>
                        <a:t>Agglomération parisienne</a:t>
                      </a:r>
                      <a:endParaRPr lang="fr-FR" sz="1200" b="1" i="0" u="none" strike="noStrike" dirty="0">
                        <a:solidFill>
                          <a:schemeClr val="tx1">
                            <a:lumMod val="75000"/>
                            <a:lumOff val="25000"/>
                          </a:schemeClr>
                        </a:solidFill>
                        <a:effectLst/>
                        <a:latin typeface="+mj-lt"/>
                      </a:endParaRPr>
                    </a:p>
                  </a:txBody>
                  <a:tcPr marL="7620" marR="7620" marT="7620" marB="0" anchor="ctr"/>
                </a:tc>
                <a:tc>
                  <a:txBody>
                    <a:bodyPr/>
                    <a:lstStyle/>
                    <a:p>
                      <a:pPr algn="ctr" fontAlgn="b"/>
                      <a:r>
                        <a:rPr lang="fr-FR" sz="1200" b="0" u="none" strike="noStrike" kern="1200" dirty="0">
                          <a:solidFill>
                            <a:schemeClr val="tx1">
                              <a:lumMod val="75000"/>
                              <a:lumOff val="25000"/>
                            </a:schemeClr>
                          </a:solidFill>
                          <a:effectLst/>
                          <a:latin typeface="+mn-lt"/>
                          <a:ea typeface="+mn-ea"/>
                          <a:cs typeface="+mn-cs"/>
                        </a:rPr>
                        <a:t>26</a:t>
                      </a:r>
                    </a:p>
                  </a:txBody>
                  <a:tcPr marL="7620" marR="7620" marT="7620" marB="0" anchor="ctr"/>
                </a:tc>
                <a:tc>
                  <a:txBody>
                    <a:bodyPr/>
                    <a:lstStyle/>
                    <a:p>
                      <a:pPr algn="ctr" fontAlgn="ctr"/>
                      <a:r>
                        <a:rPr lang="fr-FR" sz="1200" b="0" u="none" strike="noStrike" kern="1200" dirty="0">
                          <a:solidFill>
                            <a:schemeClr val="tx1">
                              <a:lumMod val="75000"/>
                              <a:lumOff val="25000"/>
                            </a:schemeClr>
                          </a:solidFill>
                          <a:effectLst/>
                          <a:latin typeface="+mn-lt"/>
                          <a:ea typeface="+mn-ea"/>
                          <a:cs typeface="+mn-cs"/>
                        </a:rPr>
                        <a:t>1</a:t>
                      </a:r>
                    </a:p>
                  </a:txBody>
                  <a:tcPr marL="7620" marR="7620" marT="7620" marB="0" anchor="ctr"/>
                </a:tc>
                <a:tc>
                  <a:txBody>
                    <a:bodyPr/>
                    <a:lstStyle/>
                    <a:p>
                      <a:pPr algn="ctr" fontAlgn="ctr"/>
                      <a:r>
                        <a:rPr lang="fr-FR" sz="1200" b="0" u="none" strike="noStrike" kern="1200" dirty="0">
                          <a:solidFill>
                            <a:schemeClr val="tx1">
                              <a:lumMod val="75000"/>
                              <a:lumOff val="25000"/>
                            </a:schemeClr>
                          </a:solidFill>
                          <a:effectLst/>
                          <a:latin typeface="+mn-lt"/>
                          <a:ea typeface="+mn-ea"/>
                          <a:cs typeface="+mn-cs"/>
                        </a:rPr>
                        <a:t>4</a:t>
                      </a:r>
                    </a:p>
                  </a:txBody>
                  <a:tcPr marL="7620" marR="7620" marT="7620" marB="0" anchor="ctr"/>
                </a:tc>
                <a:tc>
                  <a:txBody>
                    <a:bodyPr/>
                    <a:lstStyle/>
                    <a:p>
                      <a:pPr algn="ctr" fontAlgn="ctr"/>
                      <a:r>
                        <a:rPr lang="fr-FR" sz="1200" b="1" u="none" strike="noStrike" kern="1200" dirty="0">
                          <a:solidFill>
                            <a:schemeClr val="tx1">
                              <a:lumMod val="75000"/>
                              <a:lumOff val="25000"/>
                            </a:schemeClr>
                          </a:solidFill>
                          <a:effectLst/>
                          <a:latin typeface="+mn-lt"/>
                          <a:ea typeface="+mn-ea"/>
                          <a:cs typeface="+mn-cs"/>
                        </a:rPr>
                        <a:t>12</a:t>
                      </a:r>
                    </a:p>
                  </a:txBody>
                  <a:tcPr marL="7620" marR="7620" marT="7620" marB="0" anchor="ctr"/>
                </a:tc>
                <a:tc>
                  <a:txBody>
                    <a:bodyPr/>
                    <a:lstStyle/>
                    <a:p>
                      <a:pPr algn="ctr" fontAlgn="ctr"/>
                      <a:r>
                        <a:rPr lang="fr-FR" sz="1200" b="0" u="none" strike="noStrike" kern="1200" dirty="0">
                          <a:solidFill>
                            <a:schemeClr val="tx1">
                              <a:lumMod val="75000"/>
                              <a:lumOff val="25000"/>
                            </a:schemeClr>
                          </a:solidFill>
                          <a:effectLst/>
                          <a:latin typeface="+mn-lt"/>
                          <a:ea typeface="+mn-ea"/>
                          <a:cs typeface="+mn-cs"/>
                        </a:rPr>
                        <a:t>33</a:t>
                      </a:r>
                    </a:p>
                  </a:txBody>
                  <a:tcPr marL="7620" marR="7620" marT="7620" marB="0" anchor="ctr"/>
                </a:tc>
                <a:tc>
                  <a:txBody>
                    <a:bodyPr/>
                    <a:lstStyle/>
                    <a:p>
                      <a:pPr algn="ctr" fontAlgn="ctr"/>
                      <a:r>
                        <a:rPr lang="fr-FR" sz="1200" b="0" u="none" strike="noStrike" kern="1200" dirty="0">
                          <a:solidFill>
                            <a:schemeClr val="tx1">
                              <a:lumMod val="75000"/>
                              <a:lumOff val="25000"/>
                            </a:schemeClr>
                          </a:solidFill>
                          <a:effectLst/>
                          <a:latin typeface="+mn-lt"/>
                          <a:ea typeface="+mn-ea"/>
                          <a:cs typeface="+mn-cs"/>
                        </a:rPr>
                        <a:t>69</a:t>
                      </a:r>
                    </a:p>
                  </a:txBody>
                  <a:tcPr marL="7620" marR="7620" marT="7620" marB="0" anchor="ctr"/>
                </a:tc>
                <a:tc>
                  <a:txBody>
                    <a:bodyPr/>
                    <a:lstStyle/>
                    <a:p>
                      <a:pPr algn="ctr" fontAlgn="b"/>
                      <a:r>
                        <a:rPr lang="fr-FR" sz="1200" b="1" i="0" u="none" strike="noStrike" kern="1200" dirty="0">
                          <a:solidFill>
                            <a:schemeClr val="tx1">
                              <a:lumMod val="75000"/>
                              <a:lumOff val="25000"/>
                            </a:schemeClr>
                          </a:solidFill>
                          <a:effectLst/>
                          <a:latin typeface="+mn-lt"/>
                          <a:ea typeface="+mn-ea"/>
                          <a:cs typeface="+mn-cs"/>
                        </a:rPr>
                        <a:t>58%</a:t>
                      </a:r>
                    </a:p>
                  </a:txBody>
                  <a:tcPr marL="7620" marR="7620" marT="7620" marB="0" anchor="ctr"/>
                </a:tc>
                <a:tc>
                  <a:txBody>
                    <a:bodyPr/>
                    <a:lstStyle/>
                    <a:p>
                      <a:pPr algn="ctr" fontAlgn="b"/>
                      <a:r>
                        <a:rPr lang="fr-FR" sz="1200" b="1" i="0" u="none" strike="noStrike" kern="1200" dirty="0">
                          <a:solidFill>
                            <a:schemeClr val="tx1">
                              <a:lumMod val="75000"/>
                              <a:lumOff val="25000"/>
                            </a:schemeClr>
                          </a:solidFill>
                          <a:effectLst/>
                          <a:latin typeface="+mn-lt"/>
                          <a:ea typeface="+mn-ea"/>
                          <a:cs typeface="+mn-cs"/>
                        </a:rPr>
                        <a:t>42%</a:t>
                      </a:r>
                    </a:p>
                  </a:txBody>
                  <a:tcPr marL="7620" marR="7620" marT="7620" marB="0" anchor="ctr"/>
                </a:tc>
                <a:tc>
                  <a:txBody>
                    <a:bodyPr/>
                    <a:lstStyle/>
                    <a:p>
                      <a:pPr algn="ctr" fontAlgn="b"/>
                      <a:r>
                        <a:rPr lang="fr-FR" sz="1200" i="1" u="none" strike="noStrike" kern="1200" dirty="0">
                          <a:solidFill>
                            <a:schemeClr val="accent5">
                              <a:lumMod val="75000"/>
                            </a:schemeClr>
                          </a:solidFill>
                          <a:effectLst/>
                          <a:latin typeface="+mn-lt"/>
                          <a:ea typeface="+mn-ea"/>
                          <a:cs typeface="+mn-cs"/>
                        </a:rPr>
                        <a:t>349</a:t>
                      </a:r>
                    </a:p>
                  </a:txBody>
                  <a:tcPr marL="7620" marR="7620" marT="7620" marB="0" anchor="ctr"/>
                </a:tc>
                <a:extLst>
                  <a:ext uri="{0D108BD9-81ED-4DB2-BD59-A6C34878D82A}">
                    <a16:rowId xmlns:a16="http://schemas.microsoft.com/office/drawing/2014/main" val="2920378210"/>
                  </a:ext>
                </a:extLst>
              </a:tr>
              <a:tr h="281914">
                <a:tc>
                  <a:txBody>
                    <a:bodyPr/>
                    <a:lstStyle/>
                    <a:p>
                      <a:pPr algn="l" fontAlgn="b"/>
                      <a:r>
                        <a:rPr lang="fr-FR" sz="1200" b="1" i="1" u="none" strike="noStrike" dirty="0">
                          <a:solidFill>
                            <a:schemeClr val="accent5">
                              <a:lumMod val="75000"/>
                            </a:schemeClr>
                          </a:solidFill>
                          <a:effectLst/>
                        </a:rPr>
                        <a:t>Ensemble</a:t>
                      </a:r>
                      <a:endParaRPr lang="fr-FR" sz="1200" b="1" i="1" u="none" strike="noStrike" dirty="0">
                        <a:solidFill>
                          <a:schemeClr val="accent5">
                            <a:lumMod val="75000"/>
                          </a:schemeClr>
                        </a:solidFill>
                        <a:effectLst/>
                        <a:latin typeface="+mj-lt"/>
                      </a:endParaRPr>
                    </a:p>
                  </a:txBody>
                  <a:tcPr marL="8420" marR="8420" marT="8420" marB="0" anchor="ctr"/>
                </a:tc>
                <a:tc>
                  <a:txBody>
                    <a:bodyPr/>
                    <a:lstStyle/>
                    <a:p>
                      <a:pPr algn="ctr" fontAlgn="b"/>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b"/>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b"/>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b"/>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b"/>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b"/>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b"/>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b"/>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r-FR" sz="1200" i="1" u="none" strike="noStrike" kern="1200" dirty="0">
                          <a:solidFill>
                            <a:schemeClr val="accent5">
                              <a:lumMod val="75000"/>
                            </a:schemeClr>
                          </a:solidFill>
                          <a:effectLst/>
                          <a:latin typeface="+mn-lt"/>
                          <a:ea typeface="+mn-ea"/>
                          <a:cs typeface="+mn-cs"/>
                        </a:rPr>
                        <a:t>1 384</a:t>
                      </a:r>
                    </a:p>
                  </a:txBody>
                  <a:tcPr marL="8420" marR="8420" marT="8420" marB="0" anchor="ctr"/>
                </a:tc>
                <a:extLst>
                  <a:ext uri="{0D108BD9-81ED-4DB2-BD59-A6C34878D82A}">
                    <a16:rowId xmlns:a16="http://schemas.microsoft.com/office/drawing/2014/main" val="511329795"/>
                  </a:ext>
                </a:extLst>
              </a:tr>
            </a:tbl>
          </a:graphicData>
        </a:graphic>
      </p:graphicFrame>
      <p:graphicFrame>
        <p:nvGraphicFramePr>
          <p:cNvPr id="7" name="Espace réservé du contenu 3">
            <a:extLst>
              <a:ext uri="{FF2B5EF4-FFF2-40B4-BE49-F238E27FC236}">
                <a16:creationId xmlns:a16="http://schemas.microsoft.com/office/drawing/2014/main" id="{D9FD4DBA-705A-4107-BC66-DA15B4718514}"/>
              </a:ext>
            </a:extLst>
          </p:cNvPr>
          <p:cNvGraphicFramePr>
            <a:graphicFrameLocks/>
          </p:cNvGraphicFramePr>
          <p:nvPr>
            <p:extLst>
              <p:ext uri="{D42A27DB-BD31-4B8C-83A1-F6EECF244321}">
                <p14:modId xmlns:p14="http://schemas.microsoft.com/office/powerpoint/2010/main" val="2425992646"/>
              </p:ext>
            </p:extLst>
          </p:nvPr>
        </p:nvGraphicFramePr>
        <p:xfrm>
          <a:off x="531843" y="1099552"/>
          <a:ext cx="9235438" cy="2319009"/>
        </p:xfrm>
        <a:graphic>
          <a:graphicData uri="http://schemas.openxmlformats.org/drawingml/2006/table">
            <a:tbl>
              <a:tblPr bandRow="1">
                <a:tableStyleId>{5FD0F851-EC5A-4D38-B0AD-8093EC10F338}</a:tableStyleId>
              </a:tblPr>
              <a:tblGrid>
                <a:gridCol w="2251997">
                  <a:extLst>
                    <a:ext uri="{9D8B030D-6E8A-4147-A177-3AD203B41FA5}">
                      <a16:colId xmlns:a16="http://schemas.microsoft.com/office/drawing/2014/main" val="709373017"/>
                    </a:ext>
                  </a:extLst>
                </a:gridCol>
                <a:gridCol w="729285">
                  <a:extLst>
                    <a:ext uri="{9D8B030D-6E8A-4147-A177-3AD203B41FA5}">
                      <a16:colId xmlns:a16="http://schemas.microsoft.com/office/drawing/2014/main" val="2372837409"/>
                    </a:ext>
                  </a:extLst>
                </a:gridCol>
                <a:gridCol w="729285">
                  <a:extLst>
                    <a:ext uri="{9D8B030D-6E8A-4147-A177-3AD203B41FA5}">
                      <a16:colId xmlns:a16="http://schemas.microsoft.com/office/drawing/2014/main" val="1422941384"/>
                    </a:ext>
                  </a:extLst>
                </a:gridCol>
                <a:gridCol w="729285">
                  <a:extLst>
                    <a:ext uri="{9D8B030D-6E8A-4147-A177-3AD203B41FA5}">
                      <a16:colId xmlns:a16="http://schemas.microsoft.com/office/drawing/2014/main" val="3680086640"/>
                    </a:ext>
                  </a:extLst>
                </a:gridCol>
                <a:gridCol w="729285">
                  <a:extLst>
                    <a:ext uri="{9D8B030D-6E8A-4147-A177-3AD203B41FA5}">
                      <a16:colId xmlns:a16="http://schemas.microsoft.com/office/drawing/2014/main" val="2704650310"/>
                    </a:ext>
                  </a:extLst>
                </a:gridCol>
                <a:gridCol w="729285">
                  <a:extLst>
                    <a:ext uri="{9D8B030D-6E8A-4147-A177-3AD203B41FA5}">
                      <a16:colId xmlns:a16="http://schemas.microsoft.com/office/drawing/2014/main" val="200691109"/>
                    </a:ext>
                  </a:extLst>
                </a:gridCol>
                <a:gridCol w="729285">
                  <a:extLst>
                    <a:ext uri="{9D8B030D-6E8A-4147-A177-3AD203B41FA5}">
                      <a16:colId xmlns:a16="http://schemas.microsoft.com/office/drawing/2014/main" val="2492018299"/>
                    </a:ext>
                  </a:extLst>
                </a:gridCol>
                <a:gridCol w="1026160">
                  <a:extLst>
                    <a:ext uri="{9D8B030D-6E8A-4147-A177-3AD203B41FA5}">
                      <a16:colId xmlns:a16="http://schemas.microsoft.com/office/drawing/2014/main" val="3242529296"/>
                    </a:ext>
                  </a:extLst>
                </a:gridCol>
                <a:gridCol w="1019520">
                  <a:extLst>
                    <a:ext uri="{9D8B030D-6E8A-4147-A177-3AD203B41FA5}">
                      <a16:colId xmlns:a16="http://schemas.microsoft.com/office/drawing/2014/main" val="2961125129"/>
                    </a:ext>
                  </a:extLst>
                </a:gridCol>
                <a:gridCol w="562051">
                  <a:extLst>
                    <a:ext uri="{9D8B030D-6E8A-4147-A177-3AD203B41FA5}">
                      <a16:colId xmlns:a16="http://schemas.microsoft.com/office/drawing/2014/main" val="454863006"/>
                    </a:ext>
                  </a:extLst>
                </a:gridCol>
              </a:tblGrid>
              <a:tr h="635041">
                <a:tc>
                  <a:txBody>
                    <a:bodyPr/>
                    <a:lstStyle/>
                    <a:p>
                      <a:pPr algn="ctr" fontAlgn="ctr"/>
                      <a:r>
                        <a:rPr lang="fr-FR" sz="2000" b="1" u="none" strike="noStrike" cap="small" baseline="0" dirty="0">
                          <a:solidFill>
                            <a:schemeClr val="accent5">
                              <a:lumMod val="75000"/>
                            </a:schemeClr>
                          </a:solidFill>
                          <a:effectLst/>
                        </a:rPr>
                        <a:t>Scénario 1</a:t>
                      </a:r>
                    </a:p>
                    <a:p>
                      <a:pPr algn="ctr" fontAlgn="ctr"/>
                      <a:r>
                        <a:rPr lang="fr-FR" sz="1200" b="1" u="none" strike="noStrike" dirty="0">
                          <a:solidFill>
                            <a:schemeClr val="accent5">
                              <a:lumMod val="75000"/>
                            </a:schemeClr>
                          </a:solidFill>
                          <a:effectLst/>
                        </a:rPr>
                        <a:t>Contrôle périodique</a:t>
                      </a:r>
                      <a:endParaRPr lang="fr-FR" sz="1200" b="1" u="none" strike="noStrike" dirty="0">
                        <a:solidFill>
                          <a:schemeClr val="accent5">
                            <a:lumMod val="75000"/>
                          </a:schemeClr>
                        </a:solidFill>
                        <a:effectLst/>
                        <a:latin typeface="+mn-lt"/>
                      </a:endParaRPr>
                    </a:p>
                  </a:txBody>
                  <a:tcPr marL="8420" marR="8420" marT="8420" marB="0" anchor="ctr"/>
                </a:tc>
                <a:tc>
                  <a:txBody>
                    <a:bodyPr/>
                    <a:lstStyle/>
                    <a:p>
                      <a:pPr algn="ctr" fontAlgn="ctr"/>
                      <a:r>
                        <a:rPr lang="fr-FR" sz="1200" b="0" u="none" strike="noStrike" dirty="0">
                          <a:solidFill>
                            <a:schemeClr val="tx1">
                              <a:lumMod val="75000"/>
                              <a:lumOff val="25000"/>
                            </a:schemeClr>
                          </a:solidFill>
                          <a:effectLst/>
                        </a:rPr>
                        <a:t>Moyenne</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0" u="none" strike="noStrike" dirty="0">
                          <a:solidFill>
                            <a:schemeClr val="tx1">
                              <a:lumMod val="75000"/>
                              <a:lumOff val="25000"/>
                            </a:schemeClr>
                          </a:solidFill>
                          <a:effectLst/>
                        </a:rPr>
                        <a:t>10%</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0" u="none" strike="noStrike" dirty="0">
                          <a:solidFill>
                            <a:schemeClr val="tx1">
                              <a:lumMod val="75000"/>
                              <a:lumOff val="25000"/>
                            </a:schemeClr>
                          </a:solidFill>
                          <a:effectLst/>
                        </a:rPr>
                        <a:t>25%</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1" u="none" strike="noStrike" dirty="0">
                          <a:solidFill>
                            <a:schemeClr val="tx1">
                              <a:lumMod val="75000"/>
                              <a:lumOff val="25000"/>
                            </a:schemeClr>
                          </a:solidFill>
                          <a:effectLst/>
                        </a:rPr>
                        <a:t>Médiane</a:t>
                      </a:r>
                    </a:p>
                    <a:p>
                      <a:pPr algn="ctr" fontAlgn="ctr"/>
                      <a:r>
                        <a:rPr lang="fr-FR" sz="1200" b="1" u="none" strike="noStrike" dirty="0">
                          <a:solidFill>
                            <a:schemeClr val="tx1">
                              <a:lumMod val="75000"/>
                              <a:lumOff val="25000"/>
                            </a:schemeClr>
                          </a:solidFill>
                          <a:effectLst/>
                        </a:rPr>
                        <a:t>(50%)</a:t>
                      </a:r>
                      <a:endParaRPr lang="fr-FR" sz="1200" b="1" u="none" strike="noStrike" dirty="0">
                        <a:solidFill>
                          <a:schemeClr val="tx1">
                            <a:lumMod val="75000"/>
                            <a:lumOff val="25000"/>
                          </a:schemeClr>
                        </a:solidFill>
                        <a:effectLst/>
                        <a:latin typeface="+mn-lt"/>
                      </a:endParaRPr>
                    </a:p>
                  </a:txBody>
                  <a:tcPr marL="8420" marR="8420" marT="8420" marB="0" anchor="ctr"/>
                </a:tc>
                <a:tc>
                  <a:txBody>
                    <a:bodyPr/>
                    <a:lstStyle/>
                    <a:p>
                      <a:pPr algn="ctr" fontAlgn="ctr"/>
                      <a:r>
                        <a:rPr lang="fr-FR" sz="1200" b="0" u="none" strike="noStrike" dirty="0">
                          <a:solidFill>
                            <a:schemeClr val="tx1">
                              <a:lumMod val="75000"/>
                              <a:lumOff val="25000"/>
                            </a:schemeClr>
                          </a:solidFill>
                          <a:effectLst/>
                        </a:rPr>
                        <a:t>75%</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0" u="none" strike="noStrike" dirty="0">
                          <a:solidFill>
                            <a:schemeClr val="tx1">
                              <a:lumMod val="75000"/>
                              <a:lumOff val="25000"/>
                            </a:schemeClr>
                          </a:solidFill>
                          <a:effectLst/>
                        </a:rPr>
                        <a:t>90%</a:t>
                      </a:r>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1" u="none" strike="noStrike" dirty="0">
                          <a:solidFill>
                            <a:schemeClr val="tx1">
                              <a:lumMod val="75000"/>
                              <a:lumOff val="25000"/>
                            </a:schemeClr>
                          </a:solidFill>
                          <a:effectLst/>
                        </a:rPr>
                        <a:t>Proportion de RDV obtenus</a:t>
                      </a:r>
                      <a:endParaRPr lang="fr-FR" sz="1200" b="1"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1" u="none" strike="noStrike" dirty="0">
                          <a:solidFill>
                            <a:schemeClr val="tx1">
                              <a:lumMod val="75000"/>
                              <a:lumOff val="25000"/>
                            </a:schemeClr>
                          </a:solidFill>
                          <a:effectLst/>
                        </a:rPr>
                        <a:t>Echec de rdv tous motifs</a:t>
                      </a:r>
                      <a:endParaRPr lang="fr-FR" sz="1200" b="1" i="0" u="none" strike="noStrike" dirty="0">
                        <a:solidFill>
                          <a:schemeClr val="tx1">
                            <a:lumMod val="75000"/>
                            <a:lumOff val="25000"/>
                          </a:schemeClr>
                        </a:solidFill>
                        <a:effectLst/>
                        <a:latin typeface="+mj-lt"/>
                      </a:endParaRPr>
                    </a:p>
                  </a:txBody>
                  <a:tcPr marL="8420" marR="8420" marT="8420" marB="0" anchor="ctr"/>
                </a:tc>
                <a:tc>
                  <a:txBody>
                    <a:bodyPr/>
                    <a:lstStyle/>
                    <a:p>
                      <a:pPr algn="ctr" fontAlgn="ctr"/>
                      <a:r>
                        <a:rPr lang="fr-FR" sz="1200" b="1" i="1" u="none" strike="noStrike" dirty="0">
                          <a:solidFill>
                            <a:schemeClr val="accent5">
                              <a:lumMod val="75000"/>
                            </a:schemeClr>
                          </a:solidFill>
                          <a:effectLst/>
                        </a:rPr>
                        <a:t>n</a:t>
                      </a:r>
                      <a:endParaRPr lang="fr-FR" sz="1200" b="1" i="1" u="none" strike="noStrike" dirty="0">
                        <a:solidFill>
                          <a:schemeClr val="accent5">
                            <a:lumMod val="75000"/>
                          </a:schemeClr>
                        </a:solidFill>
                        <a:effectLst/>
                        <a:latin typeface="+mj-lt"/>
                      </a:endParaRPr>
                    </a:p>
                  </a:txBody>
                  <a:tcPr marL="8420" marR="8420" marT="8420" marB="0" anchor="ctr"/>
                </a:tc>
                <a:extLst>
                  <a:ext uri="{0D108BD9-81ED-4DB2-BD59-A6C34878D82A}">
                    <a16:rowId xmlns:a16="http://schemas.microsoft.com/office/drawing/2014/main" val="2593065429"/>
                  </a:ext>
                </a:extLst>
              </a:tr>
              <a:tr h="281914">
                <a:tc>
                  <a:txBody>
                    <a:bodyPr/>
                    <a:lstStyle/>
                    <a:p>
                      <a:pPr algn="l" fontAlgn="ctr"/>
                      <a:r>
                        <a:rPr lang="fr-FR" sz="1200" b="1" u="none" strike="noStrike" dirty="0">
                          <a:solidFill>
                            <a:schemeClr val="tx1">
                              <a:lumMod val="75000"/>
                              <a:lumOff val="25000"/>
                            </a:schemeClr>
                          </a:solidFill>
                          <a:effectLst/>
                          <a:latin typeface="+mj-lt"/>
                        </a:rPr>
                        <a:t>Communes rurales et urbaines </a:t>
                      </a:r>
                    </a:p>
                    <a:p>
                      <a:pPr algn="l" fontAlgn="ctr"/>
                      <a:r>
                        <a:rPr lang="fr-FR" sz="1200" u="none" strike="noStrike" dirty="0">
                          <a:solidFill>
                            <a:schemeClr val="tx1">
                              <a:lumMod val="75000"/>
                              <a:lumOff val="25000"/>
                            </a:schemeClr>
                          </a:solidFill>
                          <a:effectLst/>
                          <a:latin typeface="+mj-lt"/>
                        </a:rPr>
                        <a:t>(moins de 20 000 hab.)</a:t>
                      </a:r>
                      <a:endParaRPr lang="fr-FR" sz="1200" b="0" i="0" u="none" strike="noStrike" dirty="0">
                        <a:solidFill>
                          <a:schemeClr val="tx1">
                            <a:lumMod val="75000"/>
                            <a:lumOff val="25000"/>
                          </a:schemeClr>
                        </a:solidFill>
                        <a:effectLst/>
                        <a:latin typeface="+mj-lt"/>
                      </a:endParaRPr>
                    </a:p>
                  </a:txBody>
                  <a:tcPr marL="7620" marR="7620" marT="7620" marB="0" anchor="ctr"/>
                </a:tc>
                <a:tc>
                  <a:txBody>
                    <a:bodyPr/>
                    <a:lstStyle/>
                    <a:p>
                      <a:pPr algn="ctr" fontAlgn="b"/>
                      <a:r>
                        <a:rPr lang="fr-FR" sz="1200" b="0" u="none" strike="noStrike" kern="1200" dirty="0">
                          <a:solidFill>
                            <a:schemeClr val="tx1">
                              <a:lumMod val="75000"/>
                              <a:lumOff val="25000"/>
                            </a:schemeClr>
                          </a:solidFill>
                          <a:effectLst/>
                          <a:latin typeface="+mn-lt"/>
                          <a:ea typeface="+mn-ea"/>
                          <a:cs typeface="+mn-cs"/>
                        </a:rPr>
                        <a:t>70</a:t>
                      </a:r>
                    </a:p>
                  </a:txBody>
                  <a:tcPr marL="7620" marR="7620" marT="7620" marB="0" anchor="ctr"/>
                </a:tc>
                <a:tc>
                  <a:txBody>
                    <a:bodyPr/>
                    <a:lstStyle/>
                    <a:p>
                      <a:pPr algn="ctr" fontAlgn="ctr"/>
                      <a:r>
                        <a:rPr lang="fr-FR" sz="1200" b="0" u="none" strike="noStrike" kern="1200" dirty="0">
                          <a:solidFill>
                            <a:schemeClr val="tx1">
                              <a:lumMod val="75000"/>
                              <a:lumOff val="25000"/>
                            </a:schemeClr>
                          </a:solidFill>
                          <a:effectLst/>
                          <a:latin typeface="+mn-lt"/>
                          <a:ea typeface="+mn-ea"/>
                          <a:cs typeface="+mn-cs"/>
                        </a:rPr>
                        <a:t>13</a:t>
                      </a:r>
                    </a:p>
                  </a:txBody>
                  <a:tcPr marL="7620" marR="7620" marT="7620" marB="0" anchor="ctr"/>
                </a:tc>
                <a:tc>
                  <a:txBody>
                    <a:bodyPr/>
                    <a:lstStyle/>
                    <a:p>
                      <a:pPr algn="ctr" fontAlgn="ctr"/>
                      <a:r>
                        <a:rPr lang="fr-FR" sz="1200" b="0" u="none" strike="noStrike" kern="1200" dirty="0">
                          <a:solidFill>
                            <a:schemeClr val="tx1">
                              <a:lumMod val="75000"/>
                              <a:lumOff val="25000"/>
                            </a:schemeClr>
                          </a:solidFill>
                          <a:effectLst/>
                          <a:latin typeface="+mn-lt"/>
                          <a:ea typeface="+mn-ea"/>
                          <a:cs typeface="+mn-cs"/>
                        </a:rPr>
                        <a:t>29</a:t>
                      </a:r>
                    </a:p>
                  </a:txBody>
                  <a:tcPr marL="7620" marR="7620" marT="7620" marB="0" anchor="ctr"/>
                </a:tc>
                <a:tc>
                  <a:txBody>
                    <a:bodyPr/>
                    <a:lstStyle/>
                    <a:p>
                      <a:pPr algn="ctr" fontAlgn="ctr"/>
                      <a:r>
                        <a:rPr lang="fr-FR" sz="1200" b="1" u="none" strike="noStrike" kern="1200" dirty="0">
                          <a:solidFill>
                            <a:schemeClr val="tx1">
                              <a:lumMod val="75000"/>
                              <a:lumOff val="25000"/>
                            </a:schemeClr>
                          </a:solidFill>
                          <a:effectLst/>
                          <a:latin typeface="+mn-lt"/>
                          <a:ea typeface="+mn-ea"/>
                          <a:cs typeface="+mn-cs"/>
                        </a:rPr>
                        <a:t>52</a:t>
                      </a:r>
                    </a:p>
                  </a:txBody>
                  <a:tcPr marL="7620" marR="7620" marT="7620" marB="0" anchor="ctr"/>
                </a:tc>
                <a:tc>
                  <a:txBody>
                    <a:bodyPr/>
                    <a:lstStyle/>
                    <a:p>
                      <a:pPr algn="ctr" fontAlgn="ctr"/>
                      <a:r>
                        <a:rPr lang="fr-FR" sz="1200" b="0" u="none" strike="noStrike" kern="1200" dirty="0">
                          <a:solidFill>
                            <a:schemeClr val="tx1">
                              <a:lumMod val="75000"/>
                              <a:lumOff val="25000"/>
                            </a:schemeClr>
                          </a:solidFill>
                          <a:effectLst/>
                          <a:latin typeface="+mn-lt"/>
                          <a:ea typeface="+mn-ea"/>
                          <a:cs typeface="+mn-cs"/>
                        </a:rPr>
                        <a:t>91</a:t>
                      </a:r>
                    </a:p>
                  </a:txBody>
                  <a:tcPr marL="7620" marR="7620" marT="7620" marB="0" anchor="ctr"/>
                </a:tc>
                <a:tc>
                  <a:txBody>
                    <a:bodyPr/>
                    <a:lstStyle/>
                    <a:p>
                      <a:pPr algn="ctr" fontAlgn="ctr"/>
                      <a:r>
                        <a:rPr lang="fr-FR" sz="1200" b="0" u="none" strike="noStrike" kern="1200" dirty="0">
                          <a:solidFill>
                            <a:schemeClr val="tx1">
                              <a:lumMod val="75000"/>
                              <a:lumOff val="25000"/>
                            </a:schemeClr>
                          </a:solidFill>
                          <a:effectLst/>
                          <a:latin typeface="+mn-lt"/>
                          <a:ea typeface="+mn-ea"/>
                          <a:cs typeface="+mn-cs"/>
                        </a:rPr>
                        <a:t>170</a:t>
                      </a:r>
                    </a:p>
                  </a:txBody>
                  <a:tcPr marL="7620" marR="7620" marT="7620" marB="0" anchor="ctr"/>
                </a:tc>
                <a:tc>
                  <a:txBody>
                    <a:bodyPr/>
                    <a:lstStyle/>
                    <a:p>
                      <a:pPr algn="ctr" fontAlgn="b"/>
                      <a:r>
                        <a:rPr lang="fr-FR" sz="1200" b="1" u="none" strike="noStrike" kern="1200" dirty="0">
                          <a:solidFill>
                            <a:schemeClr val="tx1">
                              <a:lumMod val="75000"/>
                              <a:lumOff val="25000"/>
                            </a:schemeClr>
                          </a:solidFill>
                          <a:effectLst/>
                          <a:latin typeface="+mn-lt"/>
                          <a:ea typeface="+mn-ea"/>
                          <a:cs typeface="+mn-cs"/>
                        </a:rPr>
                        <a:t>68%</a:t>
                      </a:r>
                    </a:p>
                  </a:txBody>
                  <a:tcPr marL="7620" marR="7620" marT="7620" marB="0" anchor="ctr"/>
                </a:tc>
                <a:tc>
                  <a:txBody>
                    <a:bodyPr/>
                    <a:lstStyle/>
                    <a:p>
                      <a:pPr algn="ctr" fontAlgn="b"/>
                      <a:r>
                        <a:rPr lang="fr-FR" sz="1200" b="1" u="none" strike="noStrike" kern="1200" dirty="0">
                          <a:solidFill>
                            <a:schemeClr val="tx1">
                              <a:lumMod val="75000"/>
                              <a:lumOff val="25000"/>
                            </a:schemeClr>
                          </a:solidFill>
                          <a:effectLst/>
                          <a:latin typeface="+mn-lt"/>
                          <a:ea typeface="+mn-ea"/>
                          <a:cs typeface="+mn-cs"/>
                        </a:rPr>
                        <a:t>32%</a:t>
                      </a:r>
                    </a:p>
                  </a:txBody>
                  <a:tcPr marL="7620" marR="7620" marT="7620" marB="0" anchor="ctr"/>
                </a:tc>
                <a:tc>
                  <a:txBody>
                    <a:bodyPr/>
                    <a:lstStyle/>
                    <a:p>
                      <a:pPr algn="ctr" fontAlgn="b"/>
                      <a:r>
                        <a:rPr lang="fr-FR" sz="1200" b="0" i="1" u="none" strike="noStrike" kern="1200" dirty="0">
                          <a:solidFill>
                            <a:schemeClr val="accent5">
                              <a:lumMod val="75000"/>
                            </a:schemeClr>
                          </a:solidFill>
                          <a:effectLst/>
                          <a:latin typeface="+mn-lt"/>
                          <a:ea typeface="+mn-ea"/>
                          <a:cs typeface="+mn-cs"/>
                        </a:rPr>
                        <a:t>139</a:t>
                      </a:r>
                    </a:p>
                  </a:txBody>
                  <a:tcPr marL="7620" marR="7620" marT="7620" marB="0" anchor="ctr"/>
                </a:tc>
                <a:extLst>
                  <a:ext uri="{0D108BD9-81ED-4DB2-BD59-A6C34878D82A}">
                    <a16:rowId xmlns:a16="http://schemas.microsoft.com/office/drawing/2014/main" val="485765661"/>
                  </a:ext>
                </a:extLst>
              </a:tr>
              <a:tr h="281914">
                <a:tc>
                  <a:txBody>
                    <a:bodyPr/>
                    <a:lstStyle/>
                    <a:p>
                      <a:pPr algn="l" fontAlgn="ctr"/>
                      <a:r>
                        <a:rPr lang="fr-FR" sz="1200" b="1" u="none" strike="noStrike" dirty="0">
                          <a:solidFill>
                            <a:schemeClr val="tx1">
                              <a:lumMod val="75000"/>
                              <a:lumOff val="25000"/>
                            </a:schemeClr>
                          </a:solidFill>
                          <a:effectLst/>
                          <a:latin typeface="+mj-lt"/>
                        </a:rPr>
                        <a:t>Unités urbaines </a:t>
                      </a:r>
                    </a:p>
                    <a:p>
                      <a:pPr algn="l" fontAlgn="ctr"/>
                      <a:r>
                        <a:rPr lang="fr-FR" sz="1200" u="none" strike="noStrike" dirty="0">
                          <a:solidFill>
                            <a:schemeClr val="tx1">
                              <a:lumMod val="75000"/>
                              <a:lumOff val="25000"/>
                            </a:schemeClr>
                          </a:solidFill>
                          <a:effectLst/>
                          <a:latin typeface="+mj-lt"/>
                        </a:rPr>
                        <a:t>(20 à 100 000 hab.)</a:t>
                      </a:r>
                      <a:endParaRPr lang="fr-FR" sz="1200" b="0" i="0" u="none" strike="noStrike" dirty="0">
                        <a:solidFill>
                          <a:schemeClr val="tx1">
                            <a:lumMod val="75000"/>
                            <a:lumOff val="25000"/>
                          </a:schemeClr>
                        </a:solidFill>
                        <a:effectLst/>
                        <a:latin typeface="+mj-lt"/>
                      </a:endParaRPr>
                    </a:p>
                  </a:txBody>
                  <a:tcPr marL="7620" marR="7620" marT="7620" marB="0" anchor="ctr"/>
                </a:tc>
                <a:tc>
                  <a:txBody>
                    <a:bodyPr/>
                    <a:lstStyle/>
                    <a:p>
                      <a:pPr algn="ctr" fontAlgn="b"/>
                      <a:r>
                        <a:rPr lang="fr-FR" sz="1200" b="0" u="none" strike="noStrike" kern="1200" dirty="0">
                          <a:solidFill>
                            <a:schemeClr val="tx1">
                              <a:lumMod val="75000"/>
                              <a:lumOff val="25000"/>
                            </a:schemeClr>
                          </a:solidFill>
                          <a:effectLst/>
                          <a:latin typeface="+mn-lt"/>
                          <a:ea typeface="+mn-ea"/>
                          <a:cs typeface="+mn-cs"/>
                        </a:rPr>
                        <a:t>89</a:t>
                      </a:r>
                    </a:p>
                  </a:txBody>
                  <a:tcPr marL="7620" marR="7620" marT="7620" marB="0" anchor="ctr"/>
                </a:tc>
                <a:tc>
                  <a:txBody>
                    <a:bodyPr/>
                    <a:lstStyle/>
                    <a:p>
                      <a:pPr algn="ctr" fontAlgn="ctr"/>
                      <a:r>
                        <a:rPr lang="fr-FR" sz="1200" b="0" u="none" strike="noStrike" kern="1200" dirty="0">
                          <a:solidFill>
                            <a:schemeClr val="tx1">
                              <a:lumMod val="75000"/>
                              <a:lumOff val="25000"/>
                            </a:schemeClr>
                          </a:solidFill>
                          <a:effectLst/>
                          <a:latin typeface="+mn-lt"/>
                          <a:ea typeface="+mn-ea"/>
                          <a:cs typeface="+mn-cs"/>
                        </a:rPr>
                        <a:t>11</a:t>
                      </a:r>
                    </a:p>
                  </a:txBody>
                  <a:tcPr marL="7620" marR="7620" marT="7620" marB="0" anchor="ctr"/>
                </a:tc>
                <a:tc>
                  <a:txBody>
                    <a:bodyPr/>
                    <a:lstStyle/>
                    <a:p>
                      <a:pPr algn="ctr" fontAlgn="ctr"/>
                      <a:r>
                        <a:rPr lang="fr-FR" sz="1200" b="0" u="none" strike="noStrike" kern="1200" dirty="0">
                          <a:solidFill>
                            <a:schemeClr val="tx1">
                              <a:lumMod val="75000"/>
                              <a:lumOff val="25000"/>
                            </a:schemeClr>
                          </a:solidFill>
                          <a:effectLst/>
                          <a:latin typeface="+mn-lt"/>
                          <a:ea typeface="+mn-ea"/>
                          <a:cs typeface="+mn-cs"/>
                        </a:rPr>
                        <a:t>30</a:t>
                      </a:r>
                    </a:p>
                  </a:txBody>
                  <a:tcPr marL="7620" marR="7620" marT="7620" marB="0" anchor="ctr"/>
                </a:tc>
                <a:tc>
                  <a:txBody>
                    <a:bodyPr/>
                    <a:lstStyle/>
                    <a:p>
                      <a:pPr algn="ctr" fontAlgn="ctr"/>
                      <a:r>
                        <a:rPr lang="fr-FR" sz="1200" b="1" u="none" strike="noStrike" kern="1200" dirty="0">
                          <a:solidFill>
                            <a:schemeClr val="tx1">
                              <a:lumMod val="75000"/>
                              <a:lumOff val="25000"/>
                            </a:schemeClr>
                          </a:solidFill>
                          <a:effectLst/>
                          <a:latin typeface="+mn-lt"/>
                          <a:ea typeface="+mn-ea"/>
                          <a:cs typeface="+mn-cs"/>
                        </a:rPr>
                        <a:t>70</a:t>
                      </a:r>
                    </a:p>
                  </a:txBody>
                  <a:tcPr marL="7620" marR="7620" marT="7620" marB="0" anchor="ctr"/>
                </a:tc>
                <a:tc>
                  <a:txBody>
                    <a:bodyPr/>
                    <a:lstStyle/>
                    <a:p>
                      <a:pPr algn="ctr" fontAlgn="ctr"/>
                      <a:r>
                        <a:rPr lang="fr-FR" sz="1200" b="0" u="none" strike="noStrike" kern="1200" dirty="0">
                          <a:solidFill>
                            <a:schemeClr val="tx1">
                              <a:lumMod val="75000"/>
                              <a:lumOff val="25000"/>
                            </a:schemeClr>
                          </a:solidFill>
                          <a:effectLst/>
                          <a:latin typeface="+mn-lt"/>
                          <a:ea typeface="+mn-ea"/>
                          <a:cs typeface="+mn-cs"/>
                        </a:rPr>
                        <a:t>130</a:t>
                      </a:r>
                    </a:p>
                  </a:txBody>
                  <a:tcPr marL="7620" marR="7620" marT="7620" marB="0" anchor="ctr"/>
                </a:tc>
                <a:tc>
                  <a:txBody>
                    <a:bodyPr/>
                    <a:lstStyle/>
                    <a:p>
                      <a:pPr algn="ctr" fontAlgn="ctr"/>
                      <a:r>
                        <a:rPr lang="fr-FR" sz="1200" b="0" u="none" strike="noStrike" kern="1200" dirty="0">
                          <a:solidFill>
                            <a:schemeClr val="tx1">
                              <a:lumMod val="75000"/>
                              <a:lumOff val="25000"/>
                            </a:schemeClr>
                          </a:solidFill>
                          <a:effectLst/>
                          <a:latin typeface="+mn-lt"/>
                          <a:ea typeface="+mn-ea"/>
                          <a:cs typeface="+mn-cs"/>
                        </a:rPr>
                        <a:t>190</a:t>
                      </a:r>
                    </a:p>
                  </a:txBody>
                  <a:tcPr marL="7620" marR="7620" marT="7620" marB="0" anchor="ctr"/>
                </a:tc>
                <a:tc>
                  <a:txBody>
                    <a:bodyPr/>
                    <a:lstStyle/>
                    <a:p>
                      <a:pPr algn="ctr" fontAlgn="b"/>
                      <a:r>
                        <a:rPr lang="fr-FR" sz="1200" b="1" u="none" strike="noStrike" kern="1200" dirty="0">
                          <a:solidFill>
                            <a:schemeClr val="tx1">
                              <a:lumMod val="75000"/>
                              <a:lumOff val="25000"/>
                            </a:schemeClr>
                          </a:solidFill>
                          <a:effectLst/>
                          <a:latin typeface="+mn-lt"/>
                          <a:ea typeface="+mn-ea"/>
                          <a:cs typeface="+mn-cs"/>
                        </a:rPr>
                        <a:t>57%</a:t>
                      </a:r>
                    </a:p>
                  </a:txBody>
                  <a:tcPr marL="7620" marR="7620" marT="7620" marB="0" anchor="ctr"/>
                </a:tc>
                <a:tc>
                  <a:txBody>
                    <a:bodyPr/>
                    <a:lstStyle/>
                    <a:p>
                      <a:pPr algn="ctr" fontAlgn="b"/>
                      <a:r>
                        <a:rPr lang="fr-FR" sz="1200" b="1" u="none" strike="noStrike" kern="1200" dirty="0">
                          <a:solidFill>
                            <a:schemeClr val="tx1">
                              <a:lumMod val="75000"/>
                              <a:lumOff val="25000"/>
                            </a:schemeClr>
                          </a:solidFill>
                          <a:effectLst/>
                          <a:latin typeface="+mn-lt"/>
                          <a:ea typeface="+mn-ea"/>
                          <a:cs typeface="+mn-cs"/>
                        </a:rPr>
                        <a:t>43%</a:t>
                      </a:r>
                    </a:p>
                  </a:txBody>
                  <a:tcPr marL="7620" marR="7620" marT="7620" marB="0" anchor="ctr"/>
                </a:tc>
                <a:tc>
                  <a:txBody>
                    <a:bodyPr/>
                    <a:lstStyle/>
                    <a:p>
                      <a:pPr algn="ctr" fontAlgn="b"/>
                      <a:r>
                        <a:rPr lang="fr-FR" sz="1200" b="0" i="1" u="none" strike="noStrike" kern="1200" dirty="0">
                          <a:solidFill>
                            <a:schemeClr val="accent5">
                              <a:lumMod val="75000"/>
                            </a:schemeClr>
                          </a:solidFill>
                          <a:effectLst/>
                          <a:latin typeface="+mn-lt"/>
                          <a:ea typeface="+mn-ea"/>
                          <a:cs typeface="+mn-cs"/>
                        </a:rPr>
                        <a:t>298</a:t>
                      </a:r>
                    </a:p>
                  </a:txBody>
                  <a:tcPr marL="7620" marR="7620" marT="7620" marB="0" anchor="ctr"/>
                </a:tc>
                <a:extLst>
                  <a:ext uri="{0D108BD9-81ED-4DB2-BD59-A6C34878D82A}">
                    <a16:rowId xmlns:a16="http://schemas.microsoft.com/office/drawing/2014/main" val="3418453755"/>
                  </a:ext>
                </a:extLst>
              </a:tr>
              <a:tr h="281914">
                <a:tc>
                  <a:txBody>
                    <a:bodyPr/>
                    <a:lstStyle/>
                    <a:p>
                      <a:pPr algn="l" fontAlgn="ctr"/>
                      <a:r>
                        <a:rPr lang="fr-FR" sz="1200" b="1" u="none" strike="noStrike" dirty="0">
                          <a:solidFill>
                            <a:schemeClr val="tx1">
                              <a:lumMod val="75000"/>
                              <a:lumOff val="25000"/>
                            </a:schemeClr>
                          </a:solidFill>
                          <a:effectLst/>
                          <a:latin typeface="+mj-lt"/>
                        </a:rPr>
                        <a:t>Unités urbaines </a:t>
                      </a:r>
                    </a:p>
                    <a:p>
                      <a:pPr algn="l" fontAlgn="ctr"/>
                      <a:r>
                        <a:rPr lang="fr-FR" sz="1200" u="none" strike="noStrike" dirty="0">
                          <a:solidFill>
                            <a:schemeClr val="tx1">
                              <a:lumMod val="75000"/>
                              <a:lumOff val="25000"/>
                            </a:schemeClr>
                          </a:solidFill>
                          <a:effectLst/>
                          <a:latin typeface="+mj-lt"/>
                        </a:rPr>
                        <a:t>(100 à 200 000 hab. et plus)</a:t>
                      </a:r>
                      <a:endParaRPr lang="fr-FR" sz="1200" b="0" i="0" u="none" strike="noStrike" dirty="0">
                        <a:solidFill>
                          <a:schemeClr val="tx1">
                            <a:lumMod val="75000"/>
                            <a:lumOff val="25000"/>
                          </a:schemeClr>
                        </a:solidFill>
                        <a:effectLst/>
                        <a:latin typeface="+mj-lt"/>
                      </a:endParaRPr>
                    </a:p>
                  </a:txBody>
                  <a:tcPr marL="7620" marR="7620" marT="7620" marB="0" anchor="ctr"/>
                </a:tc>
                <a:tc>
                  <a:txBody>
                    <a:bodyPr/>
                    <a:lstStyle/>
                    <a:p>
                      <a:pPr algn="ctr" fontAlgn="b"/>
                      <a:r>
                        <a:rPr lang="fr-FR" sz="1200" b="0" u="none" strike="noStrike" kern="1200">
                          <a:solidFill>
                            <a:schemeClr val="tx1">
                              <a:lumMod val="75000"/>
                              <a:lumOff val="25000"/>
                            </a:schemeClr>
                          </a:solidFill>
                          <a:effectLst/>
                          <a:latin typeface="+mn-lt"/>
                          <a:ea typeface="+mn-ea"/>
                          <a:cs typeface="+mn-cs"/>
                        </a:rPr>
                        <a:t>60</a:t>
                      </a:r>
                    </a:p>
                  </a:txBody>
                  <a:tcPr marL="7620" marR="7620" marT="7620" marB="0" anchor="ctr"/>
                </a:tc>
                <a:tc>
                  <a:txBody>
                    <a:bodyPr/>
                    <a:lstStyle/>
                    <a:p>
                      <a:pPr algn="ctr" fontAlgn="ctr"/>
                      <a:r>
                        <a:rPr lang="fr-FR" sz="1200" b="0" u="none" strike="noStrike" kern="1200">
                          <a:solidFill>
                            <a:schemeClr val="tx1">
                              <a:lumMod val="75000"/>
                              <a:lumOff val="25000"/>
                            </a:schemeClr>
                          </a:solidFill>
                          <a:effectLst/>
                          <a:latin typeface="+mn-lt"/>
                          <a:ea typeface="+mn-ea"/>
                          <a:cs typeface="+mn-cs"/>
                        </a:rPr>
                        <a:t>7</a:t>
                      </a:r>
                    </a:p>
                  </a:txBody>
                  <a:tcPr marL="7620" marR="7620" marT="7620" marB="0" anchor="ctr"/>
                </a:tc>
                <a:tc>
                  <a:txBody>
                    <a:bodyPr/>
                    <a:lstStyle/>
                    <a:p>
                      <a:pPr algn="ctr" fontAlgn="ctr"/>
                      <a:r>
                        <a:rPr lang="fr-FR" sz="1200" b="0" u="none" strike="noStrike" kern="1200">
                          <a:solidFill>
                            <a:schemeClr val="tx1">
                              <a:lumMod val="75000"/>
                              <a:lumOff val="25000"/>
                            </a:schemeClr>
                          </a:solidFill>
                          <a:effectLst/>
                          <a:latin typeface="+mn-lt"/>
                          <a:ea typeface="+mn-ea"/>
                          <a:cs typeface="+mn-cs"/>
                        </a:rPr>
                        <a:t>20</a:t>
                      </a:r>
                    </a:p>
                  </a:txBody>
                  <a:tcPr marL="7620" marR="7620" marT="7620" marB="0" anchor="ctr"/>
                </a:tc>
                <a:tc>
                  <a:txBody>
                    <a:bodyPr/>
                    <a:lstStyle/>
                    <a:p>
                      <a:pPr algn="ctr" fontAlgn="ctr"/>
                      <a:r>
                        <a:rPr lang="fr-FR" sz="1200" b="1" u="none" strike="noStrike" kern="1200" dirty="0">
                          <a:solidFill>
                            <a:schemeClr val="tx1">
                              <a:lumMod val="75000"/>
                              <a:lumOff val="25000"/>
                            </a:schemeClr>
                          </a:solidFill>
                          <a:effectLst/>
                          <a:latin typeface="+mn-lt"/>
                          <a:ea typeface="+mn-ea"/>
                          <a:cs typeface="+mn-cs"/>
                        </a:rPr>
                        <a:t>42</a:t>
                      </a:r>
                    </a:p>
                  </a:txBody>
                  <a:tcPr marL="7620" marR="7620" marT="7620" marB="0" anchor="ctr"/>
                </a:tc>
                <a:tc>
                  <a:txBody>
                    <a:bodyPr/>
                    <a:lstStyle/>
                    <a:p>
                      <a:pPr algn="ctr" fontAlgn="ctr"/>
                      <a:r>
                        <a:rPr lang="fr-FR" sz="1200" b="0" u="none" strike="noStrike" kern="1200" dirty="0">
                          <a:solidFill>
                            <a:schemeClr val="tx1">
                              <a:lumMod val="75000"/>
                              <a:lumOff val="25000"/>
                            </a:schemeClr>
                          </a:solidFill>
                          <a:effectLst/>
                          <a:latin typeface="+mn-lt"/>
                          <a:ea typeface="+mn-ea"/>
                          <a:cs typeface="+mn-cs"/>
                        </a:rPr>
                        <a:t>83</a:t>
                      </a:r>
                    </a:p>
                  </a:txBody>
                  <a:tcPr marL="7620" marR="7620" marT="7620" marB="0" anchor="ctr"/>
                </a:tc>
                <a:tc>
                  <a:txBody>
                    <a:bodyPr/>
                    <a:lstStyle/>
                    <a:p>
                      <a:pPr algn="ctr" fontAlgn="ctr"/>
                      <a:r>
                        <a:rPr lang="fr-FR" sz="1200" b="0" u="none" strike="noStrike" kern="1200" dirty="0">
                          <a:solidFill>
                            <a:schemeClr val="tx1">
                              <a:lumMod val="75000"/>
                              <a:lumOff val="25000"/>
                            </a:schemeClr>
                          </a:solidFill>
                          <a:effectLst/>
                          <a:latin typeface="+mn-lt"/>
                          <a:ea typeface="+mn-ea"/>
                          <a:cs typeface="+mn-cs"/>
                        </a:rPr>
                        <a:t>135</a:t>
                      </a:r>
                    </a:p>
                  </a:txBody>
                  <a:tcPr marL="7620" marR="7620" marT="7620" marB="0" anchor="ctr"/>
                </a:tc>
                <a:tc>
                  <a:txBody>
                    <a:bodyPr/>
                    <a:lstStyle/>
                    <a:p>
                      <a:pPr algn="ctr" fontAlgn="b"/>
                      <a:r>
                        <a:rPr lang="fr-FR" sz="1200" b="1" u="none" strike="noStrike" kern="1200" dirty="0">
                          <a:solidFill>
                            <a:schemeClr val="tx1">
                              <a:lumMod val="75000"/>
                              <a:lumOff val="25000"/>
                            </a:schemeClr>
                          </a:solidFill>
                          <a:effectLst/>
                          <a:latin typeface="+mn-lt"/>
                          <a:ea typeface="+mn-ea"/>
                          <a:cs typeface="+mn-cs"/>
                        </a:rPr>
                        <a:t>64%</a:t>
                      </a:r>
                    </a:p>
                  </a:txBody>
                  <a:tcPr marL="7620" marR="7620" marT="7620" marB="0" anchor="ctr"/>
                </a:tc>
                <a:tc>
                  <a:txBody>
                    <a:bodyPr/>
                    <a:lstStyle/>
                    <a:p>
                      <a:pPr algn="ctr" fontAlgn="b"/>
                      <a:r>
                        <a:rPr lang="fr-FR" sz="1200" b="1" u="none" strike="noStrike" kern="1200" dirty="0">
                          <a:solidFill>
                            <a:schemeClr val="tx1">
                              <a:lumMod val="75000"/>
                              <a:lumOff val="25000"/>
                            </a:schemeClr>
                          </a:solidFill>
                          <a:effectLst/>
                          <a:latin typeface="+mn-lt"/>
                          <a:ea typeface="+mn-ea"/>
                          <a:cs typeface="+mn-cs"/>
                        </a:rPr>
                        <a:t>36%</a:t>
                      </a:r>
                    </a:p>
                  </a:txBody>
                  <a:tcPr marL="7620" marR="7620" marT="7620" marB="0" anchor="ctr"/>
                </a:tc>
                <a:tc>
                  <a:txBody>
                    <a:bodyPr/>
                    <a:lstStyle/>
                    <a:p>
                      <a:pPr algn="ctr" fontAlgn="b"/>
                      <a:r>
                        <a:rPr lang="fr-FR" sz="1200" b="0" i="1" u="none" strike="noStrike" kern="1200" dirty="0">
                          <a:solidFill>
                            <a:schemeClr val="accent5">
                              <a:lumMod val="75000"/>
                            </a:schemeClr>
                          </a:solidFill>
                          <a:effectLst/>
                          <a:latin typeface="+mn-lt"/>
                          <a:ea typeface="+mn-ea"/>
                          <a:cs typeface="+mn-cs"/>
                        </a:rPr>
                        <a:t>703</a:t>
                      </a:r>
                    </a:p>
                  </a:txBody>
                  <a:tcPr marL="7620" marR="7620" marT="7620" marB="0" anchor="ctr"/>
                </a:tc>
                <a:extLst>
                  <a:ext uri="{0D108BD9-81ED-4DB2-BD59-A6C34878D82A}">
                    <a16:rowId xmlns:a16="http://schemas.microsoft.com/office/drawing/2014/main" val="2190860935"/>
                  </a:ext>
                </a:extLst>
              </a:tr>
              <a:tr h="281914">
                <a:tc>
                  <a:txBody>
                    <a:bodyPr/>
                    <a:lstStyle/>
                    <a:p>
                      <a:pPr algn="l" fontAlgn="ctr"/>
                      <a:r>
                        <a:rPr lang="fr-FR" sz="1200" b="1" u="none" strike="noStrike" dirty="0">
                          <a:solidFill>
                            <a:schemeClr val="tx1">
                              <a:lumMod val="75000"/>
                              <a:lumOff val="25000"/>
                            </a:schemeClr>
                          </a:solidFill>
                          <a:effectLst/>
                          <a:latin typeface="+mj-lt"/>
                        </a:rPr>
                        <a:t>Agglomération parisienne</a:t>
                      </a:r>
                      <a:endParaRPr lang="fr-FR" sz="1200" b="1" i="0" u="none" strike="noStrike" dirty="0">
                        <a:solidFill>
                          <a:schemeClr val="tx1">
                            <a:lumMod val="75000"/>
                            <a:lumOff val="25000"/>
                          </a:schemeClr>
                        </a:solidFill>
                        <a:effectLst/>
                        <a:latin typeface="+mj-lt"/>
                      </a:endParaRPr>
                    </a:p>
                  </a:txBody>
                  <a:tcPr marL="7620" marR="7620" marT="7620" marB="0" anchor="ctr"/>
                </a:tc>
                <a:tc>
                  <a:txBody>
                    <a:bodyPr/>
                    <a:lstStyle/>
                    <a:p>
                      <a:pPr algn="ctr" fontAlgn="b"/>
                      <a:r>
                        <a:rPr lang="fr-FR" sz="1200" b="0" u="none" strike="noStrike" kern="1200" dirty="0">
                          <a:solidFill>
                            <a:schemeClr val="tx1">
                              <a:lumMod val="75000"/>
                              <a:lumOff val="25000"/>
                            </a:schemeClr>
                          </a:solidFill>
                          <a:effectLst/>
                          <a:latin typeface="+mn-lt"/>
                          <a:ea typeface="+mn-ea"/>
                          <a:cs typeface="+mn-cs"/>
                        </a:rPr>
                        <a:t>39</a:t>
                      </a:r>
                    </a:p>
                  </a:txBody>
                  <a:tcPr marL="7620" marR="7620" marT="7620" marB="0" anchor="ctr"/>
                </a:tc>
                <a:tc>
                  <a:txBody>
                    <a:bodyPr/>
                    <a:lstStyle/>
                    <a:p>
                      <a:pPr algn="ctr" fontAlgn="ctr"/>
                      <a:r>
                        <a:rPr lang="fr-FR" sz="1200" b="0" u="none" strike="noStrike" kern="1200" dirty="0">
                          <a:solidFill>
                            <a:schemeClr val="tx1">
                              <a:lumMod val="75000"/>
                              <a:lumOff val="25000"/>
                            </a:schemeClr>
                          </a:solidFill>
                          <a:effectLst/>
                          <a:latin typeface="+mn-lt"/>
                          <a:ea typeface="+mn-ea"/>
                          <a:cs typeface="+mn-cs"/>
                        </a:rPr>
                        <a:t>3</a:t>
                      </a:r>
                    </a:p>
                  </a:txBody>
                  <a:tcPr marL="7620" marR="7620" marT="7620" marB="0" anchor="ctr"/>
                </a:tc>
                <a:tc>
                  <a:txBody>
                    <a:bodyPr/>
                    <a:lstStyle/>
                    <a:p>
                      <a:pPr algn="ctr" fontAlgn="ctr"/>
                      <a:r>
                        <a:rPr lang="fr-FR" sz="1200" b="0" u="none" strike="noStrike" kern="1200" dirty="0">
                          <a:solidFill>
                            <a:schemeClr val="tx1">
                              <a:lumMod val="75000"/>
                              <a:lumOff val="25000"/>
                            </a:schemeClr>
                          </a:solidFill>
                          <a:effectLst/>
                          <a:latin typeface="+mn-lt"/>
                          <a:ea typeface="+mn-ea"/>
                          <a:cs typeface="+mn-cs"/>
                        </a:rPr>
                        <a:t>9</a:t>
                      </a:r>
                    </a:p>
                  </a:txBody>
                  <a:tcPr marL="7620" marR="7620" marT="7620" marB="0" anchor="ctr"/>
                </a:tc>
                <a:tc>
                  <a:txBody>
                    <a:bodyPr/>
                    <a:lstStyle/>
                    <a:p>
                      <a:pPr algn="ctr" fontAlgn="ctr"/>
                      <a:r>
                        <a:rPr lang="fr-FR" sz="1200" b="1" u="none" strike="noStrike" kern="1200" dirty="0">
                          <a:solidFill>
                            <a:schemeClr val="tx1">
                              <a:lumMod val="75000"/>
                              <a:lumOff val="25000"/>
                            </a:schemeClr>
                          </a:solidFill>
                          <a:effectLst/>
                          <a:latin typeface="+mn-lt"/>
                          <a:ea typeface="+mn-ea"/>
                          <a:cs typeface="+mn-cs"/>
                        </a:rPr>
                        <a:t>24</a:t>
                      </a:r>
                    </a:p>
                  </a:txBody>
                  <a:tcPr marL="7620" marR="7620" marT="7620" marB="0" anchor="ctr"/>
                </a:tc>
                <a:tc>
                  <a:txBody>
                    <a:bodyPr/>
                    <a:lstStyle/>
                    <a:p>
                      <a:pPr algn="ctr" fontAlgn="ctr"/>
                      <a:r>
                        <a:rPr lang="fr-FR" sz="1200" b="0" u="none" strike="noStrike" kern="1200" dirty="0">
                          <a:solidFill>
                            <a:schemeClr val="tx1">
                              <a:lumMod val="75000"/>
                              <a:lumOff val="25000"/>
                            </a:schemeClr>
                          </a:solidFill>
                          <a:effectLst/>
                          <a:latin typeface="+mn-lt"/>
                          <a:ea typeface="+mn-ea"/>
                          <a:cs typeface="+mn-cs"/>
                        </a:rPr>
                        <a:t>53</a:t>
                      </a:r>
                    </a:p>
                  </a:txBody>
                  <a:tcPr marL="7620" marR="7620" marT="7620" marB="0" anchor="ctr"/>
                </a:tc>
                <a:tc>
                  <a:txBody>
                    <a:bodyPr/>
                    <a:lstStyle/>
                    <a:p>
                      <a:pPr algn="ctr" fontAlgn="ctr"/>
                      <a:r>
                        <a:rPr lang="fr-FR" sz="1200" b="0" u="none" strike="noStrike" kern="1200" dirty="0">
                          <a:solidFill>
                            <a:schemeClr val="tx1">
                              <a:lumMod val="75000"/>
                              <a:lumOff val="25000"/>
                            </a:schemeClr>
                          </a:solidFill>
                          <a:effectLst/>
                          <a:latin typeface="+mn-lt"/>
                          <a:ea typeface="+mn-ea"/>
                          <a:cs typeface="+mn-cs"/>
                        </a:rPr>
                        <a:t>88</a:t>
                      </a:r>
                    </a:p>
                  </a:txBody>
                  <a:tcPr marL="7620" marR="7620" marT="7620" marB="0" anchor="ctr"/>
                </a:tc>
                <a:tc>
                  <a:txBody>
                    <a:bodyPr/>
                    <a:lstStyle/>
                    <a:p>
                      <a:pPr algn="ctr" fontAlgn="b"/>
                      <a:r>
                        <a:rPr lang="fr-FR" sz="1200" b="1" u="none" strike="noStrike" kern="1200" dirty="0">
                          <a:solidFill>
                            <a:schemeClr val="tx1">
                              <a:lumMod val="75000"/>
                              <a:lumOff val="25000"/>
                            </a:schemeClr>
                          </a:solidFill>
                          <a:effectLst/>
                          <a:latin typeface="+mn-lt"/>
                          <a:ea typeface="+mn-ea"/>
                          <a:cs typeface="+mn-cs"/>
                        </a:rPr>
                        <a:t>81%</a:t>
                      </a:r>
                    </a:p>
                  </a:txBody>
                  <a:tcPr marL="7620" marR="7620" marT="7620" marB="0" anchor="ctr"/>
                </a:tc>
                <a:tc>
                  <a:txBody>
                    <a:bodyPr/>
                    <a:lstStyle/>
                    <a:p>
                      <a:pPr algn="ctr" fontAlgn="b"/>
                      <a:r>
                        <a:rPr lang="fr-FR" sz="1200" b="1" u="none" strike="noStrike" kern="1200" dirty="0">
                          <a:solidFill>
                            <a:schemeClr val="tx1">
                              <a:lumMod val="75000"/>
                              <a:lumOff val="25000"/>
                            </a:schemeClr>
                          </a:solidFill>
                          <a:effectLst/>
                          <a:latin typeface="+mn-lt"/>
                          <a:ea typeface="+mn-ea"/>
                          <a:cs typeface="+mn-cs"/>
                        </a:rPr>
                        <a:t>19%</a:t>
                      </a:r>
                    </a:p>
                  </a:txBody>
                  <a:tcPr marL="7620" marR="7620" marT="7620" marB="0" anchor="ctr"/>
                </a:tc>
                <a:tc>
                  <a:txBody>
                    <a:bodyPr/>
                    <a:lstStyle/>
                    <a:p>
                      <a:pPr algn="ctr" fontAlgn="b"/>
                      <a:r>
                        <a:rPr lang="fr-FR" sz="1200" b="0" i="1" u="none" strike="noStrike" kern="1200" dirty="0">
                          <a:solidFill>
                            <a:schemeClr val="accent5">
                              <a:lumMod val="75000"/>
                            </a:schemeClr>
                          </a:solidFill>
                          <a:effectLst/>
                          <a:latin typeface="+mn-lt"/>
                          <a:ea typeface="+mn-ea"/>
                          <a:cs typeface="+mn-cs"/>
                        </a:rPr>
                        <a:t>313</a:t>
                      </a:r>
                    </a:p>
                  </a:txBody>
                  <a:tcPr marL="7620" marR="7620" marT="7620" marB="0" anchor="ctr"/>
                </a:tc>
                <a:extLst>
                  <a:ext uri="{0D108BD9-81ED-4DB2-BD59-A6C34878D82A}">
                    <a16:rowId xmlns:a16="http://schemas.microsoft.com/office/drawing/2014/main" val="2920378210"/>
                  </a:ext>
                </a:extLst>
              </a:tr>
              <a:tr h="281914">
                <a:tc>
                  <a:txBody>
                    <a:bodyPr/>
                    <a:lstStyle/>
                    <a:p>
                      <a:pPr algn="l" fontAlgn="b"/>
                      <a:r>
                        <a:rPr lang="fr-FR" sz="1200" b="1" i="1" u="none" strike="noStrike" dirty="0">
                          <a:solidFill>
                            <a:schemeClr val="accent5">
                              <a:lumMod val="75000"/>
                            </a:schemeClr>
                          </a:solidFill>
                          <a:effectLst/>
                        </a:rPr>
                        <a:t>Ensemble</a:t>
                      </a:r>
                      <a:endParaRPr lang="fr-FR" sz="1200" b="1" i="1" u="none" strike="noStrike" dirty="0">
                        <a:solidFill>
                          <a:schemeClr val="accent5">
                            <a:lumMod val="75000"/>
                          </a:schemeClr>
                        </a:solidFill>
                        <a:effectLst/>
                        <a:latin typeface="+mj-lt"/>
                      </a:endParaRPr>
                    </a:p>
                  </a:txBody>
                  <a:tcPr marL="8420" marR="8420" marT="8420" marB="0" anchor="ctr"/>
                </a:tc>
                <a:tc>
                  <a:txBody>
                    <a:bodyPr/>
                    <a:lstStyle/>
                    <a:p>
                      <a:pPr algn="ctr" fontAlgn="b"/>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b"/>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b"/>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b"/>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b"/>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b"/>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b"/>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b"/>
                      <a:endParaRPr lang="fr-FR" sz="1200" b="0" i="0" u="none" strike="noStrike" dirty="0">
                        <a:solidFill>
                          <a:schemeClr val="tx1">
                            <a:lumMod val="75000"/>
                            <a:lumOff val="25000"/>
                          </a:schemeClr>
                        </a:solidFill>
                        <a:effectLst/>
                        <a:latin typeface="+mj-lt"/>
                      </a:endParaRPr>
                    </a:p>
                  </a:txBody>
                  <a:tcPr marL="8420" marR="8420" marT="8420" marB="0" anchor="ctr"/>
                </a:tc>
                <a:tc>
                  <a:txBody>
                    <a:bodyPr/>
                    <a:lstStyle/>
                    <a:p>
                      <a:pPr algn="ctr" fontAlgn="b"/>
                      <a:r>
                        <a:rPr lang="fr-FR" sz="1200" i="1" u="none" strike="noStrike" dirty="0">
                          <a:solidFill>
                            <a:schemeClr val="accent5">
                              <a:lumMod val="75000"/>
                            </a:schemeClr>
                          </a:solidFill>
                          <a:effectLst/>
                        </a:rPr>
                        <a:t>1 453</a:t>
                      </a:r>
                      <a:endParaRPr lang="fr-FR" sz="1200" b="0" i="1" u="none" strike="noStrike" dirty="0">
                        <a:solidFill>
                          <a:schemeClr val="accent5">
                            <a:lumMod val="75000"/>
                          </a:schemeClr>
                        </a:solidFill>
                        <a:effectLst/>
                        <a:latin typeface="+mj-lt"/>
                      </a:endParaRPr>
                    </a:p>
                  </a:txBody>
                  <a:tcPr marL="8420" marR="8420" marT="8420" marB="0" anchor="ctr"/>
                </a:tc>
                <a:extLst>
                  <a:ext uri="{0D108BD9-81ED-4DB2-BD59-A6C34878D82A}">
                    <a16:rowId xmlns:a16="http://schemas.microsoft.com/office/drawing/2014/main" val="511329795"/>
                  </a:ext>
                </a:extLst>
              </a:tr>
            </a:tbl>
          </a:graphicData>
        </a:graphic>
      </p:graphicFrame>
    </p:spTree>
    <p:extLst>
      <p:ext uri="{BB962C8B-B14F-4D97-AF65-F5344CB8AC3E}">
        <p14:creationId xmlns:p14="http://schemas.microsoft.com/office/powerpoint/2010/main" val="37294795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9351" y="2812655"/>
            <a:ext cx="8596668" cy="1232690"/>
          </a:xfrm>
        </p:spPr>
        <p:txBody>
          <a:bodyPr>
            <a:noAutofit/>
          </a:bodyPr>
          <a:lstStyle/>
          <a:p>
            <a:r>
              <a:rPr lang="fr-FR" sz="5400" b="1" dirty="0"/>
              <a:t>DES QUESTIONS ? </a:t>
            </a:r>
          </a:p>
        </p:txBody>
      </p:sp>
      <p:sp>
        <p:nvSpPr>
          <p:cNvPr id="3" name="Espace réservé du numéro de diapositive 2">
            <a:extLst>
              <a:ext uri="{FF2B5EF4-FFF2-40B4-BE49-F238E27FC236}">
                <a16:creationId xmlns:a16="http://schemas.microsoft.com/office/drawing/2014/main" id="{EFEBCE39-DA45-4F36-A348-C50B4C5D1D05}"/>
              </a:ext>
            </a:extLst>
          </p:cNvPr>
          <p:cNvSpPr>
            <a:spLocks noGrp="1"/>
          </p:cNvSpPr>
          <p:nvPr>
            <p:ph type="sldNum" sz="quarter" idx="12"/>
          </p:nvPr>
        </p:nvSpPr>
        <p:spPr/>
        <p:txBody>
          <a:bodyPr/>
          <a:lstStyle/>
          <a:p>
            <a:fld id="{F428713F-B67B-40CC-85DD-1D86B6204E19}" type="slidenum">
              <a:rPr lang="fr-FR" smtClean="0"/>
              <a:pPr/>
              <a:t>55</a:t>
            </a:fld>
            <a:endParaRPr lang="fr-FR" dirty="0"/>
          </a:p>
        </p:txBody>
      </p:sp>
    </p:spTree>
    <p:extLst>
      <p:ext uri="{BB962C8B-B14F-4D97-AF65-F5344CB8AC3E}">
        <p14:creationId xmlns:p14="http://schemas.microsoft.com/office/powerpoint/2010/main" val="31632722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76119" y="2914139"/>
            <a:ext cx="8596668" cy="1232690"/>
          </a:xfrm>
        </p:spPr>
        <p:txBody>
          <a:bodyPr>
            <a:noAutofit/>
          </a:bodyPr>
          <a:lstStyle/>
          <a:p>
            <a:pPr algn="ctr"/>
            <a:r>
              <a:rPr lang="fr-FR" sz="5400" b="1" dirty="0"/>
              <a:t>Merci ! </a:t>
            </a:r>
          </a:p>
        </p:txBody>
      </p:sp>
      <p:sp>
        <p:nvSpPr>
          <p:cNvPr id="3" name="Espace réservé du numéro de diapositive 2">
            <a:extLst>
              <a:ext uri="{FF2B5EF4-FFF2-40B4-BE49-F238E27FC236}">
                <a16:creationId xmlns:a16="http://schemas.microsoft.com/office/drawing/2014/main" id="{EFEBCE39-DA45-4F36-A348-C50B4C5D1D05}"/>
              </a:ext>
            </a:extLst>
          </p:cNvPr>
          <p:cNvSpPr>
            <a:spLocks noGrp="1"/>
          </p:cNvSpPr>
          <p:nvPr>
            <p:ph type="sldNum" sz="quarter" idx="12"/>
          </p:nvPr>
        </p:nvSpPr>
        <p:spPr/>
        <p:txBody>
          <a:bodyPr/>
          <a:lstStyle/>
          <a:p>
            <a:fld id="{F428713F-B67B-40CC-85DD-1D86B6204E19}" type="slidenum">
              <a:rPr lang="fr-FR" smtClean="0"/>
              <a:pPr/>
              <a:t>56</a:t>
            </a:fld>
            <a:endParaRPr lang="fr-FR" dirty="0"/>
          </a:p>
        </p:txBody>
      </p:sp>
      <p:pic>
        <p:nvPicPr>
          <p:cNvPr id="5" name="Image 4" descr="Une image contenant objet&#10;&#10;Description générée automatiquement">
            <a:extLst>
              <a:ext uri="{FF2B5EF4-FFF2-40B4-BE49-F238E27FC236}">
                <a16:creationId xmlns:a16="http://schemas.microsoft.com/office/drawing/2014/main" id="{C2DE709E-1A5C-47E4-9A16-055893822016}"/>
              </a:ext>
            </a:extLst>
          </p:cNvPr>
          <p:cNvPicPr>
            <a:picLocks noChangeAspect="1"/>
          </p:cNvPicPr>
          <p:nvPr/>
        </p:nvPicPr>
        <p:blipFill>
          <a:blip r:embed="rId2"/>
          <a:stretch>
            <a:fillRect/>
          </a:stretch>
        </p:blipFill>
        <p:spPr>
          <a:xfrm>
            <a:off x="852724" y="5404570"/>
            <a:ext cx="3227088" cy="1056758"/>
          </a:xfrm>
          <a:prstGeom prst="rect">
            <a:avLst/>
          </a:prstGeom>
        </p:spPr>
      </p:pic>
    </p:spTree>
    <p:extLst>
      <p:ext uri="{BB962C8B-B14F-4D97-AF65-F5344CB8AC3E}">
        <p14:creationId xmlns:p14="http://schemas.microsoft.com/office/powerpoint/2010/main" val="3784041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776" y="2086825"/>
            <a:ext cx="8596668" cy="1232690"/>
          </a:xfrm>
        </p:spPr>
        <p:txBody>
          <a:bodyPr>
            <a:noAutofit/>
          </a:bodyPr>
          <a:lstStyle/>
          <a:p>
            <a:r>
              <a:rPr lang="fr-FR" sz="5400" b="1" dirty="0"/>
              <a:t>RETOUR SUR LES CONCLUSIONS DU RAPPORT IGAS</a:t>
            </a:r>
          </a:p>
        </p:txBody>
      </p:sp>
      <p:sp>
        <p:nvSpPr>
          <p:cNvPr id="3" name="Espace réservé du numéro de diapositive 2">
            <a:extLst>
              <a:ext uri="{FF2B5EF4-FFF2-40B4-BE49-F238E27FC236}">
                <a16:creationId xmlns:a16="http://schemas.microsoft.com/office/drawing/2014/main" id="{EFEBCE39-DA45-4F36-A348-C50B4C5D1D05}"/>
              </a:ext>
            </a:extLst>
          </p:cNvPr>
          <p:cNvSpPr>
            <a:spLocks noGrp="1"/>
          </p:cNvSpPr>
          <p:nvPr>
            <p:ph type="sldNum" sz="quarter" idx="12"/>
          </p:nvPr>
        </p:nvSpPr>
        <p:spPr/>
        <p:txBody>
          <a:bodyPr/>
          <a:lstStyle/>
          <a:p>
            <a:fld id="{F428713F-B67B-40CC-85DD-1D86B6204E19}" type="slidenum">
              <a:rPr lang="fr-FR" smtClean="0"/>
              <a:pPr/>
              <a:t>6</a:t>
            </a:fld>
            <a:endParaRPr lang="fr-FR" dirty="0"/>
          </a:p>
        </p:txBody>
      </p:sp>
    </p:spTree>
    <p:extLst>
      <p:ext uri="{BB962C8B-B14F-4D97-AF65-F5344CB8AC3E}">
        <p14:creationId xmlns:p14="http://schemas.microsoft.com/office/powerpoint/2010/main" val="3454208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3621" y="183596"/>
            <a:ext cx="9705372" cy="1202783"/>
          </a:xfrm>
        </p:spPr>
        <p:txBody>
          <a:bodyPr>
            <a:normAutofit/>
          </a:bodyPr>
          <a:lstStyle/>
          <a:p>
            <a:pPr algn="just">
              <a:lnSpc>
                <a:spcPct val="100000"/>
              </a:lnSpc>
            </a:pPr>
            <a:r>
              <a:rPr lang="fr-FR" dirty="0"/>
              <a:t>Le rapport IGAS : non à la confusion des genres</a:t>
            </a:r>
          </a:p>
        </p:txBody>
      </p:sp>
      <p:sp>
        <p:nvSpPr>
          <p:cNvPr id="11" name="ZoneTexte 10">
            <a:extLst>
              <a:ext uri="{FF2B5EF4-FFF2-40B4-BE49-F238E27FC236}">
                <a16:creationId xmlns:a16="http://schemas.microsoft.com/office/drawing/2014/main" id="{EA729C9E-6126-436D-A93E-263C0A9B004E}"/>
              </a:ext>
            </a:extLst>
          </p:cNvPr>
          <p:cNvSpPr txBox="1"/>
          <p:nvPr/>
        </p:nvSpPr>
        <p:spPr>
          <a:xfrm>
            <a:off x="807333" y="6485625"/>
            <a:ext cx="9621455" cy="307777"/>
          </a:xfrm>
          <a:prstGeom prst="rect">
            <a:avLst/>
          </a:prstGeom>
          <a:noFill/>
        </p:spPr>
        <p:txBody>
          <a:bodyPr wrap="square">
            <a:spAutoFit/>
          </a:bodyPr>
          <a:lstStyle/>
          <a:p>
            <a:r>
              <a:rPr lang="fr-FR" sz="1400" i="1" dirty="0"/>
              <a:t>*Enquête SNOF menée par questionnaire en ligne auprès de 890 ophtalmologistes libéraux, du 25 mai au 2 juin 2020</a:t>
            </a:r>
          </a:p>
        </p:txBody>
      </p:sp>
      <p:sp>
        <p:nvSpPr>
          <p:cNvPr id="17" name="ZoneTexte 16">
            <a:extLst>
              <a:ext uri="{FF2B5EF4-FFF2-40B4-BE49-F238E27FC236}">
                <a16:creationId xmlns:a16="http://schemas.microsoft.com/office/drawing/2014/main" id="{55A67918-FAEA-4D1A-90B0-80BFBFEA6AAD}"/>
              </a:ext>
            </a:extLst>
          </p:cNvPr>
          <p:cNvSpPr txBox="1"/>
          <p:nvPr/>
        </p:nvSpPr>
        <p:spPr>
          <a:xfrm>
            <a:off x="78129" y="1042977"/>
            <a:ext cx="9896355" cy="4685065"/>
          </a:xfrm>
          <a:prstGeom prst="rect">
            <a:avLst/>
          </a:prstGeom>
          <a:noFill/>
        </p:spPr>
        <p:txBody>
          <a:bodyPr wrap="square">
            <a:spAutoFit/>
          </a:bodyPr>
          <a:lstStyle>
            <a:defPPr>
              <a:defRPr lang="en-US"/>
            </a:defPPr>
            <a:lvl1pPr algn="just">
              <a:spcAft>
                <a:spcPts val="600"/>
              </a:spcAft>
              <a:defRPr>
                <a:solidFill>
                  <a:schemeClr val="accent5"/>
                </a:solidFill>
              </a:defRPr>
            </a:lvl1pPr>
          </a:lstStyle>
          <a:p>
            <a:pPr marL="342900" indent="-342900">
              <a:lnSpc>
                <a:spcPct val="120000"/>
              </a:lnSpc>
              <a:buClr>
                <a:srgbClr val="1F497D"/>
              </a:buClr>
              <a:buSzPct val="80000"/>
              <a:buFont typeface="Wingdings 3" charset="2"/>
              <a:buChar char=""/>
              <a:defRPr/>
            </a:pPr>
            <a:r>
              <a:rPr lang="fr-FR" sz="2000" dirty="0">
                <a:solidFill>
                  <a:schemeClr val="tx1">
                    <a:lumMod val="75000"/>
                    <a:lumOff val="25000"/>
                  </a:schemeClr>
                </a:solidFill>
              </a:rPr>
              <a:t>Le SNOF se félicite des mesures qui visent à </a:t>
            </a:r>
            <a:r>
              <a:rPr lang="fr-FR" sz="2000" dirty="0"/>
              <a:t>soutenir la démographie médicale </a:t>
            </a:r>
            <a:r>
              <a:rPr lang="fr-FR" sz="2000" dirty="0">
                <a:solidFill>
                  <a:schemeClr val="tx1">
                    <a:lumMod val="75000"/>
                    <a:lumOff val="25000"/>
                  </a:schemeClr>
                </a:solidFill>
              </a:rPr>
              <a:t>et à </a:t>
            </a:r>
            <a:r>
              <a:rPr lang="fr-FR" sz="2000" dirty="0"/>
              <a:t>développer le travail en équipe </a:t>
            </a:r>
            <a:r>
              <a:rPr lang="fr-FR" sz="2000" dirty="0">
                <a:solidFill>
                  <a:schemeClr val="tx1">
                    <a:lumMod val="75000"/>
                    <a:lumOff val="25000"/>
                  </a:schemeClr>
                </a:solidFill>
              </a:rPr>
              <a:t>au sein des cabinets.</a:t>
            </a:r>
          </a:p>
          <a:p>
            <a:pPr marL="342900" indent="-342900">
              <a:lnSpc>
                <a:spcPct val="120000"/>
              </a:lnSpc>
              <a:buClr>
                <a:srgbClr val="1F497D"/>
              </a:buClr>
              <a:buSzPct val="80000"/>
              <a:buFont typeface="Wingdings 3" charset="2"/>
              <a:buChar char=""/>
              <a:defRPr/>
            </a:pPr>
            <a:r>
              <a:rPr lang="fr-FR" sz="2000" dirty="0">
                <a:solidFill>
                  <a:schemeClr val="tx1">
                    <a:lumMod val="75000"/>
                    <a:lumOff val="25000"/>
                  </a:schemeClr>
                </a:solidFill>
              </a:rPr>
              <a:t>Nous alertons cependant sur certaines mesures qui représentent un </a:t>
            </a:r>
            <a:r>
              <a:rPr lang="fr-FR" sz="2000" dirty="0"/>
              <a:t>risque certain pour l’avenir de la filière </a:t>
            </a:r>
            <a:r>
              <a:rPr lang="fr-FR" sz="2000" dirty="0">
                <a:solidFill>
                  <a:schemeClr val="tx1">
                    <a:lumMod val="75000"/>
                    <a:lumOff val="25000"/>
                  </a:schemeClr>
                </a:solidFill>
              </a:rPr>
              <a:t>:</a:t>
            </a:r>
          </a:p>
          <a:p>
            <a:pPr marL="800100" lvl="1" indent="-342900" algn="just">
              <a:lnSpc>
                <a:spcPct val="120000"/>
              </a:lnSpc>
              <a:buClr>
                <a:srgbClr val="1F497D"/>
              </a:buClr>
              <a:buSzPct val="80000"/>
              <a:buFont typeface="Wingdings 3" charset="2"/>
              <a:buChar char=""/>
              <a:defRPr/>
            </a:pPr>
            <a:r>
              <a:rPr lang="fr-FR" dirty="0">
                <a:solidFill>
                  <a:schemeClr val="tx1">
                    <a:lumMod val="75000"/>
                    <a:lumOff val="25000"/>
                  </a:schemeClr>
                </a:solidFill>
              </a:rPr>
              <a:t>La confusion constamment introduite </a:t>
            </a:r>
            <a:r>
              <a:rPr lang="fr-FR" dirty="0">
                <a:solidFill>
                  <a:srgbClr val="5E9AAE"/>
                </a:solidFill>
              </a:rPr>
              <a:t>entre les compétences des opticiens et des orthoptistes</a:t>
            </a:r>
            <a:r>
              <a:rPr lang="fr-FR" dirty="0">
                <a:solidFill>
                  <a:schemeClr val="tx1">
                    <a:lumMod val="75000"/>
                    <a:lumOff val="25000"/>
                  </a:schemeClr>
                </a:solidFill>
              </a:rPr>
              <a:t>, deux professions aux missions profondément différentes et complémentaires, l’une évoluant clairement dans un champ commercial soutenu fortement par la publicité, l’autre dans le soin. </a:t>
            </a:r>
          </a:p>
          <a:p>
            <a:pPr marL="800100" lvl="1" indent="-342900" algn="just">
              <a:lnSpc>
                <a:spcPct val="120000"/>
              </a:lnSpc>
              <a:buClr>
                <a:srgbClr val="1F497D"/>
              </a:buClr>
              <a:buSzPct val="80000"/>
              <a:buFont typeface="Wingdings 3" charset="2"/>
              <a:buChar char=""/>
              <a:defRPr/>
            </a:pPr>
            <a:r>
              <a:rPr lang="fr-FR" dirty="0">
                <a:solidFill>
                  <a:srgbClr val="5E9AAE"/>
                </a:solidFill>
              </a:rPr>
              <a:t>Le cumul prescription-vente</a:t>
            </a:r>
            <a:r>
              <a:rPr lang="fr-FR" dirty="0">
                <a:solidFill>
                  <a:schemeClr val="tx1">
                    <a:lumMod val="75000"/>
                    <a:lumOff val="25000"/>
                  </a:schemeClr>
                </a:solidFill>
              </a:rPr>
              <a:t>, qui doit continuer à être fermement exclu. Les délégations vers les opticiens dans le cadre des renouvellements d’ordonnances de lunettes et de lentilles de contact ont par ailleurs été renforcées récemment avec le 100% Santé, elles doivent d’abord être utilisées à leur plein potentiel.</a:t>
            </a:r>
          </a:p>
          <a:p>
            <a:pPr marL="800100" lvl="1" indent="-342900" algn="just">
              <a:lnSpc>
                <a:spcPct val="120000"/>
              </a:lnSpc>
              <a:buClr>
                <a:srgbClr val="1F497D"/>
              </a:buClr>
              <a:buSzPct val="80000"/>
              <a:buFont typeface="Wingdings 3" charset="2"/>
              <a:buChar char=""/>
              <a:defRPr/>
            </a:pPr>
            <a:r>
              <a:rPr lang="fr-FR" dirty="0">
                <a:solidFill>
                  <a:srgbClr val="5E9AAE"/>
                </a:solidFill>
              </a:rPr>
              <a:t>La promotion de la télémédecine </a:t>
            </a:r>
            <a:r>
              <a:rPr lang="fr-FR" dirty="0">
                <a:solidFill>
                  <a:schemeClr val="tx1">
                    <a:lumMod val="75000"/>
                    <a:lumOff val="25000"/>
                  </a:schemeClr>
                </a:solidFill>
              </a:rPr>
              <a:t>dans les magasins d’optique.</a:t>
            </a:r>
          </a:p>
        </p:txBody>
      </p:sp>
    </p:spTree>
    <p:extLst>
      <p:ext uri="{BB962C8B-B14F-4D97-AF65-F5344CB8AC3E}">
        <p14:creationId xmlns:p14="http://schemas.microsoft.com/office/powerpoint/2010/main" val="3700537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95119" y="1629625"/>
            <a:ext cx="8596668" cy="1232690"/>
          </a:xfrm>
        </p:spPr>
        <p:txBody>
          <a:bodyPr>
            <a:noAutofit/>
          </a:bodyPr>
          <a:lstStyle/>
          <a:p>
            <a:r>
              <a:rPr lang="fr-FR" sz="5400" b="1" dirty="0"/>
              <a:t>DÉMOGRAPHIE OPHTALMOLOGIQUE : NOUVELLES PROJECTIONS </a:t>
            </a:r>
          </a:p>
        </p:txBody>
      </p:sp>
      <p:sp>
        <p:nvSpPr>
          <p:cNvPr id="3" name="Espace réservé du numéro de diapositive 2">
            <a:extLst>
              <a:ext uri="{FF2B5EF4-FFF2-40B4-BE49-F238E27FC236}">
                <a16:creationId xmlns:a16="http://schemas.microsoft.com/office/drawing/2014/main" id="{EFEBCE39-DA45-4F36-A348-C50B4C5D1D05}"/>
              </a:ext>
            </a:extLst>
          </p:cNvPr>
          <p:cNvSpPr>
            <a:spLocks noGrp="1"/>
          </p:cNvSpPr>
          <p:nvPr>
            <p:ph type="sldNum" sz="quarter" idx="12"/>
          </p:nvPr>
        </p:nvSpPr>
        <p:spPr/>
        <p:txBody>
          <a:bodyPr/>
          <a:lstStyle/>
          <a:p>
            <a:fld id="{F428713F-B67B-40CC-85DD-1D86B6204E19}" type="slidenum">
              <a:rPr lang="fr-FR" smtClean="0"/>
              <a:pPr/>
              <a:t>8</a:t>
            </a:fld>
            <a:endParaRPr lang="fr-FR" dirty="0"/>
          </a:p>
        </p:txBody>
      </p:sp>
      <p:sp>
        <p:nvSpPr>
          <p:cNvPr id="9" name="ZoneTexte 8">
            <a:extLst>
              <a:ext uri="{FF2B5EF4-FFF2-40B4-BE49-F238E27FC236}">
                <a16:creationId xmlns:a16="http://schemas.microsoft.com/office/drawing/2014/main" id="{8795A521-AF42-4409-9053-E1EE44616741}"/>
              </a:ext>
            </a:extLst>
          </p:cNvPr>
          <p:cNvSpPr txBox="1"/>
          <p:nvPr/>
        </p:nvSpPr>
        <p:spPr>
          <a:xfrm>
            <a:off x="579665" y="5396452"/>
            <a:ext cx="9990364" cy="1877437"/>
          </a:xfrm>
          <a:prstGeom prst="rect">
            <a:avLst/>
          </a:prstGeom>
          <a:noFill/>
        </p:spPr>
        <p:txBody>
          <a:bodyPr wrap="square">
            <a:spAutoFit/>
          </a:bodyPr>
          <a:lstStyle/>
          <a:p>
            <a:r>
              <a:rPr lang="fr-FR" sz="1200" u="sng" dirty="0">
                <a:solidFill>
                  <a:schemeClr val="tx1">
                    <a:lumMod val="65000"/>
                    <a:lumOff val="35000"/>
                  </a:schemeClr>
                </a:solidFill>
                <a:latin typeface="Arial" pitchFamily="34" charset="0"/>
                <a:ea typeface="Tahoma" pitchFamily="34" charset="0"/>
                <a:cs typeface="Arial" pitchFamily="34" charset="0"/>
              </a:rPr>
              <a:t>Sources :</a:t>
            </a:r>
          </a:p>
          <a:p>
            <a:r>
              <a:rPr lang="fr-FR" sz="1200" dirty="0">
                <a:solidFill>
                  <a:schemeClr val="tx1">
                    <a:lumMod val="65000"/>
                    <a:lumOff val="35000"/>
                  </a:schemeClr>
                </a:solidFill>
                <a:latin typeface="Arial" pitchFamily="34" charset="0"/>
                <a:ea typeface="Tahoma" pitchFamily="34" charset="0"/>
                <a:cs typeface="Arial" pitchFamily="34" charset="0"/>
              </a:rPr>
              <a:t>Libéraux : fichier CARMF mise à jour au 01/07/2020</a:t>
            </a:r>
          </a:p>
          <a:p>
            <a:endParaRPr lang="fr-FR" sz="1200" dirty="0">
              <a:solidFill>
                <a:schemeClr val="tx1">
                  <a:lumMod val="65000"/>
                  <a:lumOff val="35000"/>
                </a:schemeClr>
              </a:solidFill>
              <a:latin typeface="Arial" pitchFamily="34" charset="0"/>
              <a:ea typeface="Tahoma" pitchFamily="34" charset="0"/>
              <a:cs typeface="Arial" pitchFamily="34" charset="0"/>
            </a:endParaRPr>
          </a:p>
          <a:p>
            <a:r>
              <a:rPr lang="fr-FR" sz="1200" dirty="0">
                <a:solidFill>
                  <a:schemeClr val="tx1">
                    <a:lumMod val="65000"/>
                    <a:lumOff val="35000"/>
                  </a:schemeClr>
                </a:solidFill>
                <a:latin typeface="Arial" pitchFamily="34" charset="0"/>
                <a:ea typeface="Tahoma" pitchFamily="34" charset="0"/>
                <a:cs typeface="Arial" pitchFamily="34" charset="0"/>
              </a:rPr>
              <a:t>Complété par celui de la Drees pour les salariés (données au 01/01/2020) </a:t>
            </a:r>
            <a:r>
              <a:rPr lang="fr-FR" sz="1050" dirty="0">
                <a:solidFill>
                  <a:schemeClr val="tx1">
                    <a:lumMod val="65000"/>
                    <a:lumOff val="35000"/>
                  </a:schemeClr>
                </a:solidFill>
                <a:latin typeface="Arial" pitchFamily="34" charset="0"/>
                <a:ea typeface="Tahoma" pitchFamily="34" charset="0"/>
                <a:cs typeface="Arial" pitchFamily="34" charset="0"/>
              </a:rPr>
              <a:t>http://dataviz.drees.solidarites-sante.gouv.fr/demographie-professionnels-sante/</a:t>
            </a:r>
          </a:p>
          <a:p>
            <a:endParaRPr lang="fr-FR" sz="1200" dirty="0">
              <a:solidFill>
                <a:schemeClr val="tx1">
                  <a:lumMod val="65000"/>
                  <a:lumOff val="35000"/>
                </a:schemeClr>
              </a:solidFill>
              <a:latin typeface="Arial" pitchFamily="34" charset="0"/>
              <a:ea typeface="Tahoma" pitchFamily="34" charset="0"/>
              <a:cs typeface="Arial" pitchFamily="34" charset="0"/>
            </a:endParaRPr>
          </a:p>
          <a:p>
            <a:r>
              <a:rPr lang="fr-FR" sz="1200" dirty="0">
                <a:solidFill>
                  <a:schemeClr val="tx1">
                    <a:lumMod val="65000"/>
                    <a:lumOff val="35000"/>
                  </a:schemeClr>
                </a:solidFill>
                <a:latin typeface="Arial" pitchFamily="34" charset="0"/>
                <a:ea typeface="Tahoma" pitchFamily="34" charset="0"/>
                <a:cs typeface="Arial" pitchFamily="34" charset="0"/>
              </a:rPr>
              <a:t>Méthodologie d’ajustement du nombre des salariés par année décrite dans le rapport 2011 du CNP « Les besoins en ophtalmologistes d’ici 2030 »</a:t>
            </a:r>
          </a:p>
          <a:p>
            <a:pPr algn="ctr"/>
            <a:endParaRPr lang="fr-FR" sz="3200" i="1" dirty="0">
              <a:solidFill>
                <a:schemeClr val="tx1">
                  <a:lumMod val="65000"/>
                  <a:lumOff val="35000"/>
                </a:schemeClr>
              </a:solidFill>
              <a:latin typeface="Arial" pitchFamily="34" charset="0"/>
              <a:ea typeface="Tahoma" pitchFamily="34" charset="0"/>
              <a:cs typeface="Arial" pitchFamily="34" charset="0"/>
            </a:endParaRPr>
          </a:p>
        </p:txBody>
      </p:sp>
    </p:spTree>
    <p:extLst>
      <p:ext uri="{BB962C8B-B14F-4D97-AF65-F5344CB8AC3E}">
        <p14:creationId xmlns:p14="http://schemas.microsoft.com/office/powerpoint/2010/main" val="2949588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4261" y="258082"/>
            <a:ext cx="9764981" cy="523220"/>
          </a:xfrm>
          <a:prstGeom prst="rect">
            <a:avLst/>
          </a:prstGeom>
        </p:spPr>
        <p:txBody>
          <a:bodyPr wrap="none">
            <a:spAutoFit/>
          </a:bodyPr>
          <a:lstStyle/>
          <a:p>
            <a:r>
              <a:rPr lang="fr-FR" sz="2800" dirty="0">
                <a:solidFill>
                  <a:schemeClr val="tx2"/>
                </a:solidFill>
                <a:latin typeface="+mj-lt"/>
                <a:ea typeface="+mj-ea"/>
                <a:cs typeface="+mj-cs"/>
              </a:rPr>
              <a:t>Projections de la DREES : une sous-estimation des effectifs </a:t>
            </a:r>
          </a:p>
        </p:txBody>
      </p:sp>
      <p:sp>
        <p:nvSpPr>
          <p:cNvPr id="6" name="Rectangle 5"/>
          <p:cNvSpPr/>
          <p:nvPr/>
        </p:nvSpPr>
        <p:spPr>
          <a:xfrm>
            <a:off x="405115" y="2281249"/>
            <a:ext cx="4405292" cy="1477328"/>
          </a:xfrm>
          <a:prstGeom prst="rect">
            <a:avLst/>
          </a:prstGeom>
        </p:spPr>
        <p:txBody>
          <a:bodyPr wrap="square">
            <a:spAutoFit/>
          </a:bodyPr>
          <a:lstStyle/>
          <a:p>
            <a:r>
              <a:rPr lang="fr-FR" dirty="0">
                <a:solidFill>
                  <a:schemeClr val="tx1">
                    <a:lumMod val="75000"/>
                    <a:lumOff val="25000"/>
                  </a:schemeClr>
                </a:solidFill>
              </a:rPr>
              <a:t>Dans le scénario tendanciel de la DREES, la baisse serait de -11,5% en 2027 avec récupération du niveau actuel seulement en 2037. </a:t>
            </a:r>
          </a:p>
          <a:p>
            <a:r>
              <a:rPr lang="fr-FR" dirty="0">
                <a:solidFill>
                  <a:schemeClr val="tx1">
                    <a:lumMod val="75000"/>
                    <a:lumOff val="25000"/>
                  </a:schemeClr>
                </a:solidFill>
              </a:rPr>
              <a:t>		</a:t>
            </a:r>
          </a:p>
        </p:txBody>
      </p:sp>
      <p:sp>
        <p:nvSpPr>
          <p:cNvPr id="9" name="Rectangle 8"/>
          <p:cNvSpPr/>
          <p:nvPr/>
        </p:nvSpPr>
        <p:spPr>
          <a:xfrm>
            <a:off x="405116" y="3599624"/>
            <a:ext cx="4405292" cy="2862322"/>
          </a:xfrm>
          <a:prstGeom prst="rect">
            <a:avLst/>
          </a:prstGeom>
        </p:spPr>
        <p:txBody>
          <a:bodyPr wrap="square">
            <a:spAutoFit/>
          </a:bodyPr>
          <a:lstStyle/>
          <a:p>
            <a:r>
              <a:rPr lang="fr-FR" dirty="0">
                <a:solidFill>
                  <a:schemeClr val="tx1">
                    <a:lumMod val="75000"/>
                    <a:lumOff val="25000"/>
                  </a:schemeClr>
                </a:solidFill>
              </a:rPr>
              <a:t>Mais : </a:t>
            </a:r>
          </a:p>
          <a:p>
            <a:pPr marL="285750" indent="-285750">
              <a:buFontTx/>
              <a:buChar char="-"/>
            </a:pPr>
            <a:r>
              <a:rPr lang="fr-FR" dirty="0">
                <a:solidFill>
                  <a:schemeClr val="tx1">
                    <a:lumMod val="75000"/>
                    <a:lumOff val="25000"/>
                  </a:schemeClr>
                </a:solidFill>
              </a:rPr>
              <a:t>Exclusion des médecins de 70 ans et plus.</a:t>
            </a:r>
          </a:p>
          <a:p>
            <a:pPr marL="285750" indent="-285750">
              <a:buFontTx/>
              <a:buChar char="-"/>
            </a:pPr>
            <a:r>
              <a:rPr lang="fr-FR" dirty="0">
                <a:solidFill>
                  <a:schemeClr val="tx1">
                    <a:lumMod val="75000"/>
                    <a:lumOff val="25000"/>
                  </a:schemeClr>
                </a:solidFill>
              </a:rPr>
              <a:t>Sous-estimation d’au moins une centaine des ophtalmologistes de moins de 70 ans dans le modèle datant de 2017.</a:t>
            </a:r>
          </a:p>
          <a:p>
            <a:pPr marL="285750" indent="-285750">
              <a:buFontTx/>
              <a:buChar char="-"/>
            </a:pPr>
            <a:r>
              <a:rPr lang="fr-FR" dirty="0">
                <a:solidFill>
                  <a:schemeClr val="tx1">
                    <a:lumMod val="75000"/>
                    <a:lumOff val="25000"/>
                  </a:schemeClr>
                </a:solidFill>
              </a:rPr>
              <a:t>Il ne semble pas avoir de prise en compte  de la croissance des actifs après 65 ans.  </a:t>
            </a:r>
          </a:p>
        </p:txBody>
      </p:sp>
      <p:sp>
        <p:nvSpPr>
          <p:cNvPr id="10" name="Rectangle 9"/>
          <p:cNvSpPr/>
          <p:nvPr/>
        </p:nvSpPr>
        <p:spPr>
          <a:xfrm>
            <a:off x="132501" y="989646"/>
            <a:ext cx="9656754" cy="861774"/>
          </a:xfrm>
          <a:prstGeom prst="rect">
            <a:avLst/>
          </a:prstGeom>
        </p:spPr>
        <p:txBody>
          <a:bodyPr wrap="square">
            <a:spAutoFit/>
          </a:bodyPr>
          <a:lstStyle/>
          <a:p>
            <a:endParaRPr lang="fr-FR" sz="1400" b="1" dirty="0"/>
          </a:p>
          <a:p>
            <a:r>
              <a:rPr lang="fr-FR" b="1" dirty="0">
                <a:solidFill>
                  <a:schemeClr val="tx1">
                    <a:lumMod val="75000"/>
                    <a:lumOff val="25000"/>
                  </a:schemeClr>
                </a:solidFill>
              </a:rPr>
              <a:t>Il</a:t>
            </a:r>
            <a:r>
              <a:rPr lang="fr-FR" sz="1400" b="1" dirty="0"/>
              <a:t> </a:t>
            </a:r>
            <a:r>
              <a:rPr lang="fr-FR" b="1" dirty="0">
                <a:solidFill>
                  <a:schemeClr val="tx1">
                    <a:lumMod val="75000"/>
                    <a:lumOff val="25000"/>
                  </a:schemeClr>
                </a:solidFill>
              </a:rPr>
              <a:t>y a en 2019 une sous-estimation de 500 ophtalmologistes par rapport à la réalité dans le modèle de la Drees. </a:t>
            </a:r>
            <a:r>
              <a:rPr lang="fr-FR" dirty="0">
                <a:solidFill>
                  <a:schemeClr val="tx1">
                    <a:lumMod val="75000"/>
                    <a:lumOff val="25000"/>
                  </a:schemeClr>
                </a:solidFill>
              </a:rPr>
              <a:t>Cela conduit à une sous-estimation de près de 1 000 OPH en 2025.</a:t>
            </a:r>
          </a:p>
        </p:txBody>
      </p:sp>
      <p:pic>
        <p:nvPicPr>
          <p:cNvPr id="2" name="Image 1" descr="Sans tit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0878" y="2281249"/>
            <a:ext cx="5629202" cy="3677482"/>
          </a:xfrm>
          <a:prstGeom prst="rect">
            <a:avLst/>
          </a:prstGeom>
        </p:spPr>
      </p:pic>
    </p:spTree>
    <p:extLst>
      <p:ext uri="{BB962C8B-B14F-4D97-AF65-F5344CB8AC3E}">
        <p14:creationId xmlns:p14="http://schemas.microsoft.com/office/powerpoint/2010/main" val="3053400443"/>
      </p:ext>
    </p:extLst>
  </p:cSld>
  <p:clrMapOvr>
    <a:masterClrMapping/>
  </p:clrMapOvr>
</p:sld>
</file>

<file path=ppt/theme/theme1.xml><?xml version="1.0" encoding="utf-8"?>
<a:theme xmlns:a="http://schemas.openxmlformats.org/drawingml/2006/main" name="Facett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acette">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11240</TotalTime>
  <Words>5991</Words>
  <Application>Microsoft Macintosh PowerPoint</Application>
  <PresentationFormat>Grand écran</PresentationFormat>
  <Paragraphs>1364</Paragraphs>
  <Slides>56</Slides>
  <Notes>18</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56</vt:i4>
      </vt:variant>
    </vt:vector>
  </HeadingPairs>
  <TitlesOfParts>
    <vt:vector size="63" baseType="lpstr">
      <vt:lpstr>Arial</vt:lpstr>
      <vt:lpstr>Calibri</vt:lpstr>
      <vt:lpstr>Calibri Light</vt:lpstr>
      <vt:lpstr>Trebuchet MS</vt:lpstr>
      <vt:lpstr>Trebuchet MS (Corps)</vt:lpstr>
      <vt:lpstr>Wingdings 3</vt:lpstr>
      <vt:lpstr>Facette</vt:lpstr>
      <vt:lpstr>Quels sont les délais d’attente actuels pour obtenir un RDV chez un ophtalmologiste en France ?  Conférence de presse du 16 octobre 2020   #ZéroDélai #Ophtalmologie #SNOF  @snof_org @snof_presidence </vt:lpstr>
      <vt:lpstr>Agenda</vt:lpstr>
      <vt:lpstr>L’ORGANISATION DE LA FILIÈRE DANS LE CONTEXTE SANITAIRE</vt:lpstr>
      <vt:lpstr>Pendant le confinement, une mobilisation sans faille pour assurer la continuité de soins </vt:lpstr>
      <vt:lpstr>Les ophtalmologistes à pied d’œuvre depuis le déconfinement</vt:lpstr>
      <vt:lpstr>RETOUR SUR LES CONCLUSIONS DU RAPPORT IGAS</vt:lpstr>
      <vt:lpstr>Le rapport IGAS : non à la confusion des genres</vt:lpstr>
      <vt:lpstr>DÉMOGRAPHIE OPHTALMOLOGIQUE : NOUVELLES PROJECTIONS </vt:lpstr>
      <vt:lpstr>Présentation PowerPoint</vt:lpstr>
      <vt:lpstr>Les ophtalmologistes encore actifs à 70 ans et plus sont de plus en plus nombreux</vt:lpstr>
      <vt:lpstr>Projections de démographie ophtalmologique du SNOF  Septembre 2020 </vt:lpstr>
      <vt:lpstr>Projections de démographie ophtalmologique du SNOF  Septembre 2020 </vt:lpstr>
      <vt:lpstr>Projections de démographie ophtalmologique du SNOF  Septembre 2020 </vt:lpstr>
      <vt:lpstr>Conclusions</vt:lpstr>
      <vt:lpstr>RÉSULTATS DE L’ÉTUDE SUR LES DÉLAIS DE RENDEZ-VOUS </vt:lpstr>
      <vt:lpstr>Contexte</vt:lpstr>
      <vt:lpstr>Méthodologie de l’enquête par téléphone</vt:lpstr>
      <vt:lpstr>Méthodologie de l’enquête sur les RDV en ligne</vt:lpstr>
      <vt:lpstr>La répartition des  2 837 ophtalmologistes</vt:lpstr>
      <vt:lpstr>RESULTATS NATIONAUX   </vt:lpstr>
      <vt:lpstr>I/ Enquête téléphonique</vt:lpstr>
      <vt:lpstr>Résultats Scénario 1 : des délais raccourcis d’1 semaine </vt:lpstr>
      <vt:lpstr>Obtenir un rendez-vous par téléphone pour un contrôle périodique de la vue pour un nouveau patient</vt:lpstr>
      <vt:lpstr>Obtenir un rendez-vous par téléphone pour une apparition de symptômes (points noirs, filaments, etc.) </vt:lpstr>
      <vt:lpstr>L’obtention ou l’échec d’une prise de RDV selon les scénarios</vt:lpstr>
      <vt:lpstr>Les principaux motifs d’échec de rendez-vous par téléphone</vt:lpstr>
      <vt:lpstr>Les délais médians d’obtention d’un rendez-vous  selon le mode d’exercice</vt:lpstr>
      <vt:lpstr>L’écart se réduit entre secteurs 1 et 2</vt:lpstr>
      <vt:lpstr>II/ Enquête sur les délais de RDV obtenus par un site en ligne</vt:lpstr>
      <vt:lpstr>La prise de RDV en ligne permettrait d’obtenir des RDV plus rapidement </vt:lpstr>
      <vt:lpstr>La moyenne des délais par internet est inférieure de 8 jours par rapport au téléphone </vt:lpstr>
      <vt:lpstr>Fort potentiel de développement des RDV en ligne, l’ophtalmologie est une spécialité leader </vt:lpstr>
      <vt:lpstr>RESULTATS REGIONAUX   </vt:lpstr>
      <vt:lpstr>Présentation PowerPoint</vt:lpstr>
      <vt:lpstr>Présentation PowerPoint</vt:lpstr>
      <vt:lpstr>Les délais d’obtention d’un rendez-vous selon la taille des agglomérations</vt:lpstr>
      <vt:lpstr>Présentation PowerPoint</vt:lpstr>
      <vt:lpstr>SYNTHESE COMPARAISON AVEC LES AUTRES ETUDES  Limite de l’analyse comparative : des méthodologies différentes   </vt:lpstr>
      <vt:lpstr>Demande de RDV pour un nouveau patient*</vt:lpstr>
      <vt:lpstr>Comparaison des études IFOP et CSA-SNOF  Enquête téléphonique (appels mystères)  Scénario 1 : Nouveau patient pour contrôle</vt:lpstr>
      <vt:lpstr>Comparaison des études DREES 2018 (terrain 2è semestre 2016 -1er semestre 2017)  et CSA – SNOF 2020</vt:lpstr>
      <vt:lpstr>CONCLUSIONS </vt:lpstr>
      <vt:lpstr>Conclusions 1/2</vt:lpstr>
      <vt:lpstr>Présentation PowerPoint</vt:lpstr>
      <vt:lpstr>LES PRIORITÉS POUR DEMAIN</vt:lpstr>
      <vt:lpstr>Perspectives : pour aller plus loin et retrouver des délais normaux dans les prochaines années</vt:lpstr>
      <vt:lpstr>ANNEXES</vt:lpstr>
      <vt:lpstr>Annexe 1 : Les délais parmi l’échantillon téléphonique</vt:lpstr>
      <vt:lpstr>Annexe 2 : Les délais selon que l’ophtalmologiste exerce seul ou en groupe (enquête téléphonique)</vt:lpstr>
      <vt:lpstr>Annexe 3 : Les délais selon l’âge de l’ophtalmologiste (enquête téléphonique)</vt:lpstr>
      <vt:lpstr>Annexe 4 : Les délais selon que l’ophtalmologiste exerce en secteur 1 ou 2 (enquête tél.)</vt:lpstr>
      <vt:lpstr>Annexe 5 : Les délais régionaux dans le cas d’un contrôle périodique (enquête tél.)</vt:lpstr>
      <vt:lpstr>Annexe 6 : Les délais régionaux dans le cas d’apparition de symptômes (enquête tél.)</vt:lpstr>
      <vt:lpstr>Annexe 7 : Les délais selon la taille de l’agglomération (enquête tél.)</vt:lpstr>
      <vt:lpstr>DES QUESTIONS ? </vt:lpstr>
      <vt:lpstr>Merci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Quels sont les nouveaux délais d’attente pour obtenir un RDV chez un ophtalmologiste ?  Des données inédites sur la prise de rendez-vous en ligne (Doctolib, Alaxione)</dc:title>
  <dc:creator>Joy Raynaud</dc:creator>
  <cp:lastModifiedBy>Elisabeth Desperbasque</cp:lastModifiedBy>
  <cp:revision>199</cp:revision>
  <dcterms:created xsi:type="dcterms:W3CDTF">2019-05-30T07:45:59Z</dcterms:created>
  <dcterms:modified xsi:type="dcterms:W3CDTF">2020-10-15T21:20:37Z</dcterms:modified>
</cp:coreProperties>
</file>